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97" r:id="rId2"/>
    <p:sldMasterId id="2147483849" r:id="rId3"/>
    <p:sldMasterId id="2147483875" r:id="rId4"/>
    <p:sldMasterId id="2147483911" r:id="rId5"/>
    <p:sldMasterId id="2147483924" r:id="rId6"/>
    <p:sldMasterId id="2147483937" r:id="rId7"/>
    <p:sldMasterId id="2147483950" r:id="rId8"/>
    <p:sldMasterId id="2147483963" r:id="rId9"/>
    <p:sldMasterId id="2147483976" r:id="rId10"/>
    <p:sldMasterId id="2147484025" r:id="rId11"/>
  </p:sldMasterIdLst>
  <p:notesMasterIdLst>
    <p:notesMasterId r:id="rId32"/>
  </p:notesMasterIdLst>
  <p:sldIdLst>
    <p:sldId id="276" r:id="rId12"/>
    <p:sldId id="291" r:id="rId13"/>
    <p:sldId id="266" r:id="rId14"/>
    <p:sldId id="292" r:id="rId15"/>
    <p:sldId id="277" r:id="rId16"/>
    <p:sldId id="278" r:id="rId17"/>
    <p:sldId id="267" r:id="rId18"/>
    <p:sldId id="272" r:id="rId19"/>
    <p:sldId id="273" r:id="rId20"/>
    <p:sldId id="274" r:id="rId21"/>
    <p:sldId id="284" r:id="rId22"/>
    <p:sldId id="293" r:id="rId23"/>
    <p:sldId id="295" r:id="rId24"/>
    <p:sldId id="296" r:id="rId25"/>
    <p:sldId id="297" r:id="rId26"/>
    <p:sldId id="288" r:id="rId27"/>
    <p:sldId id="269" r:id="rId28"/>
    <p:sldId id="298" r:id="rId29"/>
    <p:sldId id="294" r:id="rId30"/>
    <p:sldId id="2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D8EA-1552-40D6-AC81-230CBD3ECA24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CC905-769F-49C6-A956-F222D442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6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E4CE7-CEAA-4F51-BA73-C26D7D6439B9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5.Н.Я.Виленкин,В.И.Жохов,А.С.Чесноков № 590.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5458-7C40-4FF5-AB5F-2F5A1DEE26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5FBD-8E93-4189-9C21-0CC5C93C74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61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3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03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4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47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2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33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34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8A21-D8D7-44D5-ACAB-DEE337F228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92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14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17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40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12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81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64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27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1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81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9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AFAF06-2DD4-41C7-ADE4-68AA44BB08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65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5458-7C40-4FF5-AB5F-2F5A1DEE26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930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9F79-2A5D-4B8E-BDC8-8367670D22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6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4ADBE-435A-400C-AD84-53A05D8588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1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E49A-C59D-46E3-A203-0760010255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6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A397-047C-4AD4-AF54-B4C31289C9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77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A1B3-1CAB-4918-8F9E-6987273528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6568C-AA83-4CD3-8A58-1993ABD36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9F79-2A5D-4B8E-BDC8-8367670D22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81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D0CF-D7C5-4F77-908F-A788D1D48D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758E-EBF3-4476-BA3C-DAC24CC2C6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5FBD-8E93-4189-9C21-0CC5C93C74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3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8A21-D8D7-44D5-ACAB-DEE337F228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AFAF06-2DD4-41C7-ADE4-68AA44BB08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8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7D13-2AA0-4884-AFF0-5E0EE061B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60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841C-A7E5-4EE8-82E7-F93BDF787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3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4FE4-33EE-4074-B0D9-130F1B6E43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67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8124-BF2E-4FF2-932D-1C94983E93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C942-F03A-444E-BD53-56235C6045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4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4ADBE-435A-400C-AD84-53A05D8588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8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DB0AB-8772-454E-81F6-B2DCE55AA0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39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86222-CF66-4F6E-B030-5653C3ABAC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4B4E-91B1-4B35-9225-7F26ABDBDB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F1C1-359B-4C62-A4D9-177A50AB8C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8BF5-4C3C-4871-8BB4-09633513F3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82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1694-9BBF-4997-92E8-7B87251E53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CCE0-76D4-46D2-92E6-6B576935AD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62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3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30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07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E49A-C59D-46E3-A203-0760010255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7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91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39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9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22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49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8970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9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3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8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A397-047C-4AD4-AF54-B4C31289C9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52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45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2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62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9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1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13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0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74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A1B3-1CAB-4918-8F9E-6987273528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951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16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6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5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4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68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80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4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24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38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6568C-AA83-4CD3-8A58-1993ABD36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8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58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4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48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48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4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22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9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03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3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D0CF-D7C5-4F77-908F-A788D1D48D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7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71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2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53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61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671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07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2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0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8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758E-EBF3-4476-BA3C-DAC24CC2C6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40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69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5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322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47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2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070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92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49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5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9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54DEAE-5C1E-4153-94D1-6A2EBF9358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FD71A-CF45-42F2-9832-3594A5FB40A2}" type="datetimeFigureOut">
              <a:rPr lang="ru-RU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20.10.2014</a:t>
            </a:fld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2DA72-41AC-4C0F-9519-A4626690CFBD}" type="slidenum">
              <a:rPr lang="ru-RU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54DEAE-5C1E-4153-94D1-6A2EBF9358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DD189-7031-4DB1-BCEA-3CCECB6F9CE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20.10.2014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20.10.2014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67544" y="3314714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Математика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развивает интеллект. Умение строить логические цепочки, находить связи и новые нестандартные решения 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5718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ru-RU" sz="4800" b="1" i="1" dirty="0" smtClean="0">
                <a:solidFill>
                  <a:srgbClr val="002060"/>
                </a:solidFill>
                <a:cs typeface="Aharoni" pitchFamily="2" charset="-79"/>
              </a:rPr>
              <a:t>Математика </a:t>
            </a:r>
            <a:r>
              <a:rPr lang="ru-RU" sz="4800" b="1" i="1" dirty="0">
                <a:solidFill>
                  <a:srgbClr val="002060"/>
                </a:solidFill>
                <a:cs typeface="Aharoni" pitchFamily="2" charset="-79"/>
              </a:rPr>
              <a:t>– </a:t>
            </a:r>
          </a:p>
          <a:p>
            <a:pPr>
              <a:defRPr/>
            </a:pPr>
            <a:r>
              <a:rPr lang="ru-RU" sz="4800" b="1" i="1" dirty="0">
                <a:solidFill>
                  <a:srgbClr val="002060"/>
                </a:solidFill>
                <a:cs typeface="Aharoni" pitchFamily="2" charset="-79"/>
              </a:rPr>
              <a:t>гимнастика ума. </a:t>
            </a:r>
          </a:p>
          <a:p>
            <a:pPr>
              <a:defRPr/>
            </a:pPr>
            <a:r>
              <a:rPr lang="ru-RU" sz="4800" b="1" i="1" dirty="0" smtClean="0">
                <a:solidFill>
                  <a:srgbClr val="002060"/>
                </a:solidFill>
                <a:cs typeface="Aharoni" pitchFamily="2" charset="-79"/>
              </a:rPr>
              <a:t>          А</a:t>
            </a:r>
            <a:r>
              <a:rPr lang="ru-RU" sz="4800" b="1" i="1" dirty="0">
                <a:solidFill>
                  <a:srgbClr val="002060"/>
                </a:solidFill>
                <a:cs typeface="Aharoni" pitchFamily="2" charset="-79"/>
              </a:rPr>
              <a:t>. В. </a:t>
            </a:r>
            <a:r>
              <a:rPr lang="ru-RU" sz="4800" b="1" i="1" dirty="0" smtClean="0">
                <a:solidFill>
                  <a:srgbClr val="002060"/>
                </a:solidFill>
                <a:cs typeface="Aharoni" pitchFamily="2" charset="-79"/>
              </a:rPr>
              <a:t>Суворов</a:t>
            </a:r>
            <a:endParaRPr lang="ru-RU" sz="48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4" name="Рисунок 3" descr="002q23wz_7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446" y="346906"/>
            <a:ext cx="3016688" cy="2794061"/>
          </a:xfrm>
          <a:prstGeom prst="rect">
            <a:avLst/>
          </a:prstGeom>
          <a:ln cmpd="sng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49526" y="4509120"/>
            <a:ext cx="8498938" cy="1938992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   Привычка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находить выход из сложной, запутанной, тупиковой ситуации вырабатывается при решении задач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 Математика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формирует умение анализировать и обобщать.</a:t>
            </a:r>
          </a:p>
        </p:txBody>
      </p:sp>
    </p:spTree>
    <p:extLst>
      <p:ext uri="{BB962C8B-B14F-4D97-AF65-F5344CB8AC3E}">
        <p14:creationId xmlns:p14="http://schemas.microsoft.com/office/powerpoint/2010/main" val="18540908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16396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i="1" dirty="0" smtClean="0">
                <a:solidFill>
                  <a:srgbClr val="000000"/>
                </a:solidFill>
                <a:latin typeface="Georgia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                                                                        </a:t>
              </a:r>
              <a:r>
                <a:rPr lang="ru-RU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200" b="1" i="1" dirty="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6397" name="Freeform 5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398" name="Line 6"/>
            <p:cNvSpPr>
              <a:spLocks noChangeShapeType="1"/>
            </p:cNvSpPr>
            <p:nvPr/>
          </p:nvSpPr>
          <p:spPr bwMode="auto">
            <a:xfrm>
              <a:off x="486" y="1113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338388" y="3175000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362575" y="3185682"/>
            <a:ext cx="4184" cy="2052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051720" y="2276475"/>
            <a:ext cx="359693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5219700" y="2420938"/>
            <a:ext cx="4302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 x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 - </a:t>
            </a:r>
            <a:r>
              <a:rPr lang="en-US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x = b</a:t>
            </a:r>
            <a:endParaRPr lang="ru-RU" sz="36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2194979" y="4277518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 - b</a:t>
            </a:r>
            <a:endParaRPr lang="ru-RU" sz="3600" b="1" i="1" kern="1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flipH="1">
            <a:off x="2194979" y="2577169"/>
            <a:ext cx="3241154" cy="581660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4077072"/>
            <a:ext cx="2008054" cy="19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4525" y="5293664"/>
            <a:ext cx="2738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75 – </a:t>
            </a:r>
            <a:r>
              <a:rPr lang="en-US" sz="4000" b="1" dirty="0">
                <a:solidFill>
                  <a:srgbClr val="002060"/>
                </a:solidFill>
              </a:rPr>
              <a:t>z</a:t>
            </a:r>
            <a:r>
              <a:rPr lang="ru-RU" sz="4000" b="1" dirty="0">
                <a:solidFill>
                  <a:srgbClr val="002060"/>
                </a:solidFill>
              </a:rPr>
              <a:t> = 37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/>
      <p:bldP spid="22538" grpId="0"/>
      <p:bldP spid="22539" grpId="0"/>
      <p:bldP spid="22543" grpId="0"/>
      <p:bldP spid="22544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28596" y="428604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решения простейших уравнений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39" y="1556792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компоненты арифметического действия.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Определи, какой из компонентов нужно найти.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нахождения выбранного компонента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воспользуйся соответствующим правилом.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В случае затруднения (если забыл правило)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используй «пример – подсказку».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Если необходимо, повтори указанные шаги</a:t>
            </a:r>
            <a:r>
              <a:rPr lang="ru-RU" sz="2800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ru-RU" sz="2800" dirty="0" smtClean="0">
              <a:solidFill>
                <a:srgbClr val="4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7467600" cy="62134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4400" b="1" i="1" u="sng" dirty="0" smtClean="0">
                <a:solidFill>
                  <a:srgbClr val="055B1C"/>
                </a:solidFill>
                <a:latin typeface="Arial Black" pitchFamily="34" charset="0"/>
                <a:cs typeface="Arabic Typesetting" pitchFamily="66" charset="-78"/>
              </a:rPr>
              <a:t>Физкультминутка.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b="1" i="1" dirty="0">
              <a:solidFill>
                <a:srgbClr val="055B1C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 Быстро встали, улыбнулись,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Выше – выше потянулись.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Ну – ка плечи распрямите,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Поднимите, опустите.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Вправо, влево повернитесь.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Рук коленями коснитесь.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Сели, встали. Сели, встали.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И на месте пошагали.</a:t>
            </a:r>
            <a:endParaRPr lang="ru-RU" sz="3200" b="1" i="1" dirty="0">
              <a:solidFill>
                <a:srgbClr val="055B1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1555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Стр. 60 № 372 (</a:t>
            </a:r>
            <a:r>
              <a:rPr lang="ru-RU" sz="3200" b="1" dirty="0" err="1" smtClean="0">
                <a:solidFill>
                  <a:srgbClr val="002060"/>
                </a:solidFill>
              </a:rPr>
              <a:t>а,в,г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48872" cy="593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94" y="553382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Стр. 60, № 373(а)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составление</a:t>
            </a:r>
          </a:p>
          <a:p>
            <a:pPr marL="514350" indent="-514350"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уравнений:</a:t>
            </a:r>
          </a:p>
          <a:p>
            <a:pPr marL="514350" indent="-514350"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 Выбери, какую из неизвестных величин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обозначить за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х.</a:t>
            </a:r>
          </a:p>
          <a:p>
            <a:pPr marL="514350" indent="-51435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Вырази остальные неизвестные величины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через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учитывая зависимость между ними.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3)  На  основании указанной в условии задачи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связи между искомыми и данными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величинами составь уравнение.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4)  Реши уравнение.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5)  Поясни, что означает найденный корень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уравнения.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6)  Найди ответ на вопрос задачи.</a:t>
            </a:r>
          </a:p>
          <a:p>
            <a:pPr marL="514350" indent="-514350"/>
            <a:endParaRPr lang="ru-RU" sz="2800" dirty="0" smtClean="0">
              <a:solidFill>
                <a:srgbClr val="4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3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686918" y="0"/>
            <a:ext cx="5517862" cy="765175"/>
          </a:xfrm>
          <a:prstGeom prst="cloudCallout">
            <a:avLst>
              <a:gd name="adj1" fmla="val -74620"/>
              <a:gd name="adj2" fmla="val 16348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Georgia" pitchFamily="18" charset="0"/>
              </a:rPr>
              <a:t>Задача 373(а).</a:t>
            </a:r>
            <a:endParaRPr lang="ru-RU" sz="2400" b="1" i="1" dirty="0">
              <a:solidFill>
                <a:srgbClr val="000000"/>
              </a:solidFill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48126" y="863361"/>
            <a:ext cx="6210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В корзине было несколько грибов.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После того как в неё положили ещё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27 грибов, их стало 75.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Georgia" pitchFamily="18" charset="0"/>
              </a:rPr>
              <a:t>Сколько грибов было в корзине?</a:t>
            </a:r>
          </a:p>
        </p:txBody>
      </p:sp>
      <p:grpSp>
        <p:nvGrpSpPr>
          <p:cNvPr id="26950" name="Group 326"/>
          <p:cNvGrpSpPr>
            <a:grpSpLocks/>
          </p:cNvGrpSpPr>
          <p:nvPr/>
        </p:nvGrpSpPr>
        <p:grpSpPr bwMode="auto">
          <a:xfrm>
            <a:off x="1114379" y="2376617"/>
            <a:ext cx="2232025" cy="2032000"/>
            <a:chOff x="2064" y="2205"/>
            <a:chExt cx="1104" cy="1008"/>
          </a:xfrm>
        </p:grpSpPr>
        <p:sp>
          <p:nvSpPr>
            <p:cNvPr id="26857" name="Freeform 233" descr="Циновка"/>
            <p:cNvSpPr>
              <a:spLocks/>
            </p:cNvSpPr>
            <p:nvPr/>
          </p:nvSpPr>
          <p:spPr bwMode="auto">
            <a:xfrm>
              <a:off x="2108" y="2620"/>
              <a:ext cx="1049" cy="593"/>
            </a:xfrm>
            <a:custGeom>
              <a:avLst/>
              <a:gdLst>
                <a:gd name="T0" fmla="*/ 0 w 2192"/>
                <a:gd name="T1" fmla="*/ 0 h 1049"/>
                <a:gd name="T2" fmla="*/ 120 w 2192"/>
                <a:gd name="T3" fmla="*/ 568 h 1049"/>
                <a:gd name="T4" fmla="*/ 376 w 2192"/>
                <a:gd name="T5" fmla="*/ 840 h 1049"/>
                <a:gd name="T6" fmla="*/ 752 w 2192"/>
                <a:gd name="T7" fmla="*/ 1016 h 1049"/>
                <a:gd name="T8" fmla="*/ 1184 w 2192"/>
                <a:gd name="T9" fmla="*/ 1040 h 1049"/>
                <a:gd name="T10" fmla="*/ 1592 w 2192"/>
                <a:gd name="T11" fmla="*/ 960 h 1049"/>
                <a:gd name="T12" fmla="*/ 1920 w 2192"/>
                <a:gd name="T13" fmla="*/ 752 h 1049"/>
                <a:gd name="T14" fmla="*/ 2152 w 2192"/>
                <a:gd name="T15" fmla="*/ 296 h 1049"/>
                <a:gd name="T16" fmla="*/ 2160 w 2192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" h="1049">
                  <a:moveTo>
                    <a:pt x="0" y="0"/>
                  </a:moveTo>
                  <a:cubicBezTo>
                    <a:pt x="28" y="214"/>
                    <a:pt x="57" y="428"/>
                    <a:pt x="120" y="568"/>
                  </a:cubicBezTo>
                  <a:cubicBezTo>
                    <a:pt x="183" y="708"/>
                    <a:pt x="271" y="765"/>
                    <a:pt x="376" y="840"/>
                  </a:cubicBezTo>
                  <a:cubicBezTo>
                    <a:pt x="481" y="915"/>
                    <a:pt x="617" y="983"/>
                    <a:pt x="752" y="1016"/>
                  </a:cubicBezTo>
                  <a:cubicBezTo>
                    <a:pt x="887" y="1049"/>
                    <a:pt x="1044" y="1049"/>
                    <a:pt x="1184" y="1040"/>
                  </a:cubicBezTo>
                  <a:cubicBezTo>
                    <a:pt x="1324" y="1031"/>
                    <a:pt x="1469" y="1008"/>
                    <a:pt x="1592" y="960"/>
                  </a:cubicBezTo>
                  <a:cubicBezTo>
                    <a:pt x="1715" y="912"/>
                    <a:pt x="1827" y="863"/>
                    <a:pt x="1920" y="752"/>
                  </a:cubicBezTo>
                  <a:cubicBezTo>
                    <a:pt x="2013" y="641"/>
                    <a:pt x="2112" y="421"/>
                    <a:pt x="2152" y="296"/>
                  </a:cubicBezTo>
                  <a:cubicBezTo>
                    <a:pt x="2192" y="171"/>
                    <a:pt x="2176" y="85"/>
                    <a:pt x="2160" y="0"/>
                  </a:cubicBezTo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858" name="Freeform 234" descr="Папирус"/>
            <p:cNvSpPr>
              <a:spLocks/>
            </p:cNvSpPr>
            <p:nvPr/>
          </p:nvSpPr>
          <p:spPr bwMode="auto">
            <a:xfrm>
              <a:off x="2099" y="2490"/>
              <a:ext cx="1067" cy="261"/>
            </a:xfrm>
            <a:custGeom>
              <a:avLst/>
              <a:gdLst>
                <a:gd name="T0" fmla="*/ 15 w 2232"/>
                <a:gd name="T1" fmla="*/ 223 h 463"/>
                <a:gd name="T2" fmla="*/ 431 w 2232"/>
                <a:gd name="T3" fmla="*/ 423 h 463"/>
                <a:gd name="T4" fmla="*/ 1023 w 2232"/>
                <a:gd name="T5" fmla="*/ 447 h 463"/>
                <a:gd name="T6" fmla="*/ 1687 w 2232"/>
                <a:gd name="T7" fmla="*/ 431 h 463"/>
                <a:gd name="T8" fmla="*/ 2215 w 2232"/>
                <a:gd name="T9" fmla="*/ 255 h 463"/>
                <a:gd name="T10" fmla="*/ 1791 w 2232"/>
                <a:gd name="T11" fmla="*/ 39 h 463"/>
                <a:gd name="T12" fmla="*/ 1111 w 2232"/>
                <a:gd name="T13" fmla="*/ 23 h 463"/>
                <a:gd name="T14" fmla="*/ 343 w 2232"/>
                <a:gd name="T15" fmla="*/ 55 h 463"/>
                <a:gd name="T16" fmla="*/ 15 w 2232"/>
                <a:gd name="T17" fmla="*/ 22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2" h="463">
                  <a:moveTo>
                    <a:pt x="15" y="223"/>
                  </a:moveTo>
                  <a:cubicBezTo>
                    <a:pt x="30" y="284"/>
                    <a:pt x="263" y="386"/>
                    <a:pt x="431" y="423"/>
                  </a:cubicBezTo>
                  <a:cubicBezTo>
                    <a:pt x="599" y="460"/>
                    <a:pt x="814" y="446"/>
                    <a:pt x="1023" y="447"/>
                  </a:cubicBezTo>
                  <a:cubicBezTo>
                    <a:pt x="1232" y="448"/>
                    <a:pt x="1488" y="463"/>
                    <a:pt x="1687" y="431"/>
                  </a:cubicBezTo>
                  <a:cubicBezTo>
                    <a:pt x="1886" y="399"/>
                    <a:pt x="2198" y="320"/>
                    <a:pt x="2215" y="255"/>
                  </a:cubicBezTo>
                  <a:cubicBezTo>
                    <a:pt x="2232" y="190"/>
                    <a:pt x="1975" y="78"/>
                    <a:pt x="1791" y="39"/>
                  </a:cubicBezTo>
                  <a:cubicBezTo>
                    <a:pt x="1607" y="0"/>
                    <a:pt x="1352" y="20"/>
                    <a:pt x="1111" y="23"/>
                  </a:cubicBezTo>
                  <a:cubicBezTo>
                    <a:pt x="870" y="26"/>
                    <a:pt x="528" y="23"/>
                    <a:pt x="343" y="55"/>
                  </a:cubicBezTo>
                  <a:cubicBezTo>
                    <a:pt x="158" y="87"/>
                    <a:pt x="0" y="162"/>
                    <a:pt x="15" y="223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26859" name="Group 235"/>
            <p:cNvGrpSpPr>
              <a:grpSpLocks/>
            </p:cNvGrpSpPr>
            <p:nvPr/>
          </p:nvGrpSpPr>
          <p:grpSpPr bwMode="auto">
            <a:xfrm>
              <a:off x="2090" y="2205"/>
              <a:ext cx="1066" cy="469"/>
              <a:chOff x="503" y="1425"/>
              <a:chExt cx="2228" cy="829"/>
            </a:xfrm>
          </p:grpSpPr>
          <p:sp>
            <p:nvSpPr>
              <p:cNvPr id="26860" name="Freeform 236"/>
              <p:cNvSpPr>
                <a:spLocks/>
              </p:cNvSpPr>
              <p:nvPr/>
            </p:nvSpPr>
            <p:spPr bwMode="auto">
              <a:xfrm rot="5135648">
                <a:off x="2397" y="1960"/>
                <a:ext cx="309" cy="81"/>
              </a:xfrm>
              <a:custGeom>
                <a:avLst/>
                <a:gdLst>
                  <a:gd name="T0" fmla="*/ 0 w 408"/>
                  <a:gd name="T1" fmla="*/ 99 h 102"/>
                  <a:gd name="T2" fmla="*/ 44 w 408"/>
                  <a:gd name="T3" fmla="*/ 27 h 102"/>
                  <a:gd name="T4" fmla="*/ 118 w 408"/>
                  <a:gd name="T5" fmla="*/ 3 h 102"/>
                  <a:gd name="T6" fmla="*/ 192 w 408"/>
                  <a:gd name="T7" fmla="*/ 15 h 102"/>
                  <a:gd name="T8" fmla="*/ 280 w 408"/>
                  <a:gd name="T9" fmla="*/ 91 h 102"/>
                  <a:gd name="T10" fmla="*/ 360 w 408"/>
                  <a:gd name="T11" fmla="*/ 79 h 102"/>
                  <a:gd name="T12" fmla="*/ 408 w 408"/>
                  <a:gd name="T13" fmla="*/ 1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61" name="Group 237"/>
              <p:cNvGrpSpPr>
                <a:grpSpLocks/>
              </p:cNvGrpSpPr>
              <p:nvPr/>
            </p:nvGrpSpPr>
            <p:grpSpPr bwMode="auto">
              <a:xfrm>
                <a:off x="503" y="1425"/>
                <a:ext cx="2228" cy="829"/>
                <a:chOff x="503" y="1425"/>
                <a:chExt cx="2348" cy="829"/>
              </a:xfrm>
            </p:grpSpPr>
            <p:sp>
              <p:nvSpPr>
                <p:cNvPr id="26862" name="Freeform 238"/>
                <p:cNvSpPr>
                  <a:spLocks/>
                </p:cNvSpPr>
                <p:nvPr/>
              </p:nvSpPr>
              <p:spPr bwMode="auto">
                <a:xfrm rot="-1024559">
                  <a:off x="513" y="2038"/>
                  <a:ext cx="323" cy="7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63" name="Freeform 239"/>
                <p:cNvSpPr>
                  <a:spLocks/>
                </p:cNvSpPr>
                <p:nvPr/>
              </p:nvSpPr>
              <p:spPr bwMode="auto">
                <a:xfrm rot="-1024559">
                  <a:off x="597" y="1933"/>
                  <a:ext cx="317" cy="95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64" name="Freeform 240"/>
                <p:cNvSpPr>
                  <a:spLocks/>
                </p:cNvSpPr>
                <p:nvPr/>
              </p:nvSpPr>
              <p:spPr bwMode="auto">
                <a:xfrm rot="-590344">
                  <a:off x="672" y="1846"/>
                  <a:ext cx="317" cy="95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865" name="Group 241"/>
                <p:cNvGrpSpPr>
                  <a:grpSpLocks/>
                </p:cNvGrpSpPr>
                <p:nvPr/>
              </p:nvGrpSpPr>
              <p:grpSpPr bwMode="auto">
                <a:xfrm rot="319568">
                  <a:off x="787" y="1646"/>
                  <a:ext cx="523" cy="215"/>
                  <a:chOff x="500" y="1699"/>
                  <a:chExt cx="660" cy="284"/>
                </a:xfrm>
              </p:grpSpPr>
              <p:sp>
                <p:nvSpPr>
                  <p:cNvPr id="26866" name="Freeform 24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7" name="Freeform 24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68" name="Freeform 24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69" name="Group 245"/>
                <p:cNvGrpSpPr>
                  <a:grpSpLocks/>
                </p:cNvGrpSpPr>
                <p:nvPr/>
              </p:nvGrpSpPr>
              <p:grpSpPr bwMode="auto">
                <a:xfrm rot="1402697">
                  <a:off x="1144" y="1524"/>
                  <a:ext cx="523" cy="215"/>
                  <a:chOff x="500" y="1699"/>
                  <a:chExt cx="660" cy="284"/>
                </a:xfrm>
              </p:grpSpPr>
              <p:sp>
                <p:nvSpPr>
                  <p:cNvPr id="26870" name="Freeform 246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1" name="Freeform 247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2" name="Freeform 248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73" name="Group 249"/>
                <p:cNvGrpSpPr>
                  <a:grpSpLocks/>
                </p:cNvGrpSpPr>
                <p:nvPr/>
              </p:nvGrpSpPr>
              <p:grpSpPr bwMode="auto">
                <a:xfrm rot="2233139">
                  <a:off x="1529" y="1489"/>
                  <a:ext cx="500" cy="225"/>
                  <a:chOff x="500" y="1699"/>
                  <a:chExt cx="660" cy="284"/>
                </a:xfrm>
              </p:grpSpPr>
              <p:sp>
                <p:nvSpPr>
                  <p:cNvPr id="26874" name="Freeform 250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5" name="Freeform 251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6" name="Freeform 252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77" name="Group 253"/>
                <p:cNvGrpSpPr>
                  <a:grpSpLocks/>
                </p:cNvGrpSpPr>
                <p:nvPr/>
              </p:nvGrpSpPr>
              <p:grpSpPr bwMode="auto">
                <a:xfrm rot="3226440">
                  <a:off x="1882" y="1562"/>
                  <a:ext cx="500" cy="225"/>
                  <a:chOff x="500" y="1699"/>
                  <a:chExt cx="660" cy="284"/>
                </a:xfrm>
              </p:grpSpPr>
              <p:sp>
                <p:nvSpPr>
                  <p:cNvPr id="26878" name="Freeform 25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79" name="Freeform 25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0" name="Freeform 25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881" name="Group 257"/>
                <p:cNvGrpSpPr>
                  <a:grpSpLocks/>
                </p:cNvGrpSpPr>
                <p:nvPr/>
              </p:nvGrpSpPr>
              <p:grpSpPr bwMode="auto">
                <a:xfrm rot="4068615">
                  <a:off x="2210" y="1726"/>
                  <a:ext cx="500" cy="225"/>
                  <a:chOff x="500" y="1699"/>
                  <a:chExt cx="660" cy="284"/>
                </a:xfrm>
              </p:grpSpPr>
              <p:sp>
                <p:nvSpPr>
                  <p:cNvPr id="26882" name="Freeform 25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3" name="Freeform 25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884" name="Freeform 26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6885" name="Freeform 261"/>
                <p:cNvSpPr>
                  <a:spLocks/>
                </p:cNvSpPr>
                <p:nvPr/>
              </p:nvSpPr>
              <p:spPr bwMode="auto">
                <a:xfrm rot="5135648">
                  <a:off x="2576" y="2029"/>
                  <a:ext cx="303" cy="100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86" name="Freeform 262"/>
                <p:cNvSpPr>
                  <a:spLocks/>
                </p:cNvSpPr>
                <p:nvPr/>
              </p:nvSpPr>
              <p:spPr bwMode="auto">
                <a:xfrm>
                  <a:off x="2706" y="2014"/>
                  <a:ext cx="145" cy="221"/>
                </a:xfrm>
                <a:custGeom>
                  <a:avLst/>
                  <a:gdLst>
                    <a:gd name="T0" fmla="*/ 72 w 145"/>
                    <a:gd name="T1" fmla="*/ 0 h 221"/>
                    <a:gd name="T2" fmla="*/ 127 w 145"/>
                    <a:gd name="T3" fmla="*/ 39 h 221"/>
                    <a:gd name="T4" fmla="*/ 144 w 145"/>
                    <a:gd name="T5" fmla="*/ 106 h 221"/>
                    <a:gd name="T6" fmla="*/ 123 w 145"/>
                    <a:gd name="T7" fmla="*/ 158 h 221"/>
                    <a:gd name="T8" fmla="*/ 50 w 145"/>
                    <a:gd name="T9" fmla="*/ 212 h 221"/>
                    <a:gd name="T10" fmla="*/ 6 w 145"/>
                    <a:gd name="T11" fmla="*/ 214 h 221"/>
                    <a:gd name="T12" fmla="*/ 14 w 145"/>
                    <a:gd name="T13" fmla="*/ 218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221">
                      <a:moveTo>
                        <a:pt x="72" y="0"/>
                      </a:moveTo>
                      <a:cubicBezTo>
                        <a:pt x="82" y="7"/>
                        <a:pt x="115" y="23"/>
                        <a:pt x="127" y="39"/>
                      </a:cubicBezTo>
                      <a:cubicBezTo>
                        <a:pt x="139" y="57"/>
                        <a:pt x="145" y="86"/>
                        <a:pt x="144" y="106"/>
                      </a:cubicBezTo>
                      <a:cubicBezTo>
                        <a:pt x="143" y="125"/>
                        <a:pt x="139" y="141"/>
                        <a:pt x="123" y="158"/>
                      </a:cubicBezTo>
                      <a:cubicBezTo>
                        <a:pt x="107" y="176"/>
                        <a:pt x="69" y="203"/>
                        <a:pt x="50" y="212"/>
                      </a:cubicBezTo>
                      <a:cubicBezTo>
                        <a:pt x="31" y="221"/>
                        <a:pt x="12" y="213"/>
                        <a:pt x="6" y="214"/>
                      </a:cubicBezTo>
                      <a:cubicBezTo>
                        <a:pt x="0" y="215"/>
                        <a:pt x="12" y="217"/>
                        <a:pt x="14" y="21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87" name="Freeform 263"/>
                <p:cNvSpPr>
                  <a:spLocks/>
                </p:cNvSpPr>
                <p:nvPr/>
              </p:nvSpPr>
              <p:spPr bwMode="auto">
                <a:xfrm>
                  <a:off x="503" y="2112"/>
                  <a:ext cx="228" cy="142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6888" name="Group 264"/>
            <p:cNvGrpSpPr>
              <a:grpSpLocks/>
            </p:cNvGrpSpPr>
            <p:nvPr/>
          </p:nvGrpSpPr>
          <p:grpSpPr bwMode="auto">
            <a:xfrm>
              <a:off x="2064" y="2614"/>
              <a:ext cx="1104" cy="190"/>
              <a:chOff x="461" y="1577"/>
              <a:chExt cx="1446" cy="232"/>
            </a:xfrm>
          </p:grpSpPr>
          <p:sp>
            <p:nvSpPr>
              <p:cNvPr id="26889" name="Freeform 265"/>
              <p:cNvSpPr>
                <a:spLocks/>
              </p:cNvSpPr>
              <p:nvPr/>
            </p:nvSpPr>
            <p:spPr bwMode="auto">
              <a:xfrm rot="11536453">
                <a:off x="1600" y="1713"/>
                <a:ext cx="192" cy="27"/>
              </a:xfrm>
              <a:custGeom>
                <a:avLst/>
                <a:gdLst>
                  <a:gd name="T0" fmla="*/ 0 w 408"/>
                  <a:gd name="T1" fmla="*/ 99 h 102"/>
                  <a:gd name="T2" fmla="*/ 44 w 408"/>
                  <a:gd name="T3" fmla="*/ 27 h 102"/>
                  <a:gd name="T4" fmla="*/ 118 w 408"/>
                  <a:gd name="T5" fmla="*/ 3 h 102"/>
                  <a:gd name="T6" fmla="*/ 192 w 408"/>
                  <a:gd name="T7" fmla="*/ 15 h 102"/>
                  <a:gd name="T8" fmla="*/ 280 w 408"/>
                  <a:gd name="T9" fmla="*/ 91 h 102"/>
                  <a:gd name="T10" fmla="*/ 360 w 408"/>
                  <a:gd name="T11" fmla="*/ 79 h 102"/>
                  <a:gd name="T12" fmla="*/ 408 w 408"/>
                  <a:gd name="T13" fmla="*/ 1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0" name="Freeform 266"/>
              <p:cNvSpPr>
                <a:spLocks/>
              </p:cNvSpPr>
              <p:nvPr/>
            </p:nvSpPr>
            <p:spPr bwMode="auto">
              <a:xfrm rot="11753484">
                <a:off x="1658" y="1703"/>
                <a:ext cx="188" cy="34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Freeform 267"/>
              <p:cNvSpPr>
                <a:spLocks/>
              </p:cNvSpPr>
              <p:nvPr/>
            </p:nvSpPr>
            <p:spPr bwMode="auto">
              <a:xfrm rot="11504759">
                <a:off x="1533" y="1721"/>
                <a:ext cx="189" cy="34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892" name="Group 268"/>
              <p:cNvGrpSpPr>
                <a:grpSpLocks/>
              </p:cNvGrpSpPr>
              <p:nvPr/>
            </p:nvGrpSpPr>
            <p:grpSpPr bwMode="auto">
              <a:xfrm rot="11478807">
                <a:off x="1341" y="1714"/>
                <a:ext cx="311" cy="77"/>
                <a:chOff x="500" y="1699"/>
                <a:chExt cx="660" cy="284"/>
              </a:xfrm>
            </p:grpSpPr>
            <p:sp>
              <p:nvSpPr>
                <p:cNvPr id="26893" name="Freeform 269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94" name="Freeform 270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95" name="Freeform 271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896" name="Group 272"/>
              <p:cNvGrpSpPr>
                <a:grpSpLocks/>
              </p:cNvGrpSpPr>
              <p:nvPr/>
            </p:nvGrpSpPr>
            <p:grpSpPr bwMode="auto">
              <a:xfrm rot="11832990">
                <a:off x="1137" y="1727"/>
                <a:ext cx="311" cy="77"/>
                <a:chOff x="500" y="1699"/>
                <a:chExt cx="660" cy="284"/>
              </a:xfrm>
            </p:grpSpPr>
            <p:sp>
              <p:nvSpPr>
                <p:cNvPr id="26897" name="Freeform 273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98" name="Freeform 274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99" name="Freeform 275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900" name="Group 276"/>
              <p:cNvGrpSpPr>
                <a:grpSpLocks/>
              </p:cNvGrpSpPr>
              <p:nvPr/>
            </p:nvGrpSpPr>
            <p:grpSpPr bwMode="auto">
              <a:xfrm rot="12324179">
                <a:off x="955" y="1728"/>
                <a:ext cx="297" cy="81"/>
                <a:chOff x="500" y="1699"/>
                <a:chExt cx="660" cy="284"/>
              </a:xfrm>
            </p:grpSpPr>
            <p:sp>
              <p:nvSpPr>
                <p:cNvPr id="26901" name="Freeform 277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02" name="Freeform 278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03" name="Freeform 279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904" name="Group 280"/>
              <p:cNvGrpSpPr>
                <a:grpSpLocks/>
              </p:cNvGrpSpPr>
              <p:nvPr/>
            </p:nvGrpSpPr>
            <p:grpSpPr bwMode="auto">
              <a:xfrm rot="253299">
                <a:off x="461" y="1577"/>
                <a:ext cx="418" cy="211"/>
                <a:chOff x="1606" y="2128"/>
                <a:chExt cx="418" cy="211"/>
              </a:xfrm>
            </p:grpSpPr>
            <p:grpSp>
              <p:nvGrpSpPr>
                <p:cNvPr id="26905" name="Group 281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26906" name="Freeform 282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07" name="Freeform 283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08" name="Freeform 284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6909" name="Group 285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26910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26911" name="Freeform 287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26912" name="Group 2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26913" name="Freeform 289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>
                          <a:gd name="T0" fmla="*/ 0 w 408"/>
                          <a:gd name="T1" fmla="*/ 99 h 102"/>
                          <a:gd name="T2" fmla="*/ 44 w 408"/>
                          <a:gd name="T3" fmla="*/ 27 h 102"/>
                          <a:gd name="T4" fmla="*/ 118 w 408"/>
                          <a:gd name="T5" fmla="*/ 3 h 102"/>
                          <a:gd name="T6" fmla="*/ 192 w 408"/>
                          <a:gd name="T7" fmla="*/ 15 h 102"/>
                          <a:gd name="T8" fmla="*/ 280 w 408"/>
                          <a:gd name="T9" fmla="*/ 91 h 102"/>
                          <a:gd name="T10" fmla="*/ 360 w 408"/>
                          <a:gd name="T11" fmla="*/ 79 h 102"/>
                          <a:gd name="T12" fmla="*/ 408 w 408"/>
                          <a:gd name="T13" fmla="*/ 10 h 1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914" name="Freeform 290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26915" name="Freeform 291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6916" name="Freeform 292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6917" name="Freeform 293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>
                      <a:gd name="T0" fmla="*/ 72 w 145"/>
                      <a:gd name="T1" fmla="*/ 0 h 221"/>
                      <a:gd name="T2" fmla="*/ 127 w 145"/>
                      <a:gd name="T3" fmla="*/ 39 h 221"/>
                      <a:gd name="T4" fmla="*/ 144 w 145"/>
                      <a:gd name="T5" fmla="*/ 106 h 221"/>
                      <a:gd name="T6" fmla="*/ 123 w 145"/>
                      <a:gd name="T7" fmla="*/ 158 h 221"/>
                      <a:gd name="T8" fmla="*/ 50 w 145"/>
                      <a:gd name="T9" fmla="*/ 212 h 221"/>
                      <a:gd name="T10" fmla="*/ 6 w 145"/>
                      <a:gd name="T11" fmla="*/ 214 h 221"/>
                      <a:gd name="T12" fmla="*/ 14 w 145"/>
                      <a:gd name="T13" fmla="*/ 218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26918" name="Freeform 294"/>
              <p:cNvSpPr>
                <a:spLocks/>
              </p:cNvSpPr>
              <p:nvPr/>
            </p:nvSpPr>
            <p:spPr bwMode="auto">
              <a:xfrm rot="12712262">
                <a:off x="1771" y="1656"/>
                <a:ext cx="136" cy="51"/>
              </a:xfrm>
              <a:custGeom>
                <a:avLst/>
                <a:gdLst>
                  <a:gd name="T0" fmla="*/ 145 w 228"/>
                  <a:gd name="T1" fmla="*/ 96 h 142"/>
                  <a:gd name="T2" fmla="*/ 25 w 228"/>
                  <a:gd name="T3" fmla="*/ 136 h 142"/>
                  <a:gd name="T4" fmla="*/ 7 w 228"/>
                  <a:gd name="T5" fmla="*/ 61 h 142"/>
                  <a:gd name="T6" fmla="*/ 66 w 228"/>
                  <a:gd name="T7" fmla="*/ 53 h 142"/>
                  <a:gd name="T8" fmla="*/ 150 w 228"/>
                  <a:gd name="T9" fmla="*/ 88 h 142"/>
                  <a:gd name="T10" fmla="*/ 207 w 228"/>
                  <a:gd name="T11" fmla="*/ 60 h 142"/>
                  <a:gd name="T12" fmla="*/ 228 w 228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142">
                    <a:moveTo>
                      <a:pt x="145" y="96"/>
                    </a:moveTo>
                    <a:cubicBezTo>
                      <a:pt x="126" y="103"/>
                      <a:pt x="48" y="142"/>
                      <a:pt x="25" y="136"/>
                    </a:cubicBezTo>
                    <a:cubicBezTo>
                      <a:pt x="2" y="130"/>
                      <a:pt x="0" y="75"/>
                      <a:pt x="7" y="61"/>
                    </a:cubicBezTo>
                    <a:cubicBezTo>
                      <a:pt x="14" y="47"/>
                      <a:pt x="42" y="48"/>
                      <a:pt x="66" y="53"/>
                    </a:cubicBezTo>
                    <a:cubicBezTo>
                      <a:pt x="89" y="58"/>
                      <a:pt x="126" y="85"/>
                      <a:pt x="150" y="88"/>
                    </a:cubicBezTo>
                    <a:cubicBezTo>
                      <a:pt x="173" y="89"/>
                      <a:pt x="194" y="74"/>
                      <a:pt x="207" y="60"/>
                    </a:cubicBezTo>
                    <a:cubicBezTo>
                      <a:pt x="221" y="46"/>
                      <a:pt x="224" y="12"/>
                      <a:pt x="228" y="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919" name="Group 295"/>
              <p:cNvGrpSpPr>
                <a:grpSpLocks/>
              </p:cNvGrpSpPr>
              <p:nvPr/>
            </p:nvGrpSpPr>
            <p:grpSpPr bwMode="auto">
              <a:xfrm rot="12498145">
                <a:off x="774" y="1720"/>
                <a:ext cx="297" cy="81"/>
                <a:chOff x="500" y="1699"/>
                <a:chExt cx="660" cy="284"/>
              </a:xfrm>
            </p:grpSpPr>
            <p:sp>
              <p:nvSpPr>
                <p:cNvPr id="26920" name="Freeform 296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21" name="Freeform 297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22" name="Freeform 298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923" name="Freeform 299"/>
              <p:cNvSpPr>
                <a:spLocks/>
              </p:cNvSpPr>
              <p:nvPr/>
            </p:nvSpPr>
            <p:spPr bwMode="auto">
              <a:xfrm rot="11753484">
                <a:off x="1709" y="1685"/>
                <a:ext cx="188" cy="34"/>
              </a:xfrm>
              <a:custGeom>
                <a:avLst/>
                <a:gdLst>
                  <a:gd name="T0" fmla="*/ 0 w 400"/>
                  <a:gd name="T1" fmla="*/ 97 h 126"/>
                  <a:gd name="T2" fmla="*/ 48 w 400"/>
                  <a:gd name="T3" fmla="*/ 25 h 126"/>
                  <a:gd name="T4" fmla="*/ 134 w 400"/>
                  <a:gd name="T5" fmla="*/ 0 h 126"/>
                  <a:gd name="T6" fmla="*/ 205 w 400"/>
                  <a:gd name="T7" fmla="*/ 23 h 126"/>
                  <a:gd name="T8" fmla="*/ 281 w 400"/>
                  <a:gd name="T9" fmla="*/ 112 h 126"/>
                  <a:gd name="T10" fmla="*/ 364 w 400"/>
                  <a:gd name="T11" fmla="*/ 105 h 126"/>
                  <a:gd name="T12" fmla="*/ 400 w 400"/>
                  <a:gd name="T13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38" name="Group 314"/>
            <p:cNvGrpSpPr>
              <a:grpSpLocks/>
            </p:cNvGrpSpPr>
            <p:nvPr/>
          </p:nvGrpSpPr>
          <p:grpSpPr bwMode="auto">
            <a:xfrm rot="-3263547">
              <a:off x="2186" y="2401"/>
              <a:ext cx="408" cy="380"/>
              <a:chOff x="2744" y="2795"/>
              <a:chExt cx="1437" cy="1333"/>
            </a:xfrm>
          </p:grpSpPr>
          <p:sp>
            <p:nvSpPr>
              <p:cNvPr id="26939" name="Freeform 315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0" name="Freeform 316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41" name="Group 317"/>
            <p:cNvGrpSpPr>
              <a:grpSpLocks/>
            </p:cNvGrpSpPr>
            <p:nvPr/>
          </p:nvGrpSpPr>
          <p:grpSpPr bwMode="auto">
            <a:xfrm>
              <a:off x="2381" y="2341"/>
              <a:ext cx="408" cy="380"/>
              <a:chOff x="2744" y="2795"/>
              <a:chExt cx="1437" cy="1333"/>
            </a:xfrm>
          </p:grpSpPr>
          <p:sp>
            <p:nvSpPr>
              <p:cNvPr id="26942" name="Freeform 318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3" name="Freeform 319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44" name="Group 320"/>
            <p:cNvGrpSpPr>
              <a:grpSpLocks/>
            </p:cNvGrpSpPr>
            <p:nvPr/>
          </p:nvGrpSpPr>
          <p:grpSpPr bwMode="auto">
            <a:xfrm rot="14339074">
              <a:off x="2685" y="2355"/>
              <a:ext cx="408" cy="380"/>
              <a:chOff x="2744" y="2795"/>
              <a:chExt cx="1437" cy="1333"/>
            </a:xfrm>
          </p:grpSpPr>
          <p:sp>
            <p:nvSpPr>
              <p:cNvPr id="26945" name="Freeform 321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6" name="Freeform 322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47" name="Group 323"/>
            <p:cNvGrpSpPr>
              <a:grpSpLocks/>
            </p:cNvGrpSpPr>
            <p:nvPr/>
          </p:nvGrpSpPr>
          <p:grpSpPr bwMode="auto">
            <a:xfrm rot="4041413">
              <a:off x="2367" y="2446"/>
              <a:ext cx="408" cy="380"/>
              <a:chOff x="2744" y="2795"/>
              <a:chExt cx="1437" cy="1333"/>
            </a:xfrm>
          </p:grpSpPr>
          <p:sp>
            <p:nvSpPr>
              <p:cNvPr id="26948" name="Freeform 324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9" name="Freeform 325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960" name="Group 336"/>
          <p:cNvGrpSpPr>
            <a:grpSpLocks/>
          </p:cNvGrpSpPr>
          <p:nvPr/>
        </p:nvGrpSpPr>
        <p:grpSpPr bwMode="auto">
          <a:xfrm>
            <a:off x="5126887" y="3084715"/>
            <a:ext cx="2017713" cy="936625"/>
            <a:chOff x="3696" y="2613"/>
            <a:chExt cx="1043" cy="499"/>
          </a:xfrm>
        </p:grpSpPr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3832" y="2659"/>
              <a:ext cx="408" cy="380"/>
              <a:chOff x="2744" y="2795"/>
              <a:chExt cx="1437" cy="1333"/>
            </a:xfrm>
          </p:grpSpPr>
          <p:sp>
            <p:nvSpPr>
              <p:cNvPr id="26632" name="Freeform 8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35" name="Group 311"/>
            <p:cNvGrpSpPr>
              <a:grpSpLocks/>
            </p:cNvGrpSpPr>
            <p:nvPr/>
          </p:nvGrpSpPr>
          <p:grpSpPr bwMode="auto">
            <a:xfrm rot="4041413">
              <a:off x="4045" y="2673"/>
              <a:ext cx="408" cy="380"/>
              <a:chOff x="2744" y="2795"/>
              <a:chExt cx="1437" cy="1333"/>
            </a:xfrm>
          </p:grpSpPr>
          <p:sp>
            <p:nvSpPr>
              <p:cNvPr id="26936" name="Freeform 312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7" name="Freeform 313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51" name="Group 327"/>
            <p:cNvGrpSpPr>
              <a:grpSpLocks/>
            </p:cNvGrpSpPr>
            <p:nvPr/>
          </p:nvGrpSpPr>
          <p:grpSpPr bwMode="auto">
            <a:xfrm rot="-4413577">
              <a:off x="3682" y="2673"/>
              <a:ext cx="408" cy="380"/>
              <a:chOff x="2744" y="2795"/>
              <a:chExt cx="1437" cy="1333"/>
            </a:xfrm>
          </p:grpSpPr>
          <p:sp>
            <p:nvSpPr>
              <p:cNvPr id="26952" name="Freeform 328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3" name="Freeform 329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54" name="Group 330"/>
            <p:cNvGrpSpPr>
              <a:grpSpLocks/>
            </p:cNvGrpSpPr>
            <p:nvPr/>
          </p:nvGrpSpPr>
          <p:grpSpPr bwMode="auto">
            <a:xfrm rot="9400938">
              <a:off x="4331" y="2613"/>
              <a:ext cx="408" cy="380"/>
              <a:chOff x="2744" y="2795"/>
              <a:chExt cx="1437" cy="1333"/>
            </a:xfrm>
          </p:grpSpPr>
          <p:sp>
            <p:nvSpPr>
              <p:cNvPr id="26955" name="Freeform 331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6" name="Freeform 332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957" name="Group 333"/>
            <p:cNvGrpSpPr>
              <a:grpSpLocks/>
            </p:cNvGrpSpPr>
            <p:nvPr/>
          </p:nvGrpSpPr>
          <p:grpSpPr bwMode="auto">
            <a:xfrm rot="4041413">
              <a:off x="4181" y="2718"/>
              <a:ext cx="408" cy="380"/>
              <a:chOff x="2744" y="2795"/>
              <a:chExt cx="1437" cy="1333"/>
            </a:xfrm>
          </p:grpSpPr>
          <p:sp>
            <p:nvSpPr>
              <p:cNvPr id="26958" name="Freeform 334"/>
              <p:cNvSpPr>
                <a:spLocks/>
              </p:cNvSpPr>
              <p:nvPr/>
            </p:nvSpPr>
            <p:spPr bwMode="auto">
              <a:xfrm>
                <a:off x="3168" y="3294"/>
                <a:ext cx="483" cy="834"/>
              </a:xfrm>
              <a:custGeom>
                <a:avLst/>
                <a:gdLst>
                  <a:gd name="T0" fmla="*/ 167 w 2287"/>
                  <a:gd name="T1" fmla="*/ 952 h 1272"/>
                  <a:gd name="T2" fmla="*/ 63 w 2287"/>
                  <a:gd name="T3" fmla="*/ 712 h 1272"/>
                  <a:gd name="T4" fmla="*/ 543 w 2287"/>
                  <a:gd name="T5" fmla="*/ 136 h 1272"/>
                  <a:gd name="T6" fmla="*/ 1071 w 2287"/>
                  <a:gd name="T7" fmla="*/ 88 h 1272"/>
                  <a:gd name="T8" fmla="*/ 1791 w 2287"/>
                  <a:gd name="T9" fmla="*/ 40 h 1272"/>
                  <a:gd name="T10" fmla="*/ 2223 w 2287"/>
                  <a:gd name="T11" fmla="*/ 328 h 1272"/>
                  <a:gd name="T12" fmla="*/ 2175 w 2287"/>
                  <a:gd name="T13" fmla="*/ 664 h 1272"/>
                  <a:gd name="T14" fmla="*/ 1839 w 2287"/>
                  <a:gd name="T15" fmla="*/ 1192 h 1272"/>
                  <a:gd name="T16" fmla="*/ 1359 w 2287"/>
                  <a:gd name="T17" fmla="*/ 1144 h 1272"/>
                  <a:gd name="T18" fmla="*/ 591 w 2287"/>
                  <a:gd name="T19" fmla="*/ 1192 h 1272"/>
                  <a:gd name="T20" fmla="*/ 159 w 2287"/>
                  <a:gd name="T21" fmla="*/ 952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7" h="1272">
                    <a:moveTo>
                      <a:pt x="167" y="952"/>
                    </a:moveTo>
                    <a:cubicBezTo>
                      <a:pt x="152" y="912"/>
                      <a:pt x="0" y="848"/>
                      <a:pt x="63" y="712"/>
                    </a:cubicBezTo>
                    <a:cubicBezTo>
                      <a:pt x="126" y="576"/>
                      <a:pt x="375" y="240"/>
                      <a:pt x="543" y="136"/>
                    </a:cubicBezTo>
                    <a:cubicBezTo>
                      <a:pt x="711" y="32"/>
                      <a:pt x="863" y="104"/>
                      <a:pt x="1071" y="88"/>
                    </a:cubicBezTo>
                    <a:cubicBezTo>
                      <a:pt x="1279" y="72"/>
                      <a:pt x="1599" y="0"/>
                      <a:pt x="1791" y="40"/>
                    </a:cubicBezTo>
                    <a:cubicBezTo>
                      <a:pt x="1983" y="80"/>
                      <a:pt x="2159" y="224"/>
                      <a:pt x="2223" y="328"/>
                    </a:cubicBezTo>
                    <a:cubicBezTo>
                      <a:pt x="2287" y="432"/>
                      <a:pt x="2239" y="520"/>
                      <a:pt x="2175" y="664"/>
                    </a:cubicBezTo>
                    <a:cubicBezTo>
                      <a:pt x="2111" y="808"/>
                      <a:pt x="1975" y="1112"/>
                      <a:pt x="1839" y="1192"/>
                    </a:cubicBezTo>
                    <a:cubicBezTo>
                      <a:pt x="1703" y="1272"/>
                      <a:pt x="1567" y="1144"/>
                      <a:pt x="1359" y="1144"/>
                    </a:cubicBezTo>
                    <a:cubicBezTo>
                      <a:pt x="1151" y="1144"/>
                      <a:pt x="791" y="1224"/>
                      <a:pt x="591" y="1192"/>
                    </a:cubicBezTo>
                    <a:cubicBezTo>
                      <a:pt x="391" y="1160"/>
                      <a:pt x="275" y="1056"/>
                      <a:pt x="159" y="952"/>
                    </a:cubicBezTo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FF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9" name="Freeform 335"/>
              <p:cNvSpPr>
                <a:spLocks/>
              </p:cNvSpPr>
              <p:nvPr/>
            </p:nvSpPr>
            <p:spPr bwMode="auto">
              <a:xfrm>
                <a:off x="2744" y="2795"/>
                <a:ext cx="1437" cy="665"/>
              </a:xfrm>
              <a:custGeom>
                <a:avLst/>
                <a:gdLst>
                  <a:gd name="T0" fmla="*/ 8 w 1437"/>
                  <a:gd name="T1" fmla="*/ 568 h 665"/>
                  <a:gd name="T2" fmla="*/ 280 w 1437"/>
                  <a:gd name="T3" fmla="*/ 205 h 665"/>
                  <a:gd name="T4" fmla="*/ 552 w 1437"/>
                  <a:gd name="T5" fmla="*/ 23 h 665"/>
                  <a:gd name="T6" fmla="*/ 1006 w 1437"/>
                  <a:gd name="T7" fmla="*/ 69 h 665"/>
                  <a:gd name="T8" fmla="*/ 1414 w 1437"/>
                  <a:gd name="T9" fmla="*/ 386 h 665"/>
                  <a:gd name="T10" fmla="*/ 1142 w 1437"/>
                  <a:gd name="T11" fmla="*/ 432 h 665"/>
                  <a:gd name="T12" fmla="*/ 960 w 1437"/>
                  <a:gd name="T13" fmla="*/ 568 h 665"/>
                  <a:gd name="T14" fmla="*/ 597 w 1437"/>
                  <a:gd name="T15" fmla="*/ 568 h 665"/>
                  <a:gd name="T16" fmla="*/ 234 w 1437"/>
                  <a:gd name="T17" fmla="*/ 658 h 665"/>
                  <a:gd name="T18" fmla="*/ 8 w 1437"/>
                  <a:gd name="T19" fmla="*/ 568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7" h="665">
                    <a:moveTo>
                      <a:pt x="8" y="568"/>
                    </a:moveTo>
                    <a:cubicBezTo>
                      <a:pt x="16" y="493"/>
                      <a:pt x="189" y="296"/>
                      <a:pt x="280" y="205"/>
                    </a:cubicBezTo>
                    <a:cubicBezTo>
                      <a:pt x="371" y="114"/>
                      <a:pt x="431" y="46"/>
                      <a:pt x="552" y="23"/>
                    </a:cubicBezTo>
                    <a:cubicBezTo>
                      <a:pt x="673" y="0"/>
                      <a:pt x="862" y="8"/>
                      <a:pt x="1006" y="69"/>
                    </a:cubicBezTo>
                    <a:cubicBezTo>
                      <a:pt x="1150" y="130"/>
                      <a:pt x="1391" y="325"/>
                      <a:pt x="1414" y="386"/>
                    </a:cubicBezTo>
                    <a:cubicBezTo>
                      <a:pt x="1437" y="447"/>
                      <a:pt x="1218" y="402"/>
                      <a:pt x="1142" y="432"/>
                    </a:cubicBezTo>
                    <a:cubicBezTo>
                      <a:pt x="1066" y="462"/>
                      <a:pt x="1051" y="545"/>
                      <a:pt x="960" y="568"/>
                    </a:cubicBezTo>
                    <a:cubicBezTo>
                      <a:pt x="869" y="591"/>
                      <a:pt x="718" y="553"/>
                      <a:pt x="597" y="568"/>
                    </a:cubicBezTo>
                    <a:cubicBezTo>
                      <a:pt x="476" y="583"/>
                      <a:pt x="332" y="651"/>
                      <a:pt x="234" y="658"/>
                    </a:cubicBezTo>
                    <a:cubicBezTo>
                      <a:pt x="136" y="665"/>
                      <a:pt x="0" y="643"/>
                      <a:pt x="8" y="5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3300"/>
                  </a:gs>
                  <a:gs pos="100000">
                    <a:srgbClr val="CC66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961" name="WordArt 337"/>
          <p:cNvSpPr>
            <a:spLocks noChangeArrowheads="1" noChangeShapeType="1" noTextEdit="1"/>
          </p:cNvSpPr>
          <p:nvPr/>
        </p:nvSpPr>
        <p:spPr bwMode="auto">
          <a:xfrm>
            <a:off x="3884109" y="3104649"/>
            <a:ext cx="79216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grpSp>
        <p:nvGrpSpPr>
          <p:cNvPr id="27061" name="Group 437"/>
          <p:cNvGrpSpPr>
            <a:grpSpLocks/>
          </p:cNvGrpSpPr>
          <p:nvPr/>
        </p:nvGrpSpPr>
        <p:grpSpPr bwMode="auto">
          <a:xfrm>
            <a:off x="2962459" y="4507654"/>
            <a:ext cx="2378075" cy="2032000"/>
            <a:chOff x="2517" y="3040"/>
            <a:chExt cx="1498" cy="1280"/>
          </a:xfrm>
        </p:grpSpPr>
        <p:grpSp>
          <p:nvGrpSpPr>
            <p:cNvPr id="26962" name="Group 338"/>
            <p:cNvGrpSpPr>
              <a:grpSpLocks/>
            </p:cNvGrpSpPr>
            <p:nvPr/>
          </p:nvGrpSpPr>
          <p:grpSpPr bwMode="auto">
            <a:xfrm>
              <a:off x="2517" y="3040"/>
              <a:ext cx="1406" cy="1280"/>
              <a:chOff x="2064" y="2205"/>
              <a:chExt cx="1104" cy="1008"/>
            </a:xfrm>
          </p:grpSpPr>
          <p:sp>
            <p:nvSpPr>
              <p:cNvPr id="26963" name="Freeform 339" descr="Циновка"/>
              <p:cNvSpPr>
                <a:spLocks/>
              </p:cNvSpPr>
              <p:nvPr/>
            </p:nvSpPr>
            <p:spPr bwMode="auto">
              <a:xfrm>
                <a:off x="2108" y="2620"/>
                <a:ext cx="1049" cy="593"/>
              </a:xfrm>
              <a:custGeom>
                <a:avLst/>
                <a:gdLst>
                  <a:gd name="T0" fmla="*/ 0 w 2192"/>
                  <a:gd name="T1" fmla="*/ 0 h 1049"/>
                  <a:gd name="T2" fmla="*/ 120 w 2192"/>
                  <a:gd name="T3" fmla="*/ 568 h 1049"/>
                  <a:gd name="T4" fmla="*/ 376 w 2192"/>
                  <a:gd name="T5" fmla="*/ 840 h 1049"/>
                  <a:gd name="T6" fmla="*/ 752 w 2192"/>
                  <a:gd name="T7" fmla="*/ 1016 h 1049"/>
                  <a:gd name="T8" fmla="*/ 1184 w 2192"/>
                  <a:gd name="T9" fmla="*/ 1040 h 1049"/>
                  <a:gd name="T10" fmla="*/ 1592 w 2192"/>
                  <a:gd name="T11" fmla="*/ 960 h 1049"/>
                  <a:gd name="T12" fmla="*/ 1920 w 2192"/>
                  <a:gd name="T13" fmla="*/ 752 h 1049"/>
                  <a:gd name="T14" fmla="*/ 2152 w 2192"/>
                  <a:gd name="T15" fmla="*/ 296 h 1049"/>
                  <a:gd name="T16" fmla="*/ 2160 w 2192"/>
                  <a:gd name="T17" fmla="*/ 0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92" h="1049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4" name="Freeform 340" descr="Папирус"/>
              <p:cNvSpPr>
                <a:spLocks/>
              </p:cNvSpPr>
              <p:nvPr/>
            </p:nvSpPr>
            <p:spPr bwMode="auto">
              <a:xfrm>
                <a:off x="2099" y="2490"/>
                <a:ext cx="1067" cy="261"/>
              </a:xfrm>
              <a:custGeom>
                <a:avLst/>
                <a:gdLst>
                  <a:gd name="T0" fmla="*/ 15 w 2232"/>
                  <a:gd name="T1" fmla="*/ 223 h 463"/>
                  <a:gd name="T2" fmla="*/ 431 w 2232"/>
                  <a:gd name="T3" fmla="*/ 423 h 463"/>
                  <a:gd name="T4" fmla="*/ 1023 w 2232"/>
                  <a:gd name="T5" fmla="*/ 447 h 463"/>
                  <a:gd name="T6" fmla="*/ 1687 w 2232"/>
                  <a:gd name="T7" fmla="*/ 431 h 463"/>
                  <a:gd name="T8" fmla="*/ 2215 w 2232"/>
                  <a:gd name="T9" fmla="*/ 255 h 463"/>
                  <a:gd name="T10" fmla="*/ 1791 w 2232"/>
                  <a:gd name="T11" fmla="*/ 39 h 463"/>
                  <a:gd name="T12" fmla="*/ 1111 w 2232"/>
                  <a:gd name="T13" fmla="*/ 23 h 463"/>
                  <a:gd name="T14" fmla="*/ 343 w 2232"/>
                  <a:gd name="T15" fmla="*/ 55 h 463"/>
                  <a:gd name="T16" fmla="*/ 15 w 2232"/>
                  <a:gd name="T17" fmla="*/ 22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2" h="463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965" name="Group 341"/>
              <p:cNvGrpSpPr>
                <a:grpSpLocks/>
              </p:cNvGrpSpPr>
              <p:nvPr/>
            </p:nvGrpSpPr>
            <p:grpSpPr bwMode="auto">
              <a:xfrm>
                <a:off x="2090" y="2205"/>
                <a:ext cx="1066" cy="469"/>
                <a:chOff x="503" y="1425"/>
                <a:chExt cx="2228" cy="829"/>
              </a:xfrm>
            </p:grpSpPr>
            <p:sp>
              <p:nvSpPr>
                <p:cNvPr id="26966" name="Freeform 342"/>
                <p:cNvSpPr>
                  <a:spLocks/>
                </p:cNvSpPr>
                <p:nvPr/>
              </p:nvSpPr>
              <p:spPr bwMode="auto">
                <a:xfrm rot="5135648">
                  <a:off x="2397" y="1960"/>
                  <a:ext cx="309" cy="81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967" name="Group 343"/>
                <p:cNvGrpSpPr>
                  <a:grpSpLocks/>
                </p:cNvGrpSpPr>
                <p:nvPr/>
              </p:nvGrpSpPr>
              <p:grpSpPr bwMode="auto">
                <a:xfrm>
                  <a:off x="503" y="1425"/>
                  <a:ext cx="2228" cy="829"/>
                  <a:chOff x="503" y="1425"/>
                  <a:chExt cx="2348" cy="829"/>
                </a:xfrm>
              </p:grpSpPr>
              <p:sp>
                <p:nvSpPr>
                  <p:cNvPr id="26968" name="Freeform 344"/>
                  <p:cNvSpPr>
                    <a:spLocks/>
                  </p:cNvSpPr>
                  <p:nvPr/>
                </p:nvSpPr>
                <p:spPr bwMode="auto">
                  <a:xfrm rot="-1024559">
                    <a:off x="513" y="2038"/>
                    <a:ext cx="323" cy="77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69" name="Freeform 345"/>
                  <p:cNvSpPr>
                    <a:spLocks/>
                  </p:cNvSpPr>
                  <p:nvPr/>
                </p:nvSpPr>
                <p:spPr bwMode="auto">
                  <a:xfrm rot="-1024559">
                    <a:off x="597" y="1933"/>
                    <a:ext cx="317" cy="95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70" name="Freeform 346"/>
                  <p:cNvSpPr>
                    <a:spLocks/>
                  </p:cNvSpPr>
                  <p:nvPr/>
                </p:nvSpPr>
                <p:spPr bwMode="auto">
                  <a:xfrm rot="-590344">
                    <a:off x="672" y="1846"/>
                    <a:ext cx="317" cy="95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6971" name="Group 347"/>
                  <p:cNvGrpSpPr>
                    <a:grpSpLocks/>
                  </p:cNvGrpSpPr>
                  <p:nvPr/>
                </p:nvGrpSpPr>
                <p:grpSpPr bwMode="auto">
                  <a:xfrm rot="319568">
                    <a:off x="787" y="1646"/>
                    <a:ext cx="523" cy="215"/>
                    <a:chOff x="500" y="1699"/>
                    <a:chExt cx="660" cy="284"/>
                  </a:xfrm>
                </p:grpSpPr>
                <p:sp>
                  <p:nvSpPr>
                    <p:cNvPr id="26972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73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74" name="Freeform 350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6975" name="Group 351"/>
                  <p:cNvGrpSpPr>
                    <a:grpSpLocks/>
                  </p:cNvGrpSpPr>
                  <p:nvPr/>
                </p:nvGrpSpPr>
                <p:grpSpPr bwMode="auto">
                  <a:xfrm rot="1402697">
                    <a:off x="1144" y="1524"/>
                    <a:ext cx="523" cy="215"/>
                    <a:chOff x="500" y="1699"/>
                    <a:chExt cx="660" cy="284"/>
                  </a:xfrm>
                </p:grpSpPr>
                <p:sp>
                  <p:nvSpPr>
                    <p:cNvPr id="26976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77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78" name="Freeform 354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6979" name="Group 355"/>
                  <p:cNvGrpSpPr>
                    <a:grpSpLocks/>
                  </p:cNvGrpSpPr>
                  <p:nvPr/>
                </p:nvGrpSpPr>
                <p:grpSpPr bwMode="auto">
                  <a:xfrm rot="2233139">
                    <a:off x="1529" y="1489"/>
                    <a:ext cx="500" cy="225"/>
                    <a:chOff x="500" y="1699"/>
                    <a:chExt cx="660" cy="284"/>
                  </a:xfrm>
                </p:grpSpPr>
                <p:sp>
                  <p:nvSpPr>
                    <p:cNvPr id="26980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81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82" name="Freeform 358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6983" name="Group 359"/>
                  <p:cNvGrpSpPr>
                    <a:grpSpLocks/>
                  </p:cNvGrpSpPr>
                  <p:nvPr/>
                </p:nvGrpSpPr>
                <p:grpSpPr bwMode="auto">
                  <a:xfrm rot="3226440">
                    <a:off x="1882" y="1562"/>
                    <a:ext cx="500" cy="225"/>
                    <a:chOff x="500" y="1699"/>
                    <a:chExt cx="660" cy="284"/>
                  </a:xfrm>
                </p:grpSpPr>
                <p:sp>
                  <p:nvSpPr>
                    <p:cNvPr id="26984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85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86" name="Freeform 362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6987" name="Group 363"/>
                  <p:cNvGrpSpPr>
                    <a:grpSpLocks/>
                  </p:cNvGrpSpPr>
                  <p:nvPr/>
                </p:nvGrpSpPr>
                <p:grpSpPr bwMode="auto">
                  <a:xfrm rot="4068615">
                    <a:off x="2210" y="1726"/>
                    <a:ext cx="500" cy="225"/>
                    <a:chOff x="500" y="1699"/>
                    <a:chExt cx="660" cy="284"/>
                  </a:xfrm>
                </p:grpSpPr>
                <p:sp>
                  <p:nvSpPr>
                    <p:cNvPr id="26988" name="Freeform 364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89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990" name="Freeform 366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6991" name="Freeform 367"/>
                  <p:cNvSpPr>
                    <a:spLocks/>
                  </p:cNvSpPr>
                  <p:nvPr/>
                </p:nvSpPr>
                <p:spPr bwMode="auto">
                  <a:xfrm rot="5135648">
                    <a:off x="2576" y="2029"/>
                    <a:ext cx="303" cy="100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2" name="Freeform 368"/>
                  <p:cNvSpPr>
                    <a:spLocks/>
                  </p:cNvSpPr>
                  <p:nvPr/>
                </p:nvSpPr>
                <p:spPr bwMode="auto">
                  <a:xfrm>
                    <a:off x="2706" y="2014"/>
                    <a:ext cx="145" cy="221"/>
                  </a:xfrm>
                  <a:custGeom>
                    <a:avLst/>
                    <a:gdLst>
                      <a:gd name="T0" fmla="*/ 72 w 145"/>
                      <a:gd name="T1" fmla="*/ 0 h 221"/>
                      <a:gd name="T2" fmla="*/ 127 w 145"/>
                      <a:gd name="T3" fmla="*/ 39 h 221"/>
                      <a:gd name="T4" fmla="*/ 144 w 145"/>
                      <a:gd name="T5" fmla="*/ 106 h 221"/>
                      <a:gd name="T6" fmla="*/ 123 w 145"/>
                      <a:gd name="T7" fmla="*/ 158 h 221"/>
                      <a:gd name="T8" fmla="*/ 50 w 145"/>
                      <a:gd name="T9" fmla="*/ 212 h 221"/>
                      <a:gd name="T10" fmla="*/ 6 w 145"/>
                      <a:gd name="T11" fmla="*/ 214 h 221"/>
                      <a:gd name="T12" fmla="*/ 14 w 145"/>
                      <a:gd name="T13" fmla="*/ 218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993" name="Freeform 369"/>
                  <p:cNvSpPr>
                    <a:spLocks/>
                  </p:cNvSpPr>
                  <p:nvPr/>
                </p:nvSpPr>
                <p:spPr bwMode="auto">
                  <a:xfrm>
                    <a:off x="503" y="2112"/>
                    <a:ext cx="228" cy="142"/>
                  </a:xfrm>
                  <a:custGeom>
                    <a:avLst/>
                    <a:gdLst>
                      <a:gd name="T0" fmla="*/ 145 w 228"/>
                      <a:gd name="T1" fmla="*/ 96 h 142"/>
                      <a:gd name="T2" fmla="*/ 25 w 228"/>
                      <a:gd name="T3" fmla="*/ 136 h 142"/>
                      <a:gd name="T4" fmla="*/ 7 w 228"/>
                      <a:gd name="T5" fmla="*/ 61 h 142"/>
                      <a:gd name="T6" fmla="*/ 66 w 228"/>
                      <a:gd name="T7" fmla="*/ 53 h 142"/>
                      <a:gd name="T8" fmla="*/ 150 w 228"/>
                      <a:gd name="T9" fmla="*/ 88 h 142"/>
                      <a:gd name="T10" fmla="*/ 207 w 228"/>
                      <a:gd name="T11" fmla="*/ 60 h 142"/>
                      <a:gd name="T12" fmla="*/ 228 w 228"/>
                      <a:gd name="T13" fmla="*/ 0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8" h="142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6994" name="Group 370"/>
              <p:cNvGrpSpPr>
                <a:grpSpLocks/>
              </p:cNvGrpSpPr>
              <p:nvPr/>
            </p:nvGrpSpPr>
            <p:grpSpPr bwMode="auto">
              <a:xfrm>
                <a:off x="2064" y="2614"/>
                <a:ext cx="1104" cy="190"/>
                <a:chOff x="461" y="1577"/>
                <a:chExt cx="1446" cy="232"/>
              </a:xfrm>
            </p:grpSpPr>
            <p:sp>
              <p:nvSpPr>
                <p:cNvPr id="26995" name="Freeform 371"/>
                <p:cNvSpPr>
                  <a:spLocks/>
                </p:cNvSpPr>
                <p:nvPr/>
              </p:nvSpPr>
              <p:spPr bwMode="auto">
                <a:xfrm rot="11536453">
                  <a:off x="1600" y="1713"/>
                  <a:ext cx="192" cy="27"/>
                </a:xfrm>
                <a:custGeom>
                  <a:avLst/>
                  <a:gdLst>
                    <a:gd name="T0" fmla="*/ 0 w 408"/>
                    <a:gd name="T1" fmla="*/ 99 h 102"/>
                    <a:gd name="T2" fmla="*/ 44 w 408"/>
                    <a:gd name="T3" fmla="*/ 27 h 102"/>
                    <a:gd name="T4" fmla="*/ 118 w 408"/>
                    <a:gd name="T5" fmla="*/ 3 h 102"/>
                    <a:gd name="T6" fmla="*/ 192 w 408"/>
                    <a:gd name="T7" fmla="*/ 15 h 102"/>
                    <a:gd name="T8" fmla="*/ 280 w 408"/>
                    <a:gd name="T9" fmla="*/ 91 h 102"/>
                    <a:gd name="T10" fmla="*/ 360 w 408"/>
                    <a:gd name="T11" fmla="*/ 79 h 102"/>
                    <a:gd name="T12" fmla="*/ 408 w 408"/>
                    <a:gd name="T13" fmla="*/ 1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96" name="Freeform 372"/>
                <p:cNvSpPr>
                  <a:spLocks/>
                </p:cNvSpPr>
                <p:nvPr/>
              </p:nvSpPr>
              <p:spPr bwMode="auto">
                <a:xfrm rot="11753484">
                  <a:off x="1658" y="1703"/>
                  <a:ext cx="188" cy="34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97" name="Freeform 373"/>
                <p:cNvSpPr>
                  <a:spLocks/>
                </p:cNvSpPr>
                <p:nvPr/>
              </p:nvSpPr>
              <p:spPr bwMode="auto">
                <a:xfrm rot="11504759">
                  <a:off x="1533" y="1721"/>
                  <a:ext cx="189" cy="34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6998" name="Group 374"/>
                <p:cNvGrpSpPr>
                  <a:grpSpLocks/>
                </p:cNvGrpSpPr>
                <p:nvPr/>
              </p:nvGrpSpPr>
              <p:grpSpPr bwMode="auto">
                <a:xfrm rot="11478807">
                  <a:off x="1341" y="1714"/>
                  <a:ext cx="311" cy="77"/>
                  <a:chOff x="500" y="1699"/>
                  <a:chExt cx="660" cy="284"/>
                </a:xfrm>
              </p:grpSpPr>
              <p:sp>
                <p:nvSpPr>
                  <p:cNvPr id="26999" name="Freeform 375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0" name="Freeform 376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1" name="Freeform 377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002" name="Group 378"/>
                <p:cNvGrpSpPr>
                  <a:grpSpLocks/>
                </p:cNvGrpSpPr>
                <p:nvPr/>
              </p:nvGrpSpPr>
              <p:grpSpPr bwMode="auto">
                <a:xfrm rot="11832990">
                  <a:off x="1137" y="1727"/>
                  <a:ext cx="311" cy="77"/>
                  <a:chOff x="500" y="1699"/>
                  <a:chExt cx="660" cy="284"/>
                </a:xfrm>
              </p:grpSpPr>
              <p:sp>
                <p:nvSpPr>
                  <p:cNvPr id="27003" name="Freeform 379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4" name="Freeform 380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5" name="Freeform 381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006" name="Group 382"/>
                <p:cNvGrpSpPr>
                  <a:grpSpLocks/>
                </p:cNvGrpSpPr>
                <p:nvPr/>
              </p:nvGrpSpPr>
              <p:grpSpPr bwMode="auto">
                <a:xfrm rot="12324179">
                  <a:off x="955" y="1728"/>
                  <a:ext cx="297" cy="81"/>
                  <a:chOff x="500" y="1699"/>
                  <a:chExt cx="660" cy="284"/>
                </a:xfrm>
              </p:grpSpPr>
              <p:sp>
                <p:nvSpPr>
                  <p:cNvPr id="27007" name="Freeform 383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8" name="Freeform 384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09" name="Freeform 385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010" name="Group 386"/>
                <p:cNvGrpSpPr>
                  <a:grpSpLocks/>
                </p:cNvGrpSpPr>
                <p:nvPr/>
              </p:nvGrpSpPr>
              <p:grpSpPr bwMode="auto">
                <a:xfrm rot="253299">
                  <a:off x="461" y="1577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27011" name="Group 387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27012" name="Freeform 388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013" name="Freeform 389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014" name="Freeform 390"/>
                    <p:cNvSpPr>
                      <a:spLocks/>
                    </p:cNvSpPr>
                    <p:nvPr/>
                  </p:nvSpPr>
                  <p:spPr bwMode="auto">
                    <a:xfrm rot="79432229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7015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27016" name="Group 3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27017" name="Freeform 393"/>
                      <p:cNvSpPr>
                        <a:spLocks/>
                      </p:cNvSpPr>
                      <p:nvPr/>
                    </p:nvSpPr>
                    <p:spPr bwMode="auto">
                      <a:xfrm rot="78998013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grpSp>
                    <p:nvGrpSpPr>
                      <p:cNvPr id="27018" name="Group 3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27019" name="Freeform 395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99 h 102"/>
                            <a:gd name="T2" fmla="*/ 44 w 408"/>
                            <a:gd name="T3" fmla="*/ 27 h 102"/>
                            <a:gd name="T4" fmla="*/ 118 w 408"/>
                            <a:gd name="T5" fmla="*/ 3 h 102"/>
                            <a:gd name="T6" fmla="*/ 192 w 408"/>
                            <a:gd name="T7" fmla="*/ 15 h 102"/>
                            <a:gd name="T8" fmla="*/ 280 w 408"/>
                            <a:gd name="T9" fmla="*/ 91 h 102"/>
                            <a:gd name="T10" fmla="*/ 360 w 408"/>
                            <a:gd name="T11" fmla="*/ 79 h 102"/>
                            <a:gd name="T12" fmla="*/ 408 w 408"/>
                            <a:gd name="T13" fmla="*/ 10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020" name="Freeform 396"/>
                        <p:cNvSpPr>
                          <a:spLocks/>
                        </p:cNvSpPr>
                        <p:nvPr/>
                      </p:nvSpPr>
                      <p:spPr bwMode="auto">
                        <a:xfrm rot="1486861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021" name="Freeform 397"/>
                        <p:cNvSpPr>
                          <a:spLocks/>
                        </p:cNvSpPr>
                        <p:nvPr/>
                      </p:nvSpPr>
                      <p:spPr bwMode="auto">
                        <a:xfrm rot="1530283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97 h 126"/>
                            <a:gd name="T2" fmla="*/ 48 w 400"/>
                            <a:gd name="T3" fmla="*/ 25 h 126"/>
                            <a:gd name="T4" fmla="*/ 134 w 400"/>
                            <a:gd name="T5" fmla="*/ 0 h 126"/>
                            <a:gd name="T6" fmla="*/ 205 w 400"/>
                            <a:gd name="T7" fmla="*/ 23 h 126"/>
                            <a:gd name="T8" fmla="*/ 281 w 400"/>
                            <a:gd name="T9" fmla="*/ 112 h 126"/>
                            <a:gd name="T10" fmla="*/ 364 w 400"/>
                            <a:gd name="T11" fmla="*/ 105 h 126"/>
                            <a:gd name="T12" fmla="*/ 400 w 400"/>
                            <a:gd name="T13" fmla="*/ 37 h 1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7022" name="Freeform 398"/>
                      <p:cNvSpPr>
                        <a:spLocks/>
                      </p:cNvSpPr>
                      <p:nvPr/>
                    </p:nvSpPr>
                    <p:spPr bwMode="auto">
                      <a:xfrm rot="15935647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97 h 126"/>
                          <a:gd name="T2" fmla="*/ 48 w 400"/>
                          <a:gd name="T3" fmla="*/ 25 h 126"/>
                          <a:gd name="T4" fmla="*/ 134 w 400"/>
                          <a:gd name="T5" fmla="*/ 0 h 126"/>
                          <a:gd name="T6" fmla="*/ 205 w 400"/>
                          <a:gd name="T7" fmla="*/ 23 h 126"/>
                          <a:gd name="T8" fmla="*/ 281 w 400"/>
                          <a:gd name="T9" fmla="*/ 112 h 126"/>
                          <a:gd name="T10" fmla="*/ 364 w 400"/>
                          <a:gd name="T11" fmla="*/ 105 h 126"/>
                          <a:gd name="T12" fmla="*/ 400 w 400"/>
                          <a:gd name="T13" fmla="*/ 37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7023" name="Freeform 399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72 w 145"/>
                        <a:gd name="T1" fmla="*/ 0 h 221"/>
                        <a:gd name="T2" fmla="*/ 127 w 145"/>
                        <a:gd name="T3" fmla="*/ 39 h 221"/>
                        <a:gd name="T4" fmla="*/ 144 w 145"/>
                        <a:gd name="T5" fmla="*/ 106 h 221"/>
                        <a:gd name="T6" fmla="*/ 123 w 145"/>
                        <a:gd name="T7" fmla="*/ 158 h 221"/>
                        <a:gd name="T8" fmla="*/ 50 w 145"/>
                        <a:gd name="T9" fmla="*/ 212 h 221"/>
                        <a:gd name="T10" fmla="*/ 6 w 145"/>
                        <a:gd name="T11" fmla="*/ 214 h 221"/>
                        <a:gd name="T12" fmla="*/ 14 w 145"/>
                        <a:gd name="T13" fmla="*/ 218 h 2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024" name="Freeform 400"/>
                <p:cNvSpPr>
                  <a:spLocks/>
                </p:cNvSpPr>
                <p:nvPr/>
              </p:nvSpPr>
              <p:spPr bwMode="auto">
                <a:xfrm rot="12712262">
                  <a:off x="1771" y="1656"/>
                  <a:ext cx="136" cy="51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7025" name="Group 401"/>
                <p:cNvGrpSpPr>
                  <a:grpSpLocks/>
                </p:cNvGrpSpPr>
                <p:nvPr/>
              </p:nvGrpSpPr>
              <p:grpSpPr bwMode="auto">
                <a:xfrm rot="12498145">
                  <a:off x="774" y="1720"/>
                  <a:ext cx="297" cy="81"/>
                  <a:chOff x="500" y="1699"/>
                  <a:chExt cx="660" cy="284"/>
                </a:xfrm>
              </p:grpSpPr>
              <p:sp>
                <p:nvSpPr>
                  <p:cNvPr id="27026" name="Freeform 40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7" name="Freeform 40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028" name="Freeform 40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7029" name="Freeform 405"/>
                <p:cNvSpPr>
                  <a:spLocks/>
                </p:cNvSpPr>
                <p:nvPr/>
              </p:nvSpPr>
              <p:spPr bwMode="auto">
                <a:xfrm rot="11753484">
                  <a:off x="1709" y="1685"/>
                  <a:ext cx="188" cy="34"/>
                </a:xfrm>
                <a:custGeom>
                  <a:avLst/>
                  <a:gdLst>
                    <a:gd name="T0" fmla="*/ 0 w 400"/>
                    <a:gd name="T1" fmla="*/ 97 h 126"/>
                    <a:gd name="T2" fmla="*/ 48 w 400"/>
                    <a:gd name="T3" fmla="*/ 25 h 126"/>
                    <a:gd name="T4" fmla="*/ 134 w 400"/>
                    <a:gd name="T5" fmla="*/ 0 h 126"/>
                    <a:gd name="T6" fmla="*/ 205 w 400"/>
                    <a:gd name="T7" fmla="*/ 23 h 126"/>
                    <a:gd name="T8" fmla="*/ 281 w 400"/>
                    <a:gd name="T9" fmla="*/ 112 h 126"/>
                    <a:gd name="T10" fmla="*/ 364 w 400"/>
                    <a:gd name="T11" fmla="*/ 105 h 126"/>
                    <a:gd name="T12" fmla="*/ 400 w 400"/>
                    <a:gd name="T13" fmla="*/ 37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30" name="Group 406"/>
              <p:cNvGrpSpPr>
                <a:grpSpLocks/>
              </p:cNvGrpSpPr>
              <p:nvPr/>
            </p:nvGrpSpPr>
            <p:grpSpPr bwMode="auto">
              <a:xfrm rot="-3263547">
                <a:off x="2186" y="2401"/>
                <a:ext cx="408" cy="380"/>
                <a:chOff x="2744" y="2795"/>
                <a:chExt cx="1437" cy="1333"/>
              </a:xfrm>
            </p:grpSpPr>
            <p:sp>
              <p:nvSpPr>
                <p:cNvPr id="27031" name="Freeform 407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32" name="Freeform 408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33" name="Group 409"/>
              <p:cNvGrpSpPr>
                <a:grpSpLocks/>
              </p:cNvGrpSpPr>
              <p:nvPr/>
            </p:nvGrpSpPr>
            <p:grpSpPr bwMode="auto">
              <a:xfrm>
                <a:off x="2381" y="2341"/>
                <a:ext cx="408" cy="380"/>
                <a:chOff x="2744" y="2795"/>
                <a:chExt cx="1437" cy="1333"/>
              </a:xfrm>
            </p:grpSpPr>
            <p:sp>
              <p:nvSpPr>
                <p:cNvPr id="27034" name="Freeform 410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35" name="Freeform 411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36" name="Group 412"/>
              <p:cNvGrpSpPr>
                <a:grpSpLocks/>
              </p:cNvGrpSpPr>
              <p:nvPr/>
            </p:nvGrpSpPr>
            <p:grpSpPr bwMode="auto">
              <a:xfrm rot="14339074">
                <a:off x="2685" y="2355"/>
                <a:ext cx="408" cy="380"/>
                <a:chOff x="2744" y="2795"/>
                <a:chExt cx="1437" cy="1333"/>
              </a:xfrm>
            </p:grpSpPr>
            <p:sp>
              <p:nvSpPr>
                <p:cNvPr id="27037" name="Freeform 413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38" name="Freeform 414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39" name="Group 415"/>
              <p:cNvGrpSpPr>
                <a:grpSpLocks/>
              </p:cNvGrpSpPr>
              <p:nvPr/>
            </p:nvGrpSpPr>
            <p:grpSpPr bwMode="auto">
              <a:xfrm rot="4041413">
                <a:off x="2367" y="2446"/>
                <a:ext cx="408" cy="380"/>
                <a:chOff x="2744" y="2795"/>
                <a:chExt cx="1437" cy="1333"/>
              </a:xfrm>
            </p:grpSpPr>
            <p:sp>
              <p:nvSpPr>
                <p:cNvPr id="27040" name="Freeform 416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41" name="Freeform 417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7042" name="Group 418"/>
            <p:cNvGrpSpPr>
              <a:grpSpLocks/>
            </p:cNvGrpSpPr>
            <p:nvPr/>
          </p:nvGrpSpPr>
          <p:grpSpPr bwMode="auto">
            <a:xfrm>
              <a:off x="2744" y="3113"/>
              <a:ext cx="1271" cy="590"/>
              <a:chOff x="3696" y="2613"/>
              <a:chExt cx="1043" cy="499"/>
            </a:xfrm>
          </p:grpSpPr>
          <p:grpSp>
            <p:nvGrpSpPr>
              <p:cNvPr id="27043" name="Group 419"/>
              <p:cNvGrpSpPr>
                <a:grpSpLocks/>
              </p:cNvGrpSpPr>
              <p:nvPr/>
            </p:nvGrpSpPr>
            <p:grpSpPr bwMode="auto">
              <a:xfrm>
                <a:off x="3832" y="2659"/>
                <a:ext cx="408" cy="380"/>
                <a:chOff x="2744" y="2795"/>
                <a:chExt cx="1437" cy="1333"/>
              </a:xfrm>
            </p:grpSpPr>
            <p:sp>
              <p:nvSpPr>
                <p:cNvPr id="27044" name="Freeform 420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45" name="Freeform 421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46" name="Group 422"/>
              <p:cNvGrpSpPr>
                <a:grpSpLocks/>
              </p:cNvGrpSpPr>
              <p:nvPr/>
            </p:nvGrpSpPr>
            <p:grpSpPr bwMode="auto">
              <a:xfrm rot="4041413">
                <a:off x="4045" y="2673"/>
                <a:ext cx="408" cy="380"/>
                <a:chOff x="2744" y="2795"/>
                <a:chExt cx="1437" cy="1333"/>
              </a:xfrm>
            </p:grpSpPr>
            <p:sp>
              <p:nvSpPr>
                <p:cNvPr id="27047" name="Freeform 423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48" name="Freeform 424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49" name="Group 425"/>
              <p:cNvGrpSpPr>
                <a:grpSpLocks/>
              </p:cNvGrpSpPr>
              <p:nvPr/>
            </p:nvGrpSpPr>
            <p:grpSpPr bwMode="auto">
              <a:xfrm rot="-4413577">
                <a:off x="3682" y="2673"/>
                <a:ext cx="408" cy="380"/>
                <a:chOff x="2744" y="2795"/>
                <a:chExt cx="1437" cy="1333"/>
              </a:xfrm>
            </p:grpSpPr>
            <p:sp>
              <p:nvSpPr>
                <p:cNvPr id="27050" name="Freeform 426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51" name="Freeform 427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52" name="Group 428"/>
              <p:cNvGrpSpPr>
                <a:grpSpLocks/>
              </p:cNvGrpSpPr>
              <p:nvPr/>
            </p:nvGrpSpPr>
            <p:grpSpPr bwMode="auto">
              <a:xfrm rot="9400938">
                <a:off x="4331" y="2613"/>
                <a:ext cx="408" cy="380"/>
                <a:chOff x="2744" y="2795"/>
                <a:chExt cx="1437" cy="1333"/>
              </a:xfrm>
            </p:grpSpPr>
            <p:sp>
              <p:nvSpPr>
                <p:cNvPr id="27053" name="Freeform 429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54" name="Freeform 430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055" name="Group 431"/>
              <p:cNvGrpSpPr>
                <a:grpSpLocks/>
              </p:cNvGrpSpPr>
              <p:nvPr/>
            </p:nvGrpSpPr>
            <p:grpSpPr bwMode="auto">
              <a:xfrm rot="4041413">
                <a:off x="4181" y="2718"/>
                <a:ext cx="408" cy="380"/>
                <a:chOff x="2744" y="2795"/>
                <a:chExt cx="1437" cy="1333"/>
              </a:xfrm>
            </p:grpSpPr>
            <p:sp>
              <p:nvSpPr>
                <p:cNvPr id="27056" name="Freeform 432"/>
                <p:cNvSpPr>
                  <a:spLocks/>
                </p:cNvSpPr>
                <p:nvPr/>
              </p:nvSpPr>
              <p:spPr bwMode="auto">
                <a:xfrm>
                  <a:off x="3168" y="3294"/>
                  <a:ext cx="483" cy="834"/>
                </a:xfrm>
                <a:custGeom>
                  <a:avLst/>
                  <a:gdLst>
                    <a:gd name="T0" fmla="*/ 167 w 2287"/>
                    <a:gd name="T1" fmla="*/ 952 h 1272"/>
                    <a:gd name="T2" fmla="*/ 63 w 2287"/>
                    <a:gd name="T3" fmla="*/ 712 h 1272"/>
                    <a:gd name="T4" fmla="*/ 543 w 2287"/>
                    <a:gd name="T5" fmla="*/ 136 h 1272"/>
                    <a:gd name="T6" fmla="*/ 1071 w 2287"/>
                    <a:gd name="T7" fmla="*/ 88 h 1272"/>
                    <a:gd name="T8" fmla="*/ 1791 w 2287"/>
                    <a:gd name="T9" fmla="*/ 40 h 1272"/>
                    <a:gd name="T10" fmla="*/ 2223 w 2287"/>
                    <a:gd name="T11" fmla="*/ 328 h 1272"/>
                    <a:gd name="T12" fmla="*/ 2175 w 2287"/>
                    <a:gd name="T13" fmla="*/ 664 h 1272"/>
                    <a:gd name="T14" fmla="*/ 1839 w 2287"/>
                    <a:gd name="T15" fmla="*/ 1192 h 1272"/>
                    <a:gd name="T16" fmla="*/ 1359 w 2287"/>
                    <a:gd name="T17" fmla="*/ 1144 h 1272"/>
                    <a:gd name="T18" fmla="*/ 591 w 2287"/>
                    <a:gd name="T19" fmla="*/ 1192 h 1272"/>
                    <a:gd name="T20" fmla="*/ 159 w 2287"/>
                    <a:gd name="T21" fmla="*/ 952 h 1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7" h="1272">
                      <a:moveTo>
                        <a:pt x="167" y="952"/>
                      </a:moveTo>
                      <a:cubicBezTo>
                        <a:pt x="152" y="912"/>
                        <a:pt x="0" y="848"/>
                        <a:pt x="63" y="712"/>
                      </a:cubicBezTo>
                      <a:cubicBezTo>
                        <a:pt x="126" y="576"/>
                        <a:pt x="375" y="240"/>
                        <a:pt x="543" y="136"/>
                      </a:cubicBezTo>
                      <a:cubicBezTo>
                        <a:pt x="711" y="32"/>
                        <a:pt x="863" y="104"/>
                        <a:pt x="1071" y="88"/>
                      </a:cubicBezTo>
                      <a:cubicBezTo>
                        <a:pt x="1279" y="72"/>
                        <a:pt x="1599" y="0"/>
                        <a:pt x="1791" y="40"/>
                      </a:cubicBezTo>
                      <a:cubicBezTo>
                        <a:pt x="1983" y="80"/>
                        <a:pt x="2159" y="224"/>
                        <a:pt x="2223" y="328"/>
                      </a:cubicBezTo>
                      <a:cubicBezTo>
                        <a:pt x="2287" y="432"/>
                        <a:pt x="2239" y="520"/>
                        <a:pt x="2175" y="664"/>
                      </a:cubicBezTo>
                      <a:cubicBezTo>
                        <a:pt x="2111" y="808"/>
                        <a:pt x="1975" y="1112"/>
                        <a:pt x="1839" y="1192"/>
                      </a:cubicBezTo>
                      <a:cubicBezTo>
                        <a:pt x="1703" y="1272"/>
                        <a:pt x="1567" y="1144"/>
                        <a:pt x="1359" y="1144"/>
                      </a:cubicBezTo>
                      <a:cubicBezTo>
                        <a:pt x="1151" y="1144"/>
                        <a:pt x="791" y="1224"/>
                        <a:pt x="591" y="1192"/>
                      </a:cubicBezTo>
                      <a:cubicBezTo>
                        <a:pt x="391" y="1160"/>
                        <a:pt x="275" y="1056"/>
                        <a:pt x="159" y="952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57" name="Freeform 433"/>
                <p:cNvSpPr>
                  <a:spLocks/>
                </p:cNvSpPr>
                <p:nvPr/>
              </p:nvSpPr>
              <p:spPr bwMode="auto">
                <a:xfrm>
                  <a:off x="2744" y="2795"/>
                  <a:ext cx="1437" cy="665"/>
                </a:xfrm>
                <a:custGeom>
                  <a:avLst/>
                  <a:gdLst>
                    <a:gd name="T0" fmla="*/ 8 w 1437"/>
                    <a:gd name="T1" fmla="*/ 568 h 665"/>
                    <a:gd name="T2" fmla="*/ 280 w 1437"/>
                    <a:gd name="T3" fmla="*/ 205 h 665"/>
                    <a:gd name="T4" fmla="*/ 552 w 1437"/>
                    <a:gd name="T5" fmla="*/ 23 h 665"/>
                    <a:gd name="T6" fmla="*/ 1006 w 1437"/>
                    <a:gd name="T7" fmla="*/ 69 h 665"/>
                    <a:gd name="T8" fmla="*/ 1414 w 1437"/>
                    <a:gd name="T9" fmla="*/ 386 h 665"/>
                    <a:gd name="T10" fmla="*/ 1142 w 1437"/>
                    <a:gd name="T11" fmla="*/ 432 h 665"/>
                    <a:gd name="T12" fmla="*/ 960 w 1437"/>
                    <a:gd name="T13" fmla="*/ 568 h 665"/>
                    <a:gd name="T14" fmla="*/ 597 w 1437"/>
                    <a:gd name="T15" fmla="*/ 568 h 665"/>
                    <a:gd name="T16" fmla="*/ 234 w 1437"/>
                    <a:gd name="T17" fmla="*/ 658 h 665"/>
                    <a:gd name="T18" fmla="*/ 8 w 1437"/>
                    <a:gd name="T19" fmla="*/ 568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7" h="665">
                      <a:moveTo>
                        <a:pt x="8" y="568"/>
                      </a:moveTo>
                      <a:cubicBezTo>
                        <a:pt x="16" y="493"/>
                        <a:pt x="189" y="296"/>
                        <a:pt x="280" y="205"/>
                      </a:cubicBezTo>
                      <a:cubicBezTo>
                        <a:pt x="371" y="114"/>
                        <a:pt x="431" y="46"/>
                        <a:pt x="552" y="23"/>
                      </a:cubicBezTo>
                      <a:cubicBezTo>
                        <a:pt x="673" y="0"/>
                        <a:pt x="862" y="8"/>
                        <a:pt x="1006" y="69"/>
                      </a:cubicBezTo>
                      <a:cubicBezTo>
                        <a:pt x="1150" y="130"/>
                        <a:pt x="1391" y="325"/>
                        <a:pt x="1414" y="386"/>
                      </a:cubicBezTo>
                      <a:cubicBezTo>
                        <a:pt x="1437" y="447"/>
                        <a:pt x="1218" y="402"/>
                        <a:pt x="1142" y="432"/>
                      </a:cubicBezTo>
                      <a:cubicBezTo>
                        <a:pt x="1066" y="462"/>
                        <a:pt x="1051" y="545"/>
                        <a:pt x="960" y="568"/>
                      </a:cubicBezTo>
                      <a:cubicBezTo>
                        <a:pt x="869" y="591"/>
                        <a:pt x="718" y="553"/>
                        <a:pt x="597" y="568"/>
                      </a:cubicBezTo>
                      <a:cubicBezTo>
                        <a:pt x="476" y="583"/>
                        <a:pt x="332" y="651"/>
                        <a:pt x="234" y="658"/>
                      </a:cubicBezTo>
                      <a:cubicBezTo>
                        <a:pt x="136" y="665"/>
                        <a:pt x="0" y="643"/>
                        <a:pt x="8" y="5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CC660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7058" name="AutoShape 434"/>
          <p:cNvSpPr>
            <a:spLocks/>
          </p:cNvSpPr>
          <p:nvPr/>
        </p:nvSpPr>
        <p:spPr bwMode="auto">
          <a:xfrm rot="16200000">
            <a:off x="3995648" y="1387561"/>
            <a:ext cx="441325" cy="5976937"/>
          </a:xfrm>
          <a:prstGeom prst="leftBrace">
            <a:avLst>
              <a:gd name="adj1" fmla="val 112860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059" name="WordArt 435"/>
          <p:cNvSpPr>
            <a:spLocks noChangeArrowheads="1" noChangeShapeType="1" noTextEdit="1"/>
          </p:cNvSpPr>
          <p:nvPr/>
        </p:nvSpPr>
        <p:spPr bwMode="auto">
          <a:xfrm>
            <a:off x="5615724" y="2493501"/>
            <a:ext cx="7921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27</a:t>
            </a:r>
          </a:p>
        </p:txBody>
      </p:sp>
      <p:sp>
        <p:nvSpPr>
          <p:cNvPr id="27060" name="WordArt 436"/>
          <p:cNvSpPr>
            <a:spLocks noChangeArrowheads="1" noChangeShapeType="1" noTextEdit="1"/>
          </p:cNvSpPr>
          <p:nvPr/>
        </p:nvSpPr>
        <p:spPr bwMode="auto">
          <a:xfrm>
            <a:off x="3886570" y="5755703"/>
            <a:ext cx="649288" cy="5673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75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420429" y="4597891"/>
            <a:ext cx="349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Х + 27 = 48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907734" y="5471789"/>
            <a:ext cx="251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Х = 48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2210" y="3247753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i="1" kern="10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6697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961" grpId="0" animBg="1"/>
      <p:bldP spid="27058" grpId="0" animBg="1"/>
      <p:bldP spid="27059" grpId="0" animBg="1"/>
      <p:bldP spid="27060" grpId="0" animBg="1"/>
      <p:bldP spid="202" grpId="0"/>
      <p:bldP spid="20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750" y="1628800"/>
            <a:ext cx="7235481" cy="33843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>
                <a:gd name="adj" fmla="val 580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ru-RU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с честью выполнили порученное вам задание!</a:t>
            </a:r>
            <a:endParaRPr lang="ru-RU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9285"/>
            <a:ext cx="1584176" cy="225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59" y="339107"/>
            <a:ext cx="1170086" cy="130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8" y="188640"/>
            <a:ext cx="9001000" cy="8689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на самоподготовку.</a:t>
            </a:r>
            <a:endParaRPr lang="ru-RU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89729" y="1052513"/>
            <a:ext cx="8218487" cy="525680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      </a:t>
            </a:r>
            <a:r>
              <a:rPr lang="ru-RU" sz="5400" b="1" u="sng" dirty="0" smtClean="0">
                <a:solidFill>
                  <a:srgbClr val="C00000"/>
                </a:solidFill>
              </a:rPr>
              <a:t>Выучить</a:t>
            </a:r>
            <a:endParaRPr lang="ru-RU" sz="5400" b="1" u="sng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5400" dirty="0" smtClean="0"/>
              <a:t>             </a:t>
            </a:r>
            <a:r>
              <a:rPr lang="ru-RU" sz="5400" b="1" dirty="0" smtClean="0">
                <a:solidFill>
                  <a:srgbClr val="0000CC"/>
                </a:solidFill>
              </a:rPr>
              <a:t>П. </a:t>
            </a:r>
            <a:r>
              <a:rPr lang="ru-RU" sz="5400" b="1" dirty="0" smtClean="0">
                <a:solidFill>
                  <a:srgbClr val="0000CC"/>
                </a:solidFill>
              </a:rPr>
              <a:t>10  </a:t>
            </a:r>
            <a:r>
              <a:rPr lang="ru-RU" sz="5400" b="1" dirty="0" smtClean="0">
                <a:solidFill>
                  <a:srgbClr val="0000CC"/>
                </a:solidFill>
              </a:rPr>
              <a:t>СТР. </a:t>
            </a:r>
            <a:r>
              <a:rPr lang="en-US" sz="5400" b="1" dirty="0" smtClean="0">
                <a:solidFill>
                  <a:srgbClr val="0000CC"/>
                </a:solidFill>
              </a:rPr>
              <a:t>58 - </a:t>
            </a:r>
            <a:r>
              <a:rPr lang="ru-RU" sz="5400" b="1" dirty="0" smtClean="0">
                <a:solidFill>
                  <a:srgbClr val="0000CC"/>
                </a:solidFill>
              </a:rPr>
              <a:t>60</a:t>
            </a:r>
            <a:endParaRPr lang="ru-RU" sz="5400" b="1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5400" b="1" u="sng" dirty="0" smtClean="0">
                <a:solidFill>
                  <a:srgbClr val="C00000"/>
                </a:solidFill>
              </a:rPr>
              <a:t>Решить.</a:t>
            </a:r>
            <a:r>
              <a:rPr lang="ru-RU" sz="54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CC"/>
                </a:solidFill>
              </a:rPr>
              <a:t>Стр. </a:t>
            </a:r>
            <a:r>
              <a:rPr lang="ru-RU" sz="4800" b="1" dirty="0" smtClean="0">
                <a:solidFill>
                  <a:srgbClr val="0000CC"/>
                </a:solidFill>
              </a:rPr>
              <a:t>64, </a:t>
            </a:r>
            <a:r>
              <a:rPr lang="ru-RU" sz="4800" b="1" dirty="0" smtClean="0">
                <a:solidFill>
                  <a:srgbClr val="0000CC"/>
                </a:solidFill>
              </a:rPr>
              <a:t>№ </a:t>
            </a:r>
            <a:r>
              <a:rPr lang="ru-RU" sz="4800" b="1" dirty="0" smtClean="0">
                <a:solidFill>
                  <a:srgbClr val="0000CC"/>
                </a:solidFill>
              </a:rPr>
              <a:t>395(</a:t>
            </a:r>
            <a:r>
              <a:rPr lang="ru-RU" sz="4800" b="1" dirty="0" err="1" smtClean="0">
                <a:solidFill>
                  <a:srgbClr val="0000CC"/>
                </a:solidFill>
              </a:rPr>
              <a:t>а,б,в</a:t>
            </a:r>
            <a:r>
              <a:rPr lang="ru-RU" sz="4800" b="1" dirty="0" smtClean="0">
                <a:solidFill>
                  <a:srgbClr val="0000CC"/>
                </a:solidFill>
              </a:rPr>
              <a:t>),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CC"/>
                </a:solidFill>
              </a:rPr>
              <a:t>Стр. 65, № 397</a:t>
            </a:r>
            <a:r>
              <a:rPr lang="ru-RU" sz="4800" b="1" dirty="0" smtClean="0">
                <a:solidFill>
                  <a:srgbClr val="0000CC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u="sng" dirty="0" smtClean="0">
                <a:solidFill>
                  <a:srgbClr val="006600"/>
                </a:solidFill>
              </a:rPr>
              <a:t>Творческое задание.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CC"/>
                </a:solidFill>
              </a:rPr>
              <a:t>Придумайте задачу о нашем сегодняшнем задании.</a:t>
            </a:r>
            <a:endParaRPr lang="ru-RU" sz="4800" b="1" dirty="0" smtClean="0">
              <a:solidFill>
                <a:srgbClr val="0000CC"/>
              </a:solidFill>
            </a:endParaRPr>
          </a:p>
        </p:txBody>
      </p:sp>
      <p:pic>
        <p:nvPicPr>
          <p:cNvPr id="13316" name="Picture 4" descr="COBJ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3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ermany.ru/photos/335302.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851251" cy="56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Угадай число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Я </a:t>
            </a:r>
            <a:r>
              <a:rPr lang="ru-RU" b="1" dirty="0" smtClean="0">
                <a:solidFill>
                  <a:srgbClr val="002060"/>
                </a:solidFill>
              </a:rPr>
              <a:t>задумала число. Если </a:t>
            </a:r>
            <a:r>
              <a:rPr lang="ru-RU" b="1" dirty="0" smtClean="0">
                <a:solidFill>
                  <a:srgbClr val="002060"/>
                </a:solidFill>
              </a:rPr>
              <a:t>из задуманного числа вычесть 39, а к полученной разности прибавить 18, то получится 61. Какое </a:t>
            </a:r>
            <a:r>
              <a:rPr lang="ru-RU" b="1" dirty="0" smtClean="0">
                <a:solidFill>
                  <a:srgbClr val="002060"/>
                </a:solidFill>
              </a:rPr>
              <a:t>число </a:t>
            </a:r>
            <a:r>
              <a:rPr lang="ru-RU" b="1" dirty="0" smtClean="0">
                <a:solidFill>
                  <a:srgbClr val="002060"/>
                </a:solidFill>
              </a:rPr>
              <a:t>я задумала?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96646" indent="-514350" algn="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786446" y="4572008"/>
            <a:ext cx="2357454" cy="128588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4F271C">
                    <a:lumMod val="75000"/>
                  </a:srgbClr>
                </a:solidFill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3787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381000" y="1731820"/>
            <a:ext cx="1219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517525" y="3733800"/>
            <a:ext cx="1219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533400" y="5776119"/>
            <a:ext cx="1219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533400" y="4724400"/>
            <a:ext cx="1219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503238" y="2818174"/>
            <a:ext cx="1219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382982" y="1634836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45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258291" y="263806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19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810000" y="1501992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90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5398368" y="1482436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5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7010400" y="1427019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75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858491" y="2549236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57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5516132" y="2493819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80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7178057" y="246611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5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52240" name="Line 20"/>
          <p:cNvSpPr>
            <a:spLocks noChangeShapeType="1"/>
          </p:cNvSpPr>
          <p:nvPr/>
        </p:nvSpPr>
        <p:spPr bwMode="auto">
          <a:xfrm>
            <a:off x="3297382" y="197304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1" name="Line 21"/>
          <p:cNvSpPr>
            <a:spLocks noChangeShapeType="1"/>
          </p:cNvSpPr>
          <p:nvPr/>
        </p:nvSpPr>
        <p:spPr bwMode="auto">
          <a:xfrm>
            <a:off x="4776355" y="198690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2" name="Line 24"/>
          <p:cNvSpPr>
            <a:spLocks noChangeShapeType="1"/>
          </p:cNvSpPr>
          <p:nvPr/>
        </p:nvSpPr>
        <p:spPr bwMode="auto">
          <a:xfrm flipV="1">
            <a:off x="6345381" y="1960417"/>
            <a:ext cx="766493" cy="26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3" name="Line 25"/>
          <p:cNvSpPr>
            <a:spLocks noChangeShapeType="1"/>
          </p:cNvSpPr>
          <p:nvPr/>
        </p:nvSpPr>
        <p:spPr bwMode="auto">
          <a:xfrm>
            <a:off x="1724891" y="316107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4" name="Line 26"/>
          <p:cNvSpPr>
            <a:spLocks noChangeShapeType="1"/>
          </p:cNvSpPr>
          <p:nvPr/>
        </p:nvSpPr>
        <p:spPr bwMode="auto">
          <a:xfrm>
            <a:off x="3200400" y="309526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5" name="Line 27"/>
          <p:cNvSpPr>
            <a:spLocks noChangeShapeType="1"/>
          </p:cNvSpPr>
          <p:nvPr/>
        </p:nvSpPr>
        <p:spPr bwMode="auto">
          <a:xfrm>
            <a:off x="4724400" y="300643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6" name="Line 28"/>
          <p:cNvSpPr>
            <a:spLocks noChangeShapeType="1"/>
          </p:cNvSpPr>
          <p:nvPr/>
        </p:nvSpPr>
        <p:spPr bwMode="auto">
          <a:xfrm>
            <a:off x="6345382" y="292901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7" name="Line 29"/>
          <p:cNvSpPr>
            <a:spLocks noChangeShapeType="1"/>
          </p:cNvSpPr>
          <p:nvPr/>
        </p:nvSpPr>
        <p:spPr bwMode="auto">
          <a:xfrm>
            <a:off x="1600200" y="2154381"/>
            <a:ext cx="762000" cy="13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8" name="Line 30"/>
          <p:cNvSpPr>
            <a:spLocks noChangeShapeType="1"/>
          </p:cNvSpPr>
          <p:nvPr/>
        </p:nvSpPr>
        <p:spPr bwMode="auto">
          <a:xfrm>
            <a:off x="1736725" y="4087091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2286000" y="3614811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46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2250" name="Line 32"/>
          <p:cNvSpPr>
            <a:spLocks noChangeShapeType="1"/>
          </p:cNvSpPr>
          <p:nvPr/>
        </p:nvSpPr>
        <p:spPr bwMode="auto">
          <a:xfrm>
            <a:off x="3200400" y="398888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4076700" y="353168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52252" name="Line 34"/>
          <p:cNvSpPr>
            <a:spLocks noChangeShapeType="1"/>
          </p:cNvSpPr>
          <p:nvPr/>
        </p:nvSpPr>
        <p:spPr bwMode="auto">
          <a:xfrm>
            <a:off x="4947805" y="3988883"/>
            <a:ext cx="87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5839691" y="353168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38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2254" name="Line 36"/>
          <p:cNvSpPr>
            <a:spLocks noChangeShapeType="1"/>
          </p:cNvSpPr>
          <p:nvPr/>
        </p:nvSpPr>
        <p:spPr bwMode="auto">
          <a:xfrm flipV="1">
            <a:off x="6790789" y="3988883"/>
            <a:ext cx="863847" cy="20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7654636" y="3531683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60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52256" name="Line 38"/>
          <p:cNvSpPr>
            <a:spLocks noChangeShapeType="1"/>
          </p:cNvSpPr>
          <p:nvPr/>
        </p:nvSpPr>
        <p:spPr bwMode="auto">
          <a:xfrm>
            <a:off x="1736725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57" name="Line 39"/>
          <p:cNvSpPr>
            <a:spLocks noChangeShapeType="1"/>
          </p:cNvSpPr>
          <p:nvPr/>
        </p:nvSpPr>
        <p:spPr bwMode="auto">
          <a:xfrm>
            <a:off x="1752600" y="607521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2258291" y="45720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87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2286000" y="56388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24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2260" name="Line 42"/>
          <p:cNvSpPr>
            <a:spLocks noChangeShapeType="1"/>
          </p:cNvSpPr>
          <p:nvPr/>
        </p:nvSpPr>
        <p:spPr bwMode="auto">
          <a:xfrm>
            <a:off x="3203864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61" name="Line 43"/>
          <p:cNvSpPr>
            <a:spLocks noChangeShapeType="1"/>
          </p:cNvSpPr>
          <p:nvPr/>
        </p:nvSpPr>
        <p:spPr bwMode="auto">
          <a:xfrm>
            <a:off x="3200400" y="609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4038600" y="4502727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29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41" name="Oval 45"/>
          <p:cNvSpPr>
            <a:spLocks noChangeArrowheads="1"/>
          </p:cNvSpPr>
          <p:nvPr/>
        </p:nvSpPr>
        <p:spPr bwMode="auto">
          <a:xfrm>
            <a:off x="3962400" y="5623719"/>
            <a:ext cx="9906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2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52264" name="Line 47"/>
          <p:cNvSpPr>
            <a:spLocks noChangeShapeType="1"/>
          </p:cNvSpPr>
          <p:nvPr/>
        </p:nvSpPr>
        <p:spPr bwMode="auto">
          <a:xfrm>
            <a:off x="4991100" y="49530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65" name="Line 48"/>
          <p:cNvSpPr>
            <a:spLocks noChangeShapeType="1"/>
          </p:cNvSpPr>
          <p:nvPr/>
        </p:nvSpPr>
        <p:spPr bwMode="auto">
          <a:xfrm>
            <a:off x="4953000" y="608907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5" name="Oval 49"/>
          <p:cNvSpPr>
            <a:spLocks noChangeArrowheads="1"/>
          </p:cNvSpPr>
          <p:nvPr/>
        </p:nvSpPr>
        <p:spPr bwMode="auto">
          <a:xfrm>
            <a:off x="5777345" y="44958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56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2267" name="Line 50"/>
          <p:cNvSpPr>
            <a:spLocks noChangeShapeType="1"/>
          </p:cNvSpPr>
          <p:nvPr/>
        </p:nvSpPr>
        <p:spPr bwMode="auto">
          <a:xfrm>
            <a:off x="6719455" y="4959927"/>
            <a:ext cx="846529" cy="6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7599218" y="4480719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4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5805055" y="56388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46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2270" name="Line 53"/>
          <p:cNvSpPr>
            <a:spLocks noChangeShapeType="1"/>
          </p:cNvSpPr>
          <p:nvPr/>
        </p:nvSpPr>
        <p:spPr bwMode="auto">
          <a:xfrm>
            <a:off x="6698673" y="610292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7620000" y="5645727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2272" name="Text Box 55"/>
          <p:cNvSpPr txBox="1">
            <a:spLocks noChangeArrowheads="1"/>
          </p:cNvSpPr>
          <p:nvPr/>
        </p:nvSpPr>
        <p:spPr bwMode="auto">
          <a:xfrm>
            <a:off x="723900" y="184958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100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2273" name="Text Box 57"/>
          <p:cNvSpPr txBox="1">
            <a:spLocks noChangeArrowheads="1"/>
          </p:cNvSpPr>
          <p:nvPr/>
        </p:nvSpPr>
        <p:spPr bwMode="auto">
          <a:xfrm>
            <a:off x="1590820" y="1697181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-55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2274" name="Text Box 58"/>
          <p:cNvSpPr txBox="1">
            <a:spLocks noChangeArrowheads="1"/>
          </p:cNvSpPr>
          <p:nvPr/>
        </p:nvSpPr>
        <p:spPr bwMode="auto">
          <a:xfrm>
            <a:off x="3221182" y="1420091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*2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2275" name="Text Box 60"/>
          <p:cNvSpPr txBox="1">
            <a:spLocks noChangeArrowheads="1"/>
          </p:cNvSpPr>
          <p:nvPr/>
        </p:nvSpPr>
        <p:spPr bwMode="auto">
          <a:xfrm>
            <a:off x="4623955" y="139238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:18</a:t>
            </a:r>
          </a:p>
        </p:txBody>
      </p:sp>
      <p:sp>
        <p:nvSpPr>
          <p:cNvPr id="52276" name="Text Box 61"/>
          <p:cNvSpPr txBox="1">
            <a:spLocks noChangeArrowheads="1"/>
          </p:cNvSpPr>
          <p:nvPr/>
        </p:nvSpPr>
        <p:spPr bwMode="auto">
          <a:xfrm>
            <a:off x="6353009" y="139238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*15</a:t>
            </a:r>
          </a:p>
        </p:txBody>
      </p:sp>
      <p:sp>
        <p:nvSpPr>
          <p:cNvPr id="52277" name="Text Box 62"/>
          <p:cNvSpPr txBox="1">
            <a:spLocks noChangeArrowheads="1"/>
          </p:cNvSpPr>
          <p:nvPr/>
        </p:nvSpPr>
        <p:spPr bwMode="auto">
          <a:xfrm>
            <a:off x="685800" y="2895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90</a:t>
            </a:r>
          </a:p>
        </p:txBody>
      </p:sp>
      <p:sp>
        <p:nvSpPr>
          <p:cNvPr id="52278" name="Text Box 63"/>
          <p:cNvSpPr txBox="1">
            <a:spLocks noChangeArrowheads="1"/>
          </p:cNvSpPr>
          <p:nvPr/>
        </p:nvSpPr>
        <p:spPr bwMode="auto">
          <a:xfrm>
            <a:off x="1714500" y="2513374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-71</a:t>
            </a:r>
          </a:p>
        </p:txBody>
      </p:sp>
      <p:sp>
        <p:nvSpPr>
          <p:cNvPr id="52279" name="Text Box 64"/>
          <p:cNvSpPr txBox="1">
            <a:spLocks noChangeArrowheads="1"/>
          </p:cNvSpPr>
          <p:nvPr/>
        </p:nvSpPr>
        <p:spPr bwMode="auto">
          <a:xfrm>
            <a:off x="3172691" y="249381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*3</a:t>
            </a:r>
          </a:p>
        </p:txBody>
      </p:sp>
      <p:sp>
        <p:nvSpPr>
          <p:cNvPr id="52280" name="Text Box 65"/>
          <p:cNvSpPr txBox="1">
            <a:spLocks noChangeArrowheads="1"/>
          </p:cNvSpPr>
          <p:nvPr/>
        </p:nvSpPr>
        <p:spPr bwMode="auto">
          <a:xfrm>
            <a:off x="4745182" y="2513374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+23</a:t>
            </a:r>
          </a:p>
        </p:txBody>
      </p:sp>
      <p:sp>
        <p:nvSpPr>
          <p:cNvPr id="52281" name="Text Box 66"/>
          <p:cNvSpPr txBox="1">
            <a:spLocks noChangeArrowheads="1"/>
          </p:cNvSpPr>
          <p:nvPr/>
        </p:nvSpPr>
        <p:spPr bwMode="auto">
          <a:xfrm>
            <a:off x="6375153" y="241639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:16</a:t>
            </a:r>
          </a:p>
        </p:txBody>
      </p:sp>
      <p:sp>
        <p:nvSpPr>
          <p:cNvPr id="52282" name="Text Box 67"/>
          <p:cNvSpPr txBox="1">
            <a:spLocks noChangeArrowheads="1"/>
          </p:cNvSpPr>
          <p:nvPr/>
        </p:nvSpPr>
        <p:spPr bwMode="auto">
          <a:xfrm>
            <a:off x="784225" y="3879273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1722438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-54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3276600" y="3387437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:23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4953000" y="330308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*19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6740236" y="330308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+22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1736725" y="4473792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-13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238500" y="446686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</a:rPr>
              <a:t>:3</a:t>
            </a: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4876800" y="4343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+27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6736773" y="4343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:14</a:t>
            </a: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1870869" y="5395119"/>
            <a:ext cx="44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:3</a:t>
            </a:r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3276600" y="539511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:12</a:t>
            </a: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4966855" y="5395119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+44</a:t>
            </a:r>
          </a:p>
        </p:txBody>
      </p: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6832353" y="5486400"/>
            <a:ext cx="81329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:23</a:t>
            </a:r>
          </a:p>
        </p:txBody>
      </p:sp>
      <p:sp>
        <p:nvSpPr>
          <p:cNvPr id="52295" name="Text Box 84"/>
          <p:cNvSpPr txBox="1">
            <a:spLocks noChangeArrowheads="1"/>
          </p:cNvSpPr>
          <p:nvPr/>
        </p:nvSpPr>
        <p:spPr bwMode="auto">
          <a:xfrm>
            <a:off x="1393825" y="323165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Устный счёт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96" name="Text Box 72"/>
          <p:cNvSpPr txBox="1">
            <a:spLocks noChangeArrowheads="1"/>
          </p:cNvSpPr>
          <p:nvPr/>
        </p:nvSpPr>
        <p:spPr bwMode="auto">
          <a:xfrm>
            <a:off x="2011363" y="62484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</a:endParaRPr>
          </a:p>
        </p:txBody>
      </p:sp>
      <p:pic>
        <p:nvPicPr>
          <p:cNvPr id="74" name="Picture 4" descr="http://www.germany.ru/photos/335302.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71" y="116538"/>
            <a:ext cx="1389580" cy="12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4" grpId="0"/>
      <p:bldP spid="4165" grpId="0"/>
      <p:bldP spid="4166" grpId="0"/>
      <p:bldP spid="4167" grpId="0"/>
      <p:bldP spid="4169" grpId="0"/>
      <p:bldP spid="4170" grpId="0"/>
      <p:bldP spid="4171" grpId="0"/>
      <p:bldP spid="4172" grpId="0"/>
      <p:bldP spid="4175" grpId="0"/>
      <p:bldP spid="4176" grpId="0"/>
      <p:bldP spid="4178" grpId="0"/>
      <p:bldP spid="4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8" y="260648"/>
            <a:ext cx="844602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39837"/>
              </p:ext>
            </p:extLst>
          </p:nvPr>
        </p:nvGraphicFramePr>
        <p:xfrm>
          <a:off x="637018" y="4941168"/>
          <a:ext cx="7920881" cy="1296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9955"/>
                <a:gridCol w="879955"/>
                <a:gridCol w="879955"/>
                <a:gridCol w="879955"/>
                <a:gridCol w="879955"/>
                <a:gridCol w="879955"/>
                <a:gridCol w="879955"/>
                <a:gridCol w="879955"/>
                <a:gridCol w="881241"/>
              </a:tblGrid>
              <a:tr h="648072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476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99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989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237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600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167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600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36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167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450" algn="l"/>
                        </a:tabLst>
                      </a:pP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4" descr="http://www.germany.ru/photos/335302.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23" y="1052736"/>
            <a:ext cx="817548" cy="95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39552" y="600441"/>
            <a:ext cx="748823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Franklin Gothic Demi Cond" pitchFamily="34" charset="0"/>
              </a:rPr>
              <a:t>Двадцатое </a:t>
            </a:r>
            <a:r>
              <a:rPr lang="ru-RU" sz="6600" dirty="0">
                <a:solidFill>
                  <a:srgbClr val="002060"/>
                </a:solidFill>
                <a:latin typeface="Franklin Gothic Demi Cond" pitchFamily="34" charset="0"/>
              </a:rPr>
              <a:t>октября.</a:t>
            </a:r>
          </a:p>
          <a:p>
            <a:pPr algn="ctr"/>
            <a:r>
              <a:rPr lang="ru-RU" sz="6600" dirty="0">
                <a:solidFill>
                  <a:srgbClr val="002060"/>
                </a:solidFill>
                <a:latin typeface="Franklin Gothic Demi Cond" pitchFamily="34" charset="0"/>
              </a:rPr>
              <a:t>Классная работа.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  <a:latin typeface="Franklin Gothic Demi Cond" pitchFamily="34" charset="0"/>
              </a:rPr>
              <a:t>Уравнения.</a:t>
            </a:r>
            <a:endParaRPr lang="ru-RU" sz="66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115363"/>
            <a:ext cx="2808312" cy="8384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Повторить 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6093" y="5801622"/>
            <a:ext cx="2736304" cy="8341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Научиться…</a:t>
            </a:r>
            <a:endParaRPr lang="ru-RU" sz="2800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5623"/>
            <a:ext cx="938535" cy="104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07781" y="4953799"/>
            <a:ext cx="2808312" cy="8384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Узнать </a:t>
            </a:r>
            <a:r>
              <a:rPr lang="ru-RU" sz="28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25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870700" cy="91598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лишнее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" y="1123814"/>
            <a:ext cx="17145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59423"/>
            <a:ext cx="1804929" cy="17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3041" y="1484784"/>
            <a:ext cx="273630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У + 345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554" y="4124705"/>
            <a:ext cx="323181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35 – с + 451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057" y="5301208"/>
            <a:ext cx="2592288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(12 – х) + 7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4399" y="2559598"/>
            <a:ext cx="2653483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K + 27 – 18 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436" y="3041477"/>
            <a:ext cx="309634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x</a:t>
            </a:r>
            <a:r>
              <a:rPr lang="en-US" sz="3600" b="1" dirty="0" smtClean="0">
                <a:solidFill>
                  <a:srgbClr val="002060"/>
                </a:solidFill>
              </a:rPr>
              <a:t> + 25 = 112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2749409" y="2996952"/>
            <a:ext cx="3645181" cy="1428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У – 17 = 43</a:t>
            </a:r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2749409" y="4797152"/>
            <a:ext cx="3766807" cy="1428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75 – </a:t>
            </a:r>
            <a:r>
              <a:rPr lang="en-US" sz="4000" b="1" dirty="0" smtClean="0">
                <a:solidFill>
                  <a:srgbClr val="002060"/>
                </a:solidFill>
              </a:rPr>
              <a:t>z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= 37</a:t>
            </a:r>
          </a:p>
        </p:txBody>
      </p:sp>
      <p:sp>
        <p:nvSpPr>
          <p:cNvPr id="7" name="Багетная рамка 6">
            <a:hlinkClick r:id="" action="ppaction://hlinkshowjump?jump=nextslide"/>
          </p:cNvPr>
          <p:cNvSpPr/>
          <p:nvPr/>
        </p:nvSpPr>
        <p:spPr>
          <a:xfrm>
            <a:off x="2699792" y="1412776"/>
            <a:ext cx="3600400" cy="1428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Х + 17 = 43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>
                <a:solidFill>
                  <a:srgbClr val="002060"/>
                </a:solidFill>
                <a:latin typeface="Comic Sans MS" pitchFamily="66" charset="0"/>
              </a:rPr>
              <a:t>Решите 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33724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i="1" dirty="0" smtClean="0">
                <a:solidFill>
                  <a:srgbClr val="000000"/>
                </a:solidFill>
                <a:latin typeface="Georgia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                         </a:t>
              </a:r>
              <a:r>
                <a:rPr lang="ru-RU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200" b="1" i="1" dirty="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8207" name="Freeform 7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208" name="Line 8"/>
            <p:cNvSpPr>
              <a:spLocks noChangeShapeType="1"/>
            </p:cNvSpPr>
            <p:nvPr/>
          </p:nvSpPr>
          <p:spPr bwMode="auto">
            <a:xfrm>
              <a:off x="504" y="1116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338388" y="3166366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362575" y="3180282"/>
            <a:ext cx="0" cy="2019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2051050" y="2455863"/>
            <a:ext cx="431800" cy="431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5288958" y="2293316"/>
            <a:ext cx="393209" cy="593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+ a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3419475" y="4148138"/>
            <a:ext cx="7921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 a</a:t>
            </a:r>
            <a:endParaRPr lang="ru-RU" sz="3200" b="1" i="1" kern="1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+ а = </a:t>
            </a:r>
            <a:r>
              <a:rPr lang="en-US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051050" y="4940300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 - </a:t>
            </a: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2267742" y="2583657"/>
            <a:ext cx="3204369" cy="538162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 flipH="1">
            <a:off x="2267742" y="3500438"/>
            <a:ext cx="3168351" cy="504626"/>
          </a:xfrm>
          <a:prstGeom prst="curvedUpArrow">
            <a:avLst/>
          </a:prstGeom>
          <a:solidFill>
            <a:srgbClr val="061AD4"/>
          </a:solidFill>
          <a:ln>
            <a:solidFill>
              <a:srgbClr val="06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0343" y="3933056"/>
            <a:ext cx="2008054" cy="19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779752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Х + 17 = 43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7" grpId="0" animBg="1"/>
      <p:bldP spid="13329" grpId="0"/>
      <p:bldP spid="13330" grpId="0"/>
      <p:bldP spid="13331" grpId="0"/>
      <p:bldP spid="13333" grpId="0"/>
      <p:bldP spid="13335" grpId="0"/>
      <p:bldP spid="13336" grpId="0"/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12302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i="1" dirty="0" smtClean="0">
                <a:solidFill>
                  <a:srgbClr val="000000"/>
                </a:solidFill>
                <a:latin typeface="Georgia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                                                                        </a:t>
              </a:r>
              <a:r>
                <a:rPr lang="ru-RU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200" b="1" i="1" dirty="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2303" name="Freeform 5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>
              <a:off x="504" y="1103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338388" y="3173087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366937" y="3173087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5292725" y="2565400"/>
            <a:ext cx="3603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2195513" y="2205038"/>
            <a:ext cx="287337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 a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3419475" y="4148138"/>
            <a:ext cx="86518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+ a</a:t>
            </a:r>
            <a:endParaRPr lang="ru-RU" sz="3200" b="1" i="1" kern="1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- а = </a:t>
            </a:r>
            <a:r>
              <a:rPr lang="en-US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051050" y="4940300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 + </a:t>
            </a: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 flipH="1">
            <a:off x="2266356" y="2663428"/>
            <a:ext cx="3171426" cy="448469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2303857" y="3429000"/>
            <a:ext cx="3205163" cy="576064"/>
          </a:xfrm>
          <a:prstGeom prst="curvedUpArrow">
            <a:avLst/>
          </a:prstGeom>
          <a:solidFill>
            <a:srgbClr val="061AD4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3778695"/>
            <a:ext cx="2008054" cy="19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181" y="5805264"/>
            <a:ext cx="2800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У – 17 = 43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/>
      <p:bldP spid="17418" grpId="0"/>
      <p:bldP spid="17419" grpId="0"/>
      <p:bldP spid="17421" grpId="0"/>
      <p:bldP spid="17423" grpId="0"/>
      <p:bldP spid="17424" grpId="0"/>
      <p:bldP spid="2" grpId="0" animBg="1"/>
      <p:bldP spid="3" grpId="0" animBg="1"/>
      <p:bldP spid="4" grpId="0"/>
    </p:bld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694F07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594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4_Оформление по умолчанию</vt:lpstr>
      <vt:lpstr>7_Оформление по умолчанию</vt:lpstr>
      <vt:lpstr>11_Оформление по умолчанию</vt:lpstr>
      <vt:lpstr>Трек</vt:lpstr>
      <vt:lpstr>Тема28</vt:lpstr>
      <vt:lpstr>1_Тема28</vt:lpstr>
      <vt:lpstr>2_Тема28</vt:lpstr>
      <vt:lpstr>3_Тема28</vt:lpstr>
      <vt:lpstr>4_Тема28</vt:lpstr>
      <vt:lpstr>5_Тема28</vt:lpstr>
      <vt:lpstr>1_Трек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лишнее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Стр. 60, № 373(а)</vt:lpstr>
      <vt:lpstr>Презентация PowerPoint</vt:lpstr>
      <vt:lpstr>Презентация PowerPoint</vt:lpstr>
      <vt:lpstr>Презентация PowerPoint</vt:lpstr>
      <vt:lpstr>Задание на самоподготовку.</vt:lpstr>
      <vt:lpstr>Угадай число.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40</cp:revision>
  <dcterms:created xsi:type="dcterms:W3CDTF">2014-10-18T11:23:32Z</dcterms:created>
  <dcterms:modified xsi:type="dcterms:W3CDTF">2014-10-19T15:44:55Z</dcterms:modified>
</cp:coreProperties>
</file>