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C948C86-440F-49E5-B422-06415F7CB6E6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A63D0E-CA79-4A14-A5DB-678CD2C4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51" TargetMode="External"/><Relationship Id="rId13" Type="http://schemas.openxmlformats.org/officeDocument/2006/relationships/hyperlink" Target="https://ru.wikipedia.org/wiki/%D0%9B%D0%BE%D0%B1%D0%B5%D0%BB%D1%8C,_%D0%A1%D0%BE%D0%BB%D0%BE%D0%BC%D0%BE%D0%BD_%D0%9C%D0%BE%D0%B8%D1%81%D0%B5%D0%B5%D0%B2%D0%B8%D1%87" TargetMode="External"/><Relationship Id="rId18" Type="http://schemas.openxmlformats.org/officeDocument/2006/relationships/hyperlink" Target="https://ru.wikipedia.org/wiki/%D0%A5%D0%B0%D1%87%D0%B0%D1%82%D1%83%D1%80%D1%8F%D0%BD,_%D0%90%D1%80%D0%B0%D0%BC_%D0%98%D0%BB%D1%8C%D0%B8%D1%87" TargetMode="External"/><Relationship Id="rId3" Type="http://schemas.openxmlformats.org/officeDocument/2006/relationships/hyperlink" Target="https://ru.wikipedia.org/wiki/1937" TargetMode="External"/><Relationship Id="rId21" Type="http://schemas.openxmlformats.org/officeDocument/2006/relationships/hyperlink" Target="https://ru.wikipedia.org/wiki/%D0%90%D1%80%D0%B0%D0%BD%D0%BE%D0%B2,_%D0%A8%D0%B8%D0%BA%D0%BE_%D0%91%D0%B5%D0%BD%D0%B8%D0%B0%D0%BC%D0%B8%D0%BD%D0%BE%D0%B2%D0%B8%D1%87" TargetMode="External"/><Relationship Id="rId7" Type="http://schemas.openxmlformats.org/officeDocument/2006/relationships/hyperlink" Target="https://ru.wikipedia.org/wiki/%D0%9A%D0%B8%D1%88%D0%B8%D0%BD%D1%91%D0%B2" TargetMode="External"/><Relationship Id="rId12" Type="http://schemas.openxmlformats.org/officeDocument/2006/relationships/hyperlink" Target="https://ru.wikipedia.org/wiki/1965" TargetMode="External"/><Relationship Id="rId17" Type="http://schemas.openxmlformats.org/officeDocument/2006/relationships/hyperlink" Target="https://ru.wikipedia.org/wiki/%D0%A8%D0%BE%D1%81%D1%82%D0%B0%D0%BA%D0%BE%D0%B2%D0%B8%D1%87,_%D0%94%D0%BC%D0%B8%D1%82%D1%80%D0%B8%D0%B9_%D0%94%D0%BC%D0%B8%D1%82%D1%80%D0%B8%D0%B5%D0%B2%D0%B8%D1%87" TargetMode="External"/><Relationship Id="rId2" Type="http://schemas.openxmlformats.org/officeDocument/2006/relationships/hyperlink" Target="https://ru.wikipedia.org/wiki/1_%D0%BC%D0%B0%D1%80%D1%82%D0%B0" TargetMode="External"/><Relationship Id="rId16" Type="http://schemas.openxmlformats.org/officeDocument/2006/relationships/hyperlink" Target="https://ru.wikipedia.org/wiki/%D0%93%D1%80%D0%B8%D0%B3,_%D0%AD%D0%B4%D0%B2%D0%B0%D1%80%D0%B4" TargetMode="External"/><Relationship Id="rId20" Type="http://schemas.openxmlformats.org/officeDocument/2006/relationships/hyperlink" Target="https://ru.wikipedia.org/wiki/1_%D1%8F%D0%BD%D0%B2%D0%B0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2%D1%82%D0%BE%D1%80%D0%B0%D1%8F_%D0%BC%D0%B8%D1%80%D0%BE%D0%B2%D0%B0%D1%8F_%D0%B2%D0%BE%D0%B9%D0%BD%D0%B0" TargetMode="External"/><Relationship Id="rId11" Type="http://schemas.openxmlformats.org/officeDocument/2006/relationships/hyperlink" Target="https://ru.wikipedia.org/wiki/1960" TargetMode="External"/><Relationship Id="rId5" Type="http://schemas.openxmlformats.org/officeDocument/2006/relationships/hyperlink" Target="https://ru.wikipedia.org/wiki/%D0%9F%D1%80%D0%B8%D0%B4%D0%BD%D0%B5%D1%81%D1%82%D1%80%D0%BE%D0%B2%D1%81%D0%BA%D0%B0%D1%8F_%D0%9C%D0%BE%D0%BB%D0%B4%D0%B0%D0%B2%D1%81%D0%BA%D0%B0%D1%8F_%D0%A0%D0%B5%D1%81%D0%BF%D1%83%D0%B1%D0%BB%D0%B8%D0%BA%D0%B0" TargetMode="External"/><Relationship Id="rId15" Type="http://schemas.openxmlformats.org/officeDocument/2006/relationships/hyperlink" Target="https://ru.wikipedia.org/wiki/1962" TargetMode="External"/><Relationship Id="rId23" Type="http://schemas.openxmlformats.org/officeDocument/2006/relationships/hyperlink" Target="https://ru.wikipedia.org/wiki/1963" TargetMode="External"/><Relationship Id="rId10" Type="http://schemas.openxmlformats.org/officeDocument/2006/relationships/hyperlink" Target="https://ru.wikipedia.org/wiki/%D0%92%D0%B8%D0%BE%D0%BB%D0%BE%D0%BD%D1%87%D0%B5%D0%BB%D1%8C" TargetMode="External"/><Relationship Id="rId19" Type="http://schemas.openxmlformats.org/officeDocument/2006/relationships/hyperlink" Target="https://ru.wikipedia.org/wiki/%C4%EE%E3%E0,_%C5%E2%E3%E5%ED%E8%E9_%C4%EC%E8%F2%F0%E8%E5%E2%E8%F7" TargetMode="External"/><Relationship Id="rId4" Type="http://schemas.openxmlformats.org/officeDocument/2006/relationships/hyperlink" Target="https://ru.wikipedia.org/wiki/%D0%A0%D1%8B%D0%B1%D0%BD%D0%B8%D1%86%D0%BA%D0%B8%D0%B9_%D1%80%D0%B0%D0%B9%D0%BE%D0%BD" TargetMode="External"/><Relationship Id="rId9" Type="http://schemas.openxmlformats.org/officeDocument/2006/relationships/hyperlink" Target="https://ru.wikipedia.org/wiki/1955" TargetMode="External"/><Relationship Id="rId14" Type="http://schemas.openxmlformats.org/officeDocument/2006/relationships/hyperlink" Target="https://ru.wikipedia.org/wiki/1957" TargetMode="External"/><Relationship Id="rId22" Type="http://schemas.openxmlformats.org/officeDocument/2006/relationships/hyperlink" Target="https://ru.wikipedia.org/wiki/%D0%91%D0%B8%D0%B5%D1%88%D1%83,_%D0%9C%D0%B0%D1%80%D0%B8%D1%8F_%D0%9B%D1%83%D0%BA%D1%8C%D1%8F%D0%BD%D0%BE%D0%B2%D0%BD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7%D0%B8%D0%BC%D0%BD%D0%B8%D0%B5_%D0%9E%D0%BB%D0%B8%D0%BC%D0%BF%D0%B8%D0%B9%D1%81%D0%BA%D0%B8%D0%B5_%D0%B8%D0%B3%D1%80%D1%8B_2014" TargetMode="External"/><Relationship Id="rId3" Type="http://schemas.openxmlformats.org/officeDocument/2006/relationships/hyperlink" Target="https://ru.wikipedia.org/wiki/%D0%A7%D0%B5%D1%85%D0%BE%D0%B2,_%D0%90%D0%BD%D1%82%D0%BE%D0%BD_%D0%9F%D0%B0%D0%B2%D0%BB%D0%BE%D0%B2%D0%B8%D1%87" TargetMode="External"/><Relationship Id="rId7" Type="http://schemas.openxmlformats.org/officeDocument/2006/relationships/hyperlink" Target="https://ru.wikipedia.org/wiki/%D0%9B%D0%B5%D1%82%D0%BD%D0%B8%D0%B5_%D0%9E%D0%BB%D0%B8%D0%BC%D0%BF%D0%B8%D0%B9%D1%81%D0%BA%D0%B8%D0%B5_%D0%B8%D0%B3%D1%80%D1%8B_1980" TargetMode="External"/><Relationship Id="rId2" Type="http://schemas.openxmlformats.org/officeDocument/2006/relationships/hyperlink" Target="https://ru.wikipedia.org/wiki/%D0%9C%D0%BE%D0%B9_%D0%BB%D0%B0%D1%81%D0%BA%D0%BE%D0%B2%D1%8B%D0%B9_%D0%B8_%D0%BD%D0%B5%D0%B6%D0%BD%D1%8B%D0%B9_%D0%B7%D0%B2%D0%B5%D1%80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0%B5%D0%BB%D1%8F%D0%B5%D0%B2%D0%B0,_%D0%93%D0%B0%D0%BB%D0%B8%D0%BD%D0%B0_%D0%92%D0%B8%D0%BA%D1%82%D0%BE%D1%80%D0%BE%D0%B2%D0%BD%D0%B0" TargetMode="External"/><Relationship Id="rId5" Type="http://schemas.openxmlformats.org/officeDocument/2006/relationships/hyperlink" Target="https://ru.wikipedia.org/wiki/%D0%92%D0%B0%D0%BB%D1%83%D0%B5%D0%B2%D0%BE_(%D0%9B%D0%B5%D0%BD%D0%B8%D0%BD%D1%81%D0%BA%D0%B8%D0%B9_%D1%80%D0%B0%D0%B9%D0%BE%D0%BD)" TargetMode="External"/><Relationship Id="rId4" Type="http://schemas.openxmlformats.org/officeDocument/2006/relationships/hyperlink" Target="https://ru.wikipedia.org/wiki/%D0%94%D1%80%D0%B0%D0%BC%D0%B0_%D0%BD%D0%B0_%D0%BE%D1%85%D0%BE%D1%82%D0%B5" TargetMode="External"/><Relationship Id="rId9" Type="http://schemas.openxmlformats.org/officeDocument/2006/relationships/hyperlink" Target="https://ru.wikipedia.org/wiki/%D0%A0%D0%B5%D0%B9%D0%B3%D0%B0%D0%BD,_%D0%A0%D0%BE%D0%BD%D0%B0%D0%BB%D1%8C%D0%B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1%81%D0%BF%D0%B0%D0%BD%D0%B8%D1%8F" TargetMode="External"/><Relationship Id="rId13" Type="http://schemas.openxmlformats.org/officeDocument/2006/relationships/hyperlink" Target="https://ru.wikipedia.org/wiki/%D0%91%D0%B5%D0%BB%D0%B0%D1%80%D1%83%D1%81%D1%8C%D1%84%D0%B8%D0%BB%D1%8C%D0%BC" TargetMode="External"/><Relationship Id="rId18" Type="http://schemas.openxmlformats.org/officeDocument/2006/relationships/hyperlink" Target="https://ru.wikipedia.org/wiki/%D0%AD%D0%BA%D1%80%D0%B0%D0%BD_(%D1%82%D0%B2%D0%BE%D1%80%D1%87%D0%B5%D1%81%D0%BA%D0%BE%D0%B5_%D0%BE%D0%B1%D1%8A%D0%B5%D0%B4%D0%B8%D0%BD%D0%B5%D0%BD%D0%B8%D0%B5)" TargetMode="External"/><Relationship Id="rId26" Type="http://schemas.openxmlformats.org/officeDocument/2006/relationships/hyperlink" Target="https://ru.wikipedia.org/wiki/%D0%A2%D1%83%D1%80%D0%BE%D0%B2,_%D0%92%D0%B8%D0%BA%D1%82%D0%BE%D1%80_%D0%A2%D0%B8%D0%BC%D0%BE%D1%84%D0%B5%D0%B5%D0%B2%D0%B8%D1%87" TargetMode="External"/><Relationship Id="rId3" Type="http://schemas.openxmlformats.org/officeDocument/2006/relationships/hyperlink" Target="https://ru.wikipedia.org/wiki/%D0%9B%D0%BE%D1%82%D1%8F%D0%BD%D1%83,_%D0%AD%D0%BC%D0%B8%D0%BB%D1%8C_%D0%92%D0%BB%D0%B0%D0%B4%D0%B8%D0%BC%D0%B8%D1%80%D0%BE%D0%B2%D0%B8%D1%87" TargetMode="External"/><Relationship Id="rId21" Type="http://schemas.openxmlformats.org/officeDocument/2006/relationships/hyperlink" Target="https://ru.wikipedia.org/wiki/%D0%9D%D0%B0%D1%82%D0%B0%D0%BD%D1%81%D0%BE%D0%BD,_%D0%93%D0%B5%D0%BE%D1%80%D0%B3%D0%B8%D0%B9_%D0%93%D1%80%D0%B8%D0%B3%D0%BE%D1%80%D1%8C%D0%B5%D0%B2%D0%B8%D1%87" TargetMode="External"/><Relationship Id="rId7" Type="http://schemas.openxmlformats.org/officeDocument/2006/relationships/hyperlink" Target="https://ru.wikipedia.org/wiki/%D0%9A%D0%B8%D0%BD%D0%BE%D1%84%D0%B5%D1%81%D1%82%D0%B8%D0%B2%D0%B0%D0%BB%D1%8C_%D0%B2_%D0%A1%D0%B0%D0%BD-%D0%A1%D0%B5%D0%B1%D0%B0%D1%81%D1%82%D1%8C%D1%8F%D0%BD%D0%B5" TargetMode="External"/><Relationship Id="rId12" Type="http://schemas.openxmlformats.org/officeDocument/2006/relationships/hyperlink" Target="https://ru.wikipedia.org/wiki/%D0%90%D0%B7%D0%B5%D1%80%D0%B1%D0%B0%D0%B9%D0%B4%D0%B6%D0%B0%D0%BD%D1%84%D0%B8%D0%BB%D1%8C%D0%BC" TargetMode="External"/><Relationship Id="rId17" Type="http://schemas.openxmlformats.org/officeDocument/2006/relationships/hyperlink" Target="https://ru.wikipedia.org/wiki/%D0%9E%D0%B4%D0%B5%D1%81%D1%81%D0%BA%D0%B0%D1%8F_%D0%BA%D0%B8%D0%BD%D0%BE%D1%81%D1%82%D1%83%D0%B4%D0%B8%D1%8F" TargetMode="External"/><Relationship Id="rId25" Type="http://schemas.openxmlformats.org/officeDocument/2006/relationships/hyperlink" Target="https://ru.wikipedia.org/wiki/%D0%9F%D1%80%D0%BE%D1%88%D0%BA%D0%B8%D0%BD,_%D0%90%D0%BD%D0%B0%D1%82%D0%BE%D0%BB%D0%B8%D0%B9_%D0%9D%D0%B8%D0%BA%D0%BE%D0%BB%D0%B0%D0%B5%D0%B2%D0%B8%D1%87" TargetMode="External"/><Relationship Id="rId2" Type="http://schemas.openxmlformats.org/officeDocument/2006/relationships/hyperlink" Target="https://ru.wikipedia.org/wiki/%D0%9C%D0%BE%D0%BB%D0%B4%D0%BE%D0%B2%D0%B0-%D1%84%D0%B8%D0%BB%D1%8C%D0%BC" TargetMode="External"/><Relationship Id="rId16" Type="http://schemas.openxmlformats.org/officeDocument/2006/relationships/hyperlink" Target="https://ru.wikipedia.org/wiki/%D0%9B%D0%B5%D0%BD%D1%84%D0%B8%D0%BB%D1%8C%D0%BC" TargetMode="External"/><Relationship Id="rId20" Type="http://schemas.openxmlformats.org/officeDocument/2006/relationships/hyperlink" Target="https://ru.wikipedia.org/wiki/%D0%A1%D0%B0%D0%BC%D1%81%D0%BE%D0%BD%D0%BE%D0%B2,_%D0%A1%D0%B0%D0%BC%D1%81%D0%BE%D0%BD_%D0%98%D0%BE%D1%81%D0%B8%D1%84%D0%BE%D0%B2%D0%B8%D1%87" TargetMode="External"/><Relationship Id="rId29" Type="http://schemas.openxmlformats.org/officeDocument/2006/relationships/hyperlink" Target="https://ru.wikipedia.org/wiki/%D0%9C%D1%83%D1%81%D1%82%D0%B0%D1%84%D0%B0%D0%B5%D0%B2,_%D0%92%D0%B0%D0%B3%D0%B8%D1%84_%D0%91%D0%B5%D1%85%D0%B1%D1%83%D0%B4_%D0%BE%D0%B3%D0%BB%D1%8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7%D0%BE%D0%BB%D0%BE%D1%82%D0%B0%D1%8F_%D1%80%D0%B0%D0%BA%D0%BE%D0%B2%D0%B8%D0%BD%D0%B0" TargetMode="External"/><Relationship Id="rId11" Type="http://schemas.openxmlformats.org/officeDocument/2006/relationships/hyperlink" Target="https://ru.wikipedia.org/wiki/%D0%9A%D0%B8%D0%BD%D0%BE%D1%81%D1%82%D1%83%D0%B4%D0%B8%D1%8F_%D0%B8%D0%BC%D0%B5%D0%BD%D0%B8_%D0%90._%D0%94%D0%BE%D0%B2%D0%B6%D0%B5%D0%BD%D0%BA%D0%BE" TargetMode="External"/><Relationship Id="rId24" Type="http://schemas.openxmlformats.org/officeDocument/2006/relationships/hyperlink" Target="https://ru.wikipedia.org/wiki/%D0%A1%D1%83%D1%80%D0%B8%D0%BD,_%D0%90%D0%BB%D0%B5%D0%BA%D1%81%D0%B0%D0%BD%D0%B4%D1%80_%D0%92%D0%BB%D0%B0%D0%B4%D0%B8%D0%BC%D0%B8%D1%80%D0%BE%D0%B2%D0%B8%D1%87" TargetMode="External"/><Relationship Id="rId5" Type="http://schemas.openxmlformats.org/officeDocument/2006/relationships/hyperlink" Target="https://ru.wikipedia.org/wiki/%D0%A2%D0%B0%D0%B1%D0%BE%D1%80_%D1%83%D1%85%D0%BE%D0%B4%D0%B8%D1%82_%D0%B2_%D0%BD%D0%B5%D0%B1%D0%BE" TargetMode="External"/><Relationship Id="rId15" Type="http://schemas.openxmlformats.org/officeDocument/2006/relationships/hyperlink" Target="https://ru.wikipedia.org/wiki/%D0%A2%D0%92_%D0%A6%D0%B5%D0%BD%D1%82%D1%80" TargetMode="External"/><Relationship Id="rId23" Type="http://schemas.openxmlformats.org/officeDocument/2006/relationships/hyperlink" Target="https://ru.wikipedia.org/wiki/%D0%9C%D1%83%D1%80%D0%B0%D1%82%D0%BE%D0%B2,_%D0%90%D0%BB%D0%B5%D0%BA%D1%81%D0%B0%D0%BD%D0%B4%D1%80_%D0%98%D0%B3%D0%BE%D1%80%D0%B5%D0%B2%D0%B8%D1%87" TargetMode="External"/><Relationship Id="rId28" Type="http://schemas.openxmlformats.org/officeDocument/2006/relationships/hyperlink" Target="https://ru.wikipedia.org/wiki/%D0%9A%D1%80%D0%B8%D1%88%D1%82%D0%BE%D1%84%D0%BE%D0%B2%D0%B8%D1%87,_%D0%92%D1%8F%D1%87%D0%B5%D1%81%D0%BB%D0%B0%D0%B2_%D0%A1%D0%B8%D0%B3%D0%B8%D0%B7%D0%BC%D1%83%D0%BD%D0%B4%D0%BE%D0%B2%D0%B8%D1%87" TargetMode="External"/><Relationship Id="rId10" Type="http://schemas.openxmlformats.org/officeDocument/2006/relationships/hyperlink" Target="https://ru.wikipedia.org/wiki/%D0%9C%D0%BE%D1%81%D1%84%D0%B8%D0%BB%D1%8C%D0%BC" TargetMode="External"/><Relationship Id="rId19" Type="http://schemas.openxmlformats.org/officeDocument/2006/relationships/hyperlink" Target="https://ru.wikipedia.org/wiki/%D0%A6%D0%B5%D0%BD%D1%82%D1%80%D0%B0%D0%BB%D1%8C%D0%BD%D0%BE%D0%B5_%D1%82%D0%B5%D0%BB%D0%B5%D0%B2%D0%B8%D0%B4%D0%B5%D0%BD%D0%B8%D0%B5_%D0%93%D0%BE%D1%81%D1%82%D0%B5%D0%BB%D0%B5%D1%80%D0%B0%D0%B4%D0%B8%D0%BE_%D0%A1%D0%A1%D0%A1%D0%A0" TargetMode="External"/><Relationship Id="rId4" Type="http://schemas.openxmlformats.org/officeDocument/2006/relationships/hyperlink" Target="https://ru.wikipedia.org/wiki/%D0%9B%D0%B0%D1%83%D1%82%D0%B0%D1%80%D1%8B_(%D1%84%D0%B8%D0%BB%D1%8C%D0%BC)" TargetMode="External"/><Relationship Id="rId9" Type="http://schemas.openxmlformats.org/officeDocument/2006/relationships/hyperlink" Target="https://ru.wikipedia.org/wiki/%D0%90%D0%BD%D0%BD%D0%B0_%D0%9F%D0%B0%D0%B2%D0%BB%D0%BE%D0%B2%D0%B0_(%D1%84%D0%B8%D0%BB%D1%8C%D0%BC)" TargetMode="External"/><Relationship Id="rId14" Type="http://schemas.openxmlformats.org/officeDocument/2006/relationships/hyperlink" Target="https://ru.wikipedia.org/wiki/%D0%A3%D0%BA%D1%80%D1%82%D0%B5%D0%BB%D0%B5%D1%84%D0%B8%D0%BB%D1%8C%D0%BC" TargetMode="External"/><Relationship Id="rId22" Type="http://schemas.openxmlformats.org/officeDocument/2006/relationships/hyperlink" Target="https://ru.wikipedia.org/wiki/%D0%9F%D0%B0%D0%BD%D0%BA%D1%80%D0%B0%D1%82%D0%BE%D0%B2,_%D0%90%D0%BB%D0%B5%D0%BA%D1%81%D0%B0%D0%BD%D0%B4%D1%80_%D0%90%D0%BD%D0%B4%D1%80%D0%B5%D0%B5%D0%B2%D0%B8%D1%87" TargetMode="External"/><Relationship Id="rId27" Type="http://schemas.openxmlformats.org/officeDocument/2006/relationships/hyperlink" Target="https://ru.wikipedia.org/wiki/%D0%94%D0%B5%D1%80%D0%B1%D0%B5%D0%BD%D1%91%D0%B2,_%D0%92%D0%B0%D0%B4%D0%B8%D0%BC_%D0%9A%D0%BB%D0%B0%D0%B2%D0%B4%D0%B8%D0%B5%D0%B2%D0%B8%D1%87" TargetMode="External"/><Relationship Id="rId30" Type="http://schemas.openxmlformats.org/officeDocument/2006/relationships/hyperlink" Target="https://ru.wikipedia.org/wiki/%D0%93%D0%BE%D0%B2%D0%BE%D1%80%D1%83%D1%85%D0%B8%D0%BD,_%D0%A1%D1%82%D0%B0%D0%BD%D0%B8%D1%81%D0%BB%D0%B0%D0%B2_%D0%A1%D0%B5%D1%80%D0%B3%D0%B5%D0%B5%D0%B2%D0%B8%D1%8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C2%AB%D0%9C%D0%B5%D1%80%D1%81%D0%B5%D0%B4%D0%B5%D1%81%C2%BB_%D1%83%D1%85%D0%BE%D0%B4%D0%B8%D1%82_%D0%BE%D1%82_%D0%BF%D0%BE%D0%B3%D0%BE%D0%BD%D0%B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160239"/>
          </a:xfrm>
        </p:spPr>
        <p:txBody>
          <a:bodyPr/>
          <a:lstStyle/>
          <a:p>
            <a:r>
              <a:rPr lang="ru-RU" dirty="0" smtClean="0"/>
              <a:t>Евгений Дога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293096"/>
            <a:ext cx="3853092" cy="20162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Подготовил:</a:t>
            </a:r>
          </a:p>
          <a:p>
            <a:r>
              <a:rPr lang="ru-RU" dirty="0" err="1" smtClean="0"/>
              <a:t>Познахирев</a:t>
            </a:r>
            <a:r>
              <a:rPr lang="ru-RU" dirty="0" smtClean="0"/>
              <a:t> Дмитрий </a:t>
            </a:r>
            <a:r>
              <a:rPr lang="ru-RU" dirty="0" smtClean="0"/>
              <a:t> 8Б класс</a:t>
            </a:r>
          </a:p>
          <a:p>
            <a:r>
              <a:rPr lang="ru-RU" dirty="0" err="1" smtClean="0"/>
              <a:t>Учитель:Потапова</a:t>
            </a:r>
            <a:r>
              <a:rPr lang="ru-RU" dirty="0" smtClean="0"/>
              <a:t> </a:t>
            </a:r>
            <a:r>
              <a:rPr lang="ru-RU" dirty="0" smtClean="0"/>
              <a:t>Т.В.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03853"/>
            <a:ext cx="4716016" cy="623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48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 Евгения Дога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6819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1400" dirty="0">
                <a:solidFill>
                  <a:schemeClr val="accent3"/>
                </a:solidFill>
              </a:rPr>
              <a:t>Евгений Дога родился </a:t>
            </a:r>
            <a:r>
              <a:rPr lang="ru-RU" sz="1400" dirty="0">
                <a:solidFill>
                  <a:schemeClr val="accent3"/>
                </a:solidFill>
                <a:hlinkClick r:id="rId2" tooltip="1 марта"/>
              </a:rPr>
              <a:t>1 марта</a:t>
            </a:r>
            <a:r>
              <a:rPr lang="ru-RU" sz="1400" dirty="0">
                <a:solidFill>
                  <a:schemeClr val="accent3"/>
                </a:solidFill>
              </a:rPr>
              <a:t> </a:t>
            </a:r>
            <a:r>
              <a:rPr lang="ru-RU" sz="1400" dirty="0">
                <a:solidFill>
                  <a:schemeClr val="accent3"/>
                </a:solidFill>
                <a:hlinkClick r:id="rId3" tooltip="1937"/>
              </a:rPr>
              <a:t>1937</a:t>
            </a:r>
            <a:r>
              <a:rPr lang="ru-RU" sz="1400" dirty="0">
                <a:solidFill>
                  <a:schemeClr val="accent3"/>
                </a:solidFill>
              </a:rPr>
              <a:t> года в селе Мокра </a:t>
            </a:r>
            <a:r>
              <a:rPr lang="ru-RU" sz="1400" dirty="0" err="1">
                <a:solidFill>
                  <a:schemeClr val="accent3"/>
                </a:solidFill>
                <a:hlinkClick r:id="rId4" tooltip="Рыбницкий район"/>
              </a:rPr>
              <a:t>Рыбницкого</a:t>
            </a:r>
            <a:r>
              <a:rPr lang="ru-RU" sz="1400" dirty="0">
                <a:solidFill>
                  <a:schemeClr val="accent3"/>
                </a:solidFill>
                <a:hlinkClick r:id="rId4" tooltip="Рыбницкий район"/>
              </a:rPr>
              <a:t> района</a:t>
            </a:r>
            <a:r>
              <a:rPr lang="ru-RU" sz="1400" dirty="0">
                <a:solidFill>
                  <a:schemeClr val="accent3"/>
                </a:solidFill>
              </a:rPr>
              <a:t>, ныне территория непризнанной </a:t>
            </a:r>
            <a:r>
              <a:rPr lang="ru-RU" sz="1400" dirty="0">
                <a:solidFill>
                  <a:schemeClr val="accent3"/>
                </a:solidFill>
                <a:hlinkClick r:id="rId5" tooltip="Приднестровская Молдавская Республика"/>
              </a:rPr>
              <a:t>Приднестровской Молдавской Республики</a:t>
            </a:r>
            <a:r>
              <a:rPr lang="ru-RU" sz="1400" dirty="0">
                <a:solidFill>
                  <a:schemeClr val="accent3"/>
                </a:solidFill>
              </a:rPr>
              <a:t>.</a:t>
            </a:r>
          </a:p>
          <a:p>
            <a:r>
              <a:rPr lang="ru-RU" sz="1400" dirty="0">
                <a:solidFill>
                  <a:schemeClr val="accent3"/>
                </a:solidFill>
              </a:rPr>
              <a:t>Отец погиб на </a:t>
            </a:r>
            <a:r>
              <a:rPr lang="ru-RU" sz="1400" dirty="0">
                <a:solidFill>
                  <a:schemeClr val="accent3"/>
                </a:solidFill>
                <a:hlinkClick r:id="rId6" tooltip="Вторая мировая война"/>
              </a:rPr>
              <a:t>войне</a:t>
            </a:r>
            <a:r>
              <a:rPr lang="ru-RU" sz="1400" dirty="0">
                <a:solidFill>
                  <a:schemeClr val="accent3"/>
                </a:solidFill>
              </a:rPr>
              <a:t>. Будучи ещё малолетним, любил слушать сельский оркестр, пытался что-то придумывать для него.</a:t>
            </a:r>
          </a:p>
          <a:p>
            <a:r>
              <a:rPr lang="ru-RU" sz="1400" dirty="0" smtClean="0">
                <a:solidFill>
                  <a:schemeClr val="accent3"/>
                </a:solidFill>
              </a:rPr>
              <a:t>После </a:t>
            </a:r>
            <a:r>
              <a:rPr lang="ru-RU" sz="1400" dirty="0">
                <a:solidFill>
                  <a:schemeClr val="accent3"/>
                </a:solidFill>
              </a:rPr>
              <a:t>окончания семилетней школы отправился в </a:t>
            </a:r>
            <a:r>
              <a:rPr lang="ru-RU" sz="1400" dirty="0">
                <a:solidFill>
                  <a:schemeClr val="accent3"/>
                </a:solidFill>
                <a:hlinkClick r:id="rId7" tooltip="Кишинёв"/>
              </a:rPr>
              <a:t>Кишинёв</a:t>
            </a:r>
            <a:r>
              <a:rPr lang="ru-RU" sz="1400" dirty="0">
                <a:solidFill>
                  <a:schemeClr val="accent3"/>
                </a:solidFill>
              </a:rPr>
              <a:t>, где в </a:t>
            </a:r>
            <a:r>
              <a:rPr lang="ru-RU" sz="1400" dirty="0">
                <a:solidFill>
                  <a:schemeClr val="accent3"/>
                </a:solidFill>
                <a:hlinkClick r:id="rId8" tooltip="1951"/>
              </a:rPr>
              <a:t>1951</a:t>
            </a:r>
            <a:r>
              <a:rPr lang="ru-RU" sz="1400" dirty="0">
                <a:solidFill>
                  <a:schemeClr val="accent3"/>
                </a:solidFill>
              </a:rPr>
              <a:t>—</a:t>
            </a:r>
            <a:r>
              <a:rPr lang="ru-RU" sz="1400" dirty="0">
                <a:solidFill>
                  <a:schemeClr val="accent3"/>
                </a:solidFill>
                <a:hlinkClick r:id="rId9" tooltip="1955"/>
              </a:rPr>
              <a:t>1955</a:t>
            </a:r>
            <a:r>
              <a:rPr lang="ru-RU" sz="1400" dirty="0">
                <a:solidFill>
                  <a:schemeClr val="accent3"/>
                </a:solidFill>
              </a:rPr>
              <a:t> годах учился в Музыкальном училище им. Ш. </a:t>
            </a:r>
            <a:r>
              <a:rPr lang="ru-RU" sz="1400" dirty="0" err="1">
                <a:solidFill>
                  <a:schemeClr val="accent3"/>
                </a:solidFill>
              </a:rPr>
              <a:t>Няги</a:t>
            </a:r>
            <a:r>
              <a:rPr lang="ru-RU" sz="1400" dirty="0">
                <a:solidFill>
                  <a:schemeClr val="accent3"/>
                </a:solidFill>
              </a:rPr>
              <a:t> по классу </a:t>
            </a:r>
            <a:r>
              <a:rPr lang="ru-RU" sz="1400" dirty="0">
                <a:solidFill>
                  <a:schemeClr val="accent3"/>
                </a:solidFill>
                <a:hlinkClick r:id="rId10" tooltip="Виолончель"/>
              </a:rPr>
              <a:t>виолончели</a:t>
            </a:r>
            <a:r>
              <a:rPr lang="ru-RU" sz="1400" dirty="0">
                <a:solidFill>
                  <a:schemeClr val="accent3"/>
                </a:solidFill>
              </a:rPr>
              <a:t>. Его приняли в училище несмотря на полное отсутствие предварительной подготовки.</a:t>
            </a:r>
          </a:p>
          <a:p>
            <a:r>
              <a:rPr lang="ru-RU" sz="1400" dirty="0">
                <a:solidFill>
                  <a:schemeClr val="accent3"/>
                </a:solidFill>
              </a:rPr>
              <a:t>В </a:t>
            </a:r>
            <a:r>
              <a:rPr lang="ru-RU" sz="1400" dirty="0">
                <a:solidFill>
                  <a:schemeClr val="accent3"/>
                </a:solidFill>
                <a:hlinkClick r:id="rId11" tooltip="1960"/>
              </a:rPr>
              <a:t>1960</a:t>
            </a:r>
            <a:r>
              <a:rPr lang="ru-RU" sz="1400" dirty="0">
                <a:solidFill>
                  <a:schemeClr val="accent3"/>
                </a:solidFill>
              </a:rPr>
              <a:t> году окончил Кишинёвскую консерваторию им. Г. </a:t>
            </a:r>
            <a:r>
              <a:rPr lang="ru-RU" sz="1400" dirty="0" err="1">
                <a:solidFill>
                  <a:schemeClr val="accent3"/>
                </a:solidFill>
              </a:rPr>
              <a:t>Музическу</a:t>
            </a:r>
            <a:r>
              <a:rPr lang="ru-RU" sz="1400" dirty="0">
                <a:solidFill>
                  <a:schemeClr val="accent3"/>
                </a:solidFill>
              </a:rPr>
              <a:t> (ныне Академия музыки, театра и изобразительных искусств) по классу виолончели у Г.С. Хохлова, в </a:t>
            </a:r>
            <a:r>
              <a:rPr lang="ru-RU" sz="1400" dirty="0">
                <a:solidFill>
                  <a:schemeClr val="accent3"/>
                </a:solidFill>
                <a:hlinkClick r:id="rId12" tooltip="1965"/>
              </a:rPr>
              <a:t>1965</a:t>
            </a:r>
            <a:r>
              <a:rPr lang="ru-RU" sz="1400" dirty="0">
                <a:solidFill>
                  <a:schemeClr val="accent3"/>
                </a:solidFill>
              </a:rPr>
              <a:t> — по классу композиции у </a:t>
            </a:r>
            <a:r>
              <a:rPr lang="ru-RU" sz="1400" dirty="0">
                <a:solidFill>
                  <a:schemeClr val="accent3"/>
                </a:solidFill>
                <a:hlinkClick r:id="rId13" tooltip="Лобель, Соломон Моисеевич"/>
              </a:rPr>
              <a:t>С.М. </a:t>
            </a:r>
            <a:r>
              <a:rPr lang="ru-RU" sz="1400" dirty="0" err="1">
                <a:solidFill>
                  <a:schemeClr val="accent3"/>
                </a:solidFill>
                <a:hlinkClick r:id="rId13" tooltip="Лобель, Соломон Моисеевич"/>
              </a:rPr>
              <a:t>Лобеля</a:t>
            </a:r>
            <a:r>
              <a:rPr lang="ru-RU" sz="1400" dirty="0">
                <a:solidFill>
                  <a:schemeClr val="accent3"/>
                </a:solidFill>
              </a:rPr>
              <a:t>.</a:t>
            </a:r>
          </a:p>
          <a:p>
            <a:r>
              <a:rPr lang="ru-RU" sz="1400" dirty="0">
                <a:solidFill>
                  <a:schemeClr val="accent3"/>
                </a:solidFill>
              </a:rPr>
              <a:t>В </a:t>
            </a:r>
            <a:r>
              <a:rPr lang="ru-RU" sz="1400" dirty="0">
                <a:solidFill>
                  <a:schemeClr val="accent3"/>
                </a:solidFill>
                <a:hlinkClick r:id="rId14" tooltip="1957"/>
              </a:rPr>
              <a:t>1957</a:t>
            </a:r>
            <a:r>
              <a:rPr lang="ru-RU" sz="1400" dirty="0">
                <a:solidFill>
                  <a:schemeClr val="accent3"/>
                </a:solidFill>
              </a:rPr>
              <a:t>—</a:t>
            </a:r>
            <a:r>
              <a:rPr lang="ru-RU" sz="1400" dirty="0">
                <a:solidFill>
                  <a:schemeClr val="accent3"/>
                </a:solidFill>
                <a:hlinkClick r:id="rId15" tooltip="1962"/>
              </a:rPr>
              <a:t>1962</a:t>
            </a:r>
            <a:r>
              <a:rPr lang="ru-RU" sz="1400" dirty="0">
                <a:solidFill>
                  <a:schemeClr val="accent3"/>
                </a:solidFill>
              </a:rPr>
              <a:t> годах — артист оркестра Молдавского радио и телевидения. Параллельно с учёбой занимался оркестровкой сочинений молдавских композиторов и полупрофессионалов, а также классиков, таких как </a:t>
            </a:r>
            <a:r>
              <a:rPr lang="ru-RU" sz="1400" dirty="0">
                <a:solidFill>
                  <a:schemeClr val="accent3"/>
                </a:solidFill>
                <a:hlinkClick r:id="rId16" tooltip="Григ, Эдвард"/>
              </a:rPr>
              <a:t>Э. Григ</a:t>
            </a:r>
            <a:r>
              <a:rPr lang="ru-RU" sz="1400" dirty="0">
                <a:solidFill>
                  <a:schemeClr val="accent3"/>
                </a:solidFill>
              </a:rPr>
              <a:t>, </a:t>
            </a:r>
            <a:r>
              <a:rPr lang="ru-RU" sz="1400" dirty="0">
                <a:solidFill>
                  <a:schemeClr val="accent3"/>
                </a:solidFill>
                <a:hlinkClick r:id="rId17" tooltip="Шостакович, Дмитрий Дмитриевич"/>
              </a:rPr>
              <a:t>Д. Шостакович</a:t>
            </a:r>
            <a:r>
              <a:rPr lang="ru-RU" sz="1400" dirty="0">
                <a:solidFill>
                  <a:schemeClr val="accent3"/>
                </a:solidFill>
              </a:rPr>
              <a:t> и </a:t>
            </a:r>
            <a:r>
              <a:rPr lang="ru-RU" sz="1400" dirty="0">
                <a:solidFill>
                  <a:schemeClr val="accent3"/>
                </a:solidFill>
                <a:hlinkClick r:id="rId18" tooltip="Хачатурян, Арам Ильич"/>
              </a:rPr>
              <a:t>А. Хачатурян</a:t>
            </a:r>
            <a:r>
              <a:rPr lang="ru-RU" sz="1400" dirty="0">
                <a:solidFill>
                  <a:schemeClr val="accent3"/>
                </a:solidFill>
              </a:rPr>
              <a:t>. Карьере музыканта помешал паралич левой руки</a:t>
            </a:r>
            <a:r>
              <a:rPr lang="ru-RU" sz="1400" baseline="30000" dirty="0">
                <a:solidFill>
                  <a:schemeClr val="accent3"/>
                </a:solidFill>
                <a:hlinkClick r:id="rId19"/>
              </a:rPr>
              <a:t>[4]</a:t>
            </a:r>
            <a:r>
              <a:rPr lang="ru-RU" sz="1400" dirty="0">
                <a:solidFill>
                  <a:schemeClr val="accent3"/>
                </a:solidFill>
              </a:rPr>
              <a:t>.</a:t>
            </a:r>
          </a:p>
          <a:p>
            <a:r>
              <a:rPr lang="ru-RU" sz="1400" dirty="0">
                <a:solidFill>
                  <a:schemeClr val="accent3"/>
                </a:solidFill>
                <a:hlinkClick r:id="rId20" tooltip="1 января"/>
              </a:rPr>
              <a:t>1 января</a:t>
            </a:r>
            <a:r>
              <a:rPr lang="ru-RU" sz="1400" dirty="0">
                <a:solidFill>
                  <a:schemeClr val="accent3"/>
                </a:solidFill>
              </a:rPr>
              <a:t> </a:t>
            </a:r>
            <a:r>
              <a:rPr lang="ru-RU" sz="1400" dirty="0">
                <a:solidFill>
                  <a:schemeClr val="accent3"/>
                </a:solidFill>
                <a:hlinkClick r:id="rId14" tooltip="1957"/>
              </a:rPr>
              <a:t>1957</a:t>
            </a:r>
            <a:r>
              <a:rPr lang="ru-RU" sz="1400" dirty="0">
                <a:solidFill>
                  <a:schemeClr val="accent3"/>
                </a:solidFill>
              </a:rPr>
              <a:t> года впервые его произведение «Новогодняя песня» (</a:t>
            </a:r>
            <a:r>
              <a:rPr lang="ru-RU" sz="1400" i="1" dirty="0" err="1">
                <a:solidFill>
                  <a:schemeClr val="accent3"/>
                </a:solidFill>
              </a:rPr>
              <a:t>Cântec</a:t>
            </a:r>
            <a:r>
              <a:rPr lang="ru-RU" sz="1400" i="1" dirty="0">
                <a:solidFill>
                  <a:schemeClr val="accent3"/>
                </a:solidFill>
              </a:rPr>
              <a:t> </a:t>
            </a:r>
            <a:r>
              <a:rPr lang="ru-RU" sz="1400" i="1" dirty="0" err="1">
                <a:solidFill>
                  <a:schemeClr val="accent3"/>
                </a:solidFill>
              </a:rPr>
              <a:t>de</a:t>
            </a:r>
            <a:r>
              <a:rPr lang="ru-RU" sz="1400" i="1" dirty="0">
                <a:solidFill>
                  <a:schemeClr val="accent3"/>
                </a:solidFill>
              </a:rPr>
              <a:t> </a:t>
            </a:r>
            <a:r>
              <a:rPr lang="ru-RU" sz="1400" i="1" dirty="0" err="1">
                <a:solidFill>
                  <a:schemeClr val="accent3"/>
                </a:solidFill>
              </a:rPr>
              <a:t>anul</a:t>
            </a:r>
            <a:r>
              <a:rPr lang="ru-RU" sz="1400" i="1" dirty="0">
                <a:solidFill>
                  <a:schemeClr val="accent3"/>
                </a:solidFill>
              </a:rPr>
              <a:t> </a:t>
            </a:r>
            <a:r>
              <a:rPr lang="ru-RU" sz="1400" i="1" dirty="0" err="1">
                <a:solidFill>
                  <a:schemeClr val="accent3"/>
                </a:solidFill>
              </a:rPr>
              <a:t>nou</a:t>
            </a:r>
            <a:r>
              <a:rPr lang="ru-RU" sz="1400" dirty="0">
                <a:solidFill>
                  <a:schemeClr val="accent3"/>
                </a:solidFill>
              </a:rPr>
              <a:t>) была исполнена на молдавском радио детским хором и оркестром под управлением </a:t>
            </a:r>
            <a:r>
              <a:rPr lang="ru-RU" sz="1400" dirty="0">
                <a:solidFill>
                  <a:schemeClr val="accent3"/>
                </a:solidFill>
                <a:hlinkClick r:id="rId21" tooltip="Аранов, Шико Бениаминович"/>
              </a:rPr>
              <a:t>Ш. </a:t>
            </a:r>
            <a:r>
              <a:rPr lang="ru-RU" sz="1400" dirty="0" err="1">
                <a:solidFill>
                  <a:schemeClr val="accent3"/>
                </a:solidFill>
                <a:hlinkClick r:id="rId21" tooltip="Аранов, Шико Бениаминович"/>
              </a:rPr>
              <a:t>Аранова</a:t>
            </a:r>
            <a:r>
              <a:rPr lang="ru-RU" sz="1400" baseline="30000" dirty="0">
                <a:solidFill>
                  <a:schemeClr val="accent3"/>
                </a:solidFill>
                <a:hlinkClick r:id="rId19"/>
              </a:rPr>
              <a:t>[5]</a:t>
            </a:r>
            <a:r>
              <a:rPr lang="ru-RU" sz="1400" dirty="0">
                <a:solidFill>
                  <a:schemeClr val="accent3"/>
                </a:solidFill>
              </a:rPr>
              <a:t>. Осенью того же года его однокурсница, будущая оперная примадонна </a:t>
            </a:r>
            <a:r>
              <a:rPr lang="ru-RU" sz="1400" dirty="0">
                <a:solidFill>
                  <a:schemeClr val="accent3"/>
                </a:solidFill>
                <a:hlinkClick r:id="rId22" tooltip="Биешу, Мария Лукьяновна"/>
              </a:rPr>
              <a:t>Мария </a:t>
            </a:r>
            <a:r>
              <a:rPr lang="ru-RU" sz="1400" dirty="0" err="1">
                <a:solidFill>
                  <a:schemeClr val="accent3"/>
                </a:solidFill>
                <a:hlinkClick r:id="rId22" tooltip="Биешу, Мария Лукьяновна"/>
              </a:rPr>
              <a:t>Биешу</a:t>
            </a:r>
            <a:r>
              <a:rPr lang="ru-RU" sz="1400" dirty="0">
                <a:solidFill>
                  <a:schemeClr val="accent3"/>
                </a:solidFill>
              </a:rPr>
              <a:t> дебютировала с его песней «Белый цветок сада» (</a:t>
            </a:r>
            <a:r>
              <a:rPr lang="ru-RU" sz="1400" i="1" dirty="0" err="1">
                <a:solidFill>
                  <a:schemeClr val="accent3"/>
                </a:solidFill>
              </a:rPr>
              <a:t>Floare</a:t>
            </a:r>
            <a:r>
              <a:rPr lang="ru-RU" sz="1400" i="1" dirty="0">
                <a:solidFill>
                  <a:schemeClr val="accent3"/>
                </a:solidFill>
              </a:rPr>
              <a:t> </a:t>
            </a:r>
            <a:r>
              <a:rPr lang="ru-RU" sz="1400" i="1" dirty="0" err="1">
                <a:solidFill>
                  <a:schemeClr val="accent3"/>
                </a:solidFill>
              </a:rPr>
              <a:t>dalbă</a:t>
            </a:r>
            <a:r>
              <a:rPr lang="ru-RU" sz="1400" i="1" dirty="0">
                <a:solidFill>
                  <a:schemeClr val="accent3"/>
                </a:solidFill>
              </a:rPr>
              <a:t> </a:t>
            </a:r>
            <a:r>
              <a:rPr lang="ru-RU" sz="1400" i="1" dirty="0" err="1">
                <a:solidFill>
                  <a:schemeClr val="accent3"/>
                </a:solidFill>
              </a:rPr>
              <a:t>de</a:t>
            </a:r>
            <a:r>
              <a:rPr lang="ru-RU" sz="1400" i="1" dirty="0">
                <a:solidFill>
                  <a:schemeClr val="accent3"/>
                </a:solidFill>
              </a:rPr>
              <a:t> </a:t>
            </a:r>
            <a:r>
              <a:rPr lang="ru-RU" sz="1400" i="1" dirty="0" err="1">
                <a:solidFill>
                  <a:schemeClr val="accent3"/>
                </a:solidFill>
              </a:rPr>
              <a:t>liadă</a:t>
            </a:r>
            <a:r>
              <a:rPr lang="ru-RU" sz="1400" dirty="0">
                <a:solidFill>
                  <a:schemeClr val="accent3"/>
                </a:solidFill>
              </a:rPr>
              <a:t>)</a:t>
            </a:r>
            <a:r>
              <a:rPr lang="ru-RU" sz="1400" baseline="30000" dirty="0">
                <a:solidFill>
                  <a:schemeClr val="accent3"/>
                </a:solidFill>
                <a:hlinkClick r:id="rId19"/>
              </a:rPr>
              <a:t>[6]</a:t>
            </a:r>
            <a:r>
              <a:rPr lang="ru-RU" sz="1400" dirty="0">
                <a:solidFill>
                  <a:schemeClr val="accent3"/>
                </a:solidFill>
              </a:rPr>
              <a:t> на молдавском телевидении. В </a:t>
            </a:r>
            <a:r>
              <a:rPr lang="ru-RU" sz="1400" dirty="0">
                <a:solidFill>
                  <a:schemeClr val="accent3"/>
                </a:solidFill>
                <a:hlinkClick r:id="rId23" tooltip="1963"/>
              </a:rPr>
              <a:t>1963</a:t>
            </a:r>
            <a:r>
              <a:rPr lang="ru-RU" sz="1400" dirty="0">
                <a:solidFill>
                  <a:schemeClr val="accent3"/>
                </a:solidFill>
              </a:rPr>
              <a:t> году пишет свой первый струнный квартет.</a:t>
            </a:r>
          </a:p>
          <a:p>
            <a:endParaRPr lang="ru-RU" sz="1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75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Вальс  из кинофильма </a:t>
            </a:r>
            <a:r>
              <a:rPr lang="en-US" dirty="0" smtClean="0"/>
              <a:t>“</a:t>
            </a:r>
            <a:r>
              <a:rPr lang="ru-RU" dirty="0" smtClean="0"/>
              <a:t>Мой ласковый и нежный зверь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>
                <a:solidFill>
                  <a:schemeClr val="accent3"/>
                </a:solidFill>
              </a:rPr>
              <a:t>Всемирную известность получил романтический вальс из мелодрамы «</a:t>
            </a:r>
            <a:r>
              <a:rPr lang="ru-RU" dirty="0">
                <a:solidFill>
                  <a:schemeClr val="accent3"/>
                </a:solidFill>
                <a:hlinkClick r:id="rId2" tooltip="Мой ласковый и нежный зверь"/>
              </a:rPr>
              <a:t>Мой ласковый и нежный зверь</a:t>
            </a:r>
            <a:r>
              <a:rPr lang="ru-RU" dirty="0">
                <a:solidFill>
                  <a:schemeClr val="accent3"/>
                </a:solidFill>
              </a:rPr>
              <a:t>», поставленной в 1978 году Э. </a:t>
            </a:r>
            <a:r>
              <a:rPr lang="ru-RU" dirty="0" err="1">
                <a:solidFill>
                  <a:schemeClr val="accent3"/>
                </a:solidFill>
              </a:rPr>
              <a:t>Лотяну</a:t>
            </a:r>
            <a:r>
              <a:rPr lang="ru-RU" dirty="0">
                <a:solidFill>
                  <a:schemeClr val="accent3"/>
                </a:solidFill>
              </a:rPr>
              <a:t> по мотивам повести </a:t>
            </a:r>
            <a:r>
              <a:rPr lang="ru-RU" dirty="0">
                <a:solidFill>
                  <a:schemeClr val="accent3"/>
                </a:solidFill>
                <a:hlinkClick r:id="rId3" tooltip="Чехов, Антон Павлович"/>
              </a:rPr>
              <a:t>А.П. Чехова</a:t>
            </a:r>
            <a:r>
              <a:rPr lang="ru-RU" dirty="0">
                <a:solidFill>
                  <a:schemeClr val="accent3"/>
                </a:solidFill>
              </a:rPr>
              <a:t> «</a:t>
            </a:r>
            <a:r>
              <a:rPr lang="ru-RU" dirty="0">
                <a:solidFill>
                  <a:schemeClr val="accent3"/>
                </a:solidFill>
                <a:hlinkClick r:id="rId4" tooltip="Драма на охоте"/>
              </a:rPr>
              <a:t>Драма на охоте</a:t>
            </a:r>
            <a:r>
              <a:rPr lang="ru-RU" dirty="0">
                <a:solidFill>
                  <a:schemeClr val="accent3"/>
                </a:solidFill>
              </a:rPr>
              <a:t>». Самое популярное своё произведение композитор написал, импровизируя на съёмочной площадке в подмосковной усадьбе </a:t>
            </a:r>
            <a:r>
              <a:rPr lang="ru-RU" dirty="0" err="1">
                <a:solidFill>
                  <a:schemeClr val="accent3"/>
                </a:solidFill>
                <a:hlinkClick r:id="rId5" tooltip="Валуево (Ленинский район)"/>
              </a:rPr>
              <a:t>Валуево</a:t>
            </a:r>
            <a:r>
              <a:rPr lang="ru-RU" dirty="0">
                <a:solidFill>
                  <a:schemeClr val="accent3"/>
                </a:solidFill>
              </a:rPr>
              <a:t>, за одну летнюю ночь. Услышавшая и станцевавшая его первой исполнительница главной роли </a:t>
            </a:r>
            <a:r>
              <a:rPr lang="ru-RU" dirty="0">
                <a:solidFill>
                  <a:schemeClr val="accent3"/>
                </a:solidFill>
                <a:hlinkClick r:id="rId6" tooltip="Беляева, Галина Викторовна"/>
              </a:rPr>
              <a:t>Галина Беляева</a:t>
            </a:r>
            <a:r>
              <a:rPr lang="ru-RU" dirty="0">
                <a:solidFill>
                  <a:schemeClr val="accent3"/>
                </a:solidFill>
              </a:rPr>
              <a:t>, как и все на съёмочной площадке, подумала, что звучит ранее неизвестная классика из далёкого прошлого и была поражена, узнав, что произведение оригинальное, только что </a:t>
            </a:r>
            <a:r>
              <a:rPr lang="ru-RU" dirty="0" smtClean="0">
                <a:solidFill>
                  <a:schemeClr val="accent3"/>
                </a:solidFill>
              </a:rPr>
              <a:t>сочинённое. </a:t>
            </a:r>
            <a:r>
              <a:rPr lang="ru-RU" dirty="0">
                <a:solidFill>
                  <a:schemeClr val="accent3"/>
                </a:solidFill>
              </a:rPr>
              <a:t>Вальс далеко шагнул из фильма, где впервые прозвучал: с тех пор многие молодожёны выбирают его для своего первого свадебного танца, произведение часто звучит по радио и ТВ. «</a:t>
            </a:r>
            <a:r>
              <a:rPr lang="ru-RU" i="1" dirty="0">
                <a:solidFill>
                  <a:schemeClr val="accent3"/>
                </a:solidFill>
              </a:rPr>
              <a:t>Чувствовал эту славу и я: никогда не забуду огромный хвост очереди в музыкальном магазине на Садовом кольце, где продавали пластинки с музыкой к фильму «Мой ласковый и нежный зверь</a:t>
            </a:r>
            <a:r>
              <a:rPr lang="ru-RU" dirty="0" smtClean="0">
                <a:solidFill>
                  <a:schemeClr val="accent3"/>
                </a:solidFill>
              </a:rPr>
              <a:t>»</a:t>
            </a:r>
            <a:r>
              <a:rPr lang="ru-RU" baseline="30000" dirty="0" smtClean="0">
                <a:solidFill>
                  <a:schemeClr val="accent3"/>
                </a:solidFill>
              </a:rPr>
              <a:t>]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>
                <a:solidFill>
                  <a:schemeClr val="accent3"/>
                </a:solidFill>
              </a:rPr>
              <a:t>— вспоминал композитор. Вальс неоднократно использовался в масштабных зрелищных шоу: он звучал в массовой гимнастической композиции (2000 спортсменов) на открытии </a:t>
            </a:r>
            <a:r>
              <a:rPr lang="ru-RU" dirty="0">
                <a:solidFill>
                  <a:schemeClr val="accent3"/>
                </a:solidFill>
                <a:hlinkClick r:id="rId7" tooltip="Летние Олимпийские игры 1980"/>
              </a:rPr>
              <a:t>Олимпиады-80 в </a:t>
            </a:r>
            <a:r>
              <a:rPr lang="ru-RU" dirty="0" smtClean="0">
                <a:solidFill>
                  <a:schemeClr val="accent3"/>
                </a:solidFill>
                <a:hlinkClick r:id="rId7" tooltip="Летние Олимпийские игры 1980"/>
              </a:rPr>
              <a:t>Москве</a:t>
            </a:r>
            <a:r>
              <a:rPr lang="ru-RU" dirty="0" smtClean="0">
                <a:solidFill>
                  <a:schemeClr val="accent3"/>
                </a:solidFill>
              </a:rPr>
              <a:t>, </a:t>
            </a:r>
            <a:r>
              <a:rPr lang="ru-RU" dirty="0">
                <a:solidFill>
                  <a:schemeClr val="accent3"/>
                </a:solidFill>
              </a:rPr>
              <a:t>спустя 34 года под этот вальс исполнялась сцена первого бала Наташи Ростовой на церемонии открытия </a:t>
            </a:r>
            <a:r>
              <a:rPr lang="ru-RU" dirty="0">
                <a:solidFill>
                  <a:schemeClr val="accent3"/>
                </a:solidFill>
                <a:hlinkClick r:id="rId8" tooltip="Зимние Олимпийские игры 2014"/>
              </a:rPr>
              <a:t>Олимпиады 2014 в </a:t>
            </a:r>
            <a:r>
              <a:rPr lang="ru-RU" dirty="0" smtClean="0">
                <a:solidFill>
                  <a:schemeClr val="accent3"/>
                </a:solidFill>
                <a:hlinkClick r:id="rId8" tooltip="Зимние Олимпийские игры 2014"/>
              </a:rPr>
              <a:t>Сочи</a:t>
            </a:r>
            <a:r>
              <a:rPr lang="ru-RU" baseline="30000" dirty="0" smtClean="0">
                <a:solidFill>
                  <a:schemeClr val="accent3"/>
                </a:solidFill>
              </a:rPr>
              <a:t>[</a:t>
            </a:r>
            <a:r>
              <a:rPr lang="ru-RU" dirty="0" smtClean="0">
                <a:solidFill>
                  <a:schemeClr val="accent3"/>
                </a:solidFill>
              </a:rPr>
              <a:t>. </a:t>
            </a:r>
            <a:r>
              <a:rPr lang="ru-RU" dirty="0">
                <a:solidFill>
                  <a:schemeClr val="accent3"/>
                </a:solidFill>
              </a:rPr>
              <a:t>В 1988 году президент США и известный в прошлом актёр </a:t>
            </a:r>
            <a:r>
              <a:rPr lang="ru-RU" dirty="0">
                <a:solidFill>
                  <a:schemeClr val="accent3"/>
                </a:solidFill>
                <a:hlinkClick r:id="rId9" tooltip="Рейган, Рональд"/>
              </a:rPr>
              <a:t>Рональд Рейган</a:t>
            </a:r>
            <a:r>
              <a:rPr lang="ru-RU" dirty="0">
                <a:solidFill>
                  <a:schemeClr val="accent3"/>
                </a:solidFill>
              </a:rPr>
              <a:t>, находясь с визитом в Москве, назвал произведение Доги «вальсом века». Многие десятилетия эта мелодия исполняется не только профессионалами, но и уличными музыкантами, ежедневно звучит в подземных переходах, на станциях метро и на улицах, её часто используют хореографы и спортсмены для постановки балетных и танцевальных номеров как на паркете, так и на </a:t>
            </a:r>
            <a:r>
              <a:rPr lang="ru-RU" dirty="0" smtClean="0">
                <a:solidFill>
                  <a:schemeClr val="accent3"/>
                </a:solidFill>
              </a:rPr>
              <a:t>льду. </a:t>
            </a:r>
            <a:r>
              <a:rPr lang="ru-RU" dirty="0">
                <a:solidFill>
                  <a:schemeClr val="accent3"/>
                </a:solidFill>
              </a:rPr>
              <a:t>Произведение называют самым известным в мире </a:t>
            </a:r>
            <a:r>
              <a:rPr lang="ru-RU" dirty="0" err="1" smtClean="0">
                <a:solidFill>
                  <a:schemeClr val="accent3"/>
                </a:solidFill>
              </a:rPr>
              <a:t>киновальсом</a:t>
            </a:r>
            <a:r>
              <a:rPr lang="ru-RU" baseline="30000" dirty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.</a:t>
            </a:r>
            <a:endParaRPr lang="ru-RU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52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Киномузыка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91264" cy="48585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ru-RU" sz="3500" dirty="0">
                <a:solidFill>
                  <a:schemeClr val="accent3"/>
                </a:solidFill>
              </a:rPr>
              <a:t>В общей сложности Дога написал музыку более чем к 200 фильмам.</a:t>
            </a:r>
          </a:p>
          <a:p>
            <a:r>
              <a:rPr lang="ru-RU" sz="3500" dirty="0">
                <a:solidFill>
                  <a:schemeClr val="accent3"/>
                </a:solidFill>
              </a:rPr>
              <a:t>С 1967 года пишет музыку для кино. В 1960-е — 1970-е годы написал музыку почти к половине фильмов, снятых на киностудии «</a:t>
            </a:r>
            <a:r>
              <a:rPr lang="ru-RU" sz="3500" dirty="0">
                <a:solidFill>
                  <a:schemeClr val="accent3"/>
                </a:solidFill>
                <a:hlinkClick r:id="rId2" tooltip="Молдова-фильм"/>
              </a:rPr>
              <a:t>Молдова-фильм</a:t>
            </a:r>
            <a:r>
              <a:rPr lang="ru-RU" sz="3500" dirty="0">
                <a:solidFill>
                  <a:schemeClr val="accent3"/>
                </a:solidFill>
              </a:rPr>
              <a:t>».</a:t>
            </a:r>
          </a:p>
          <a:p>
            <a:r>
              <a:rPr lang="ru-RU" sz="3500" dirty="0">
                <a:solidFill>
                  <a:schemeClr val="accent3"/>
                </a:solidFill>
              </a:rPr>
              <a:t>В 1970 году начал творческое сотрудничество с кинорежиссёром </a:t>
            </a:r>
            <a:r>
              <a:rPr lang="ru-RU" sz="3500" dirty="0">
                <a:solidFill>
                  <a:schemeClr val="accent3"/>
                </a:solidFill>
                <a:hlinkClick r:id="rId3" tooltip="Лотяну, Эмиль Владимирович"/>
              </a:rPr>
              <a:t>Э. </a:t>
            </a:r>
            <a:r>
              <a:rPr lang="ru-RU" sz="3500" dirty="0" err="1">
                <a:solidFill>
                  <a:schemeClr val="accent3"/>
                </a:solidFill>
                <a:hlinkClick r:id="rId3" tooltip="Лотяну, Эмиль Владимирович"/>
              </a:rPr>
              <a:t>Лотяну</a:t>
            </a:r>
            <a:r>
              <a:rPr lang="ru-RU" sz="3500" dirty="0">
                <a:solidFill>
                  <a:schemeClr val="accent3"/>
                </a:solidFill>
              </a:rPr>
              <a:t> с работы над фильмом «</a:t>
            </a:r>
            <a:r>
              <a:rPr lang="ru-RU" sz="3500" dirty="0" err="1">
                <a:solidFill>
                  <a:schemeClr val="accent3"/>
                </a:solidFill>
                <a:hlinkClick r:id="rId4" tooltip="Лаутары (фильм)"/>
              </a:rPr>
              <a:t>Лаутары</a:t>
            </a:r>
            <a:r>
              <a:rPr lang="ru-RU" sz="3500" dirty="0">
                <a:solidFill>
                  <a:schemeClr val="accent3"/>
                </a:solidFill>
                <a:hlinkClick r:id="rId4" tooltip="Лаутары (фильм)"/>
              </a:rPr>
              <a:t>»</a:t>
            </a:r>
            <a:r>
              <a:rPr lang="ru-RU" sz="3500" dirty="0">
                <a:solidFill>
                  <a:schemeClr val="accent3"/>
                </a:solidFill>
              </a:rPr>
              <a:t> о народных музыкантах Молдовы, тех самых, чью музыку он слушал в детстве. Фильм получил несколько призов на международных кинофестивалях.</a:t>
            </a:r>
          </a:p>
          <a:p>
            <a:r>
              <a:rPr lang="ru-RU" sz="3500" dirty="0">
                <a:solidFill>
                  <a:schemeClr val="accent3"/>
                </a:solidFill>
              </a:rPr>
              <a:t>В 1976 году пишет музыку к фильму Э. </a:t>
            </a:r>
            <a:r>
              <a:rPr lang="ru-RU" sz="3500" dirty="0" err="1">
                <a:solidFill>
                  <a:schemeClr val="accent3"/>
                </a:solidFill>
              </a:rPr>
              <a:t>Лотяну</a:t>
            </a:r>
            <a:r>
              <a:rPr lang="ru-RU" sz="3500" dirty="0">
                <a:solidFill>
                  <a:schemeClr val="accent3"/>
                </a:solidFill>
              </a:rPr>
              <a:t> «</a:t>
            </a:r>
            <a:r>
              <a:rPr lang="ru-RU" sz="3500" dirty="0">
                <a:solidFill>
                  <a:schemeClr val="accent3"/>
                </a:solidFill>
                <a:hlinkClick r:id="rId5" tooltip="Табор уходит в небо"/>
              </a:rPr>
              <a:t>Табор уходит в небо</a:t>
            </a:r>
            <a:r>
              <a:rPr lang="ru-RU" sz="3500" dirty="0">
                <a:solidFill>
                  <a:schemeClr val="accent3"/>
                </a:solidFill>
              </a:rPr>
              <a:t>» о драматической любви двух молодых и гордых цыган. Фильм также получил несколько призов на международных кинофестивалях, в том числе и «</a:t>
            </a:r>
            <a:r>
              <a:rPr lang="ru-RU" sz="3500" dirty="0">
                <a:solidFill>
                  <a:schemeClr val="accent3"/>
                </a:solidFill>
                <a:hlinkClick r:id="rId6" tooltip="Золотая раковина"/>
              </a:rPr>
              <a:t>Золотую раковину</a:t>
            </a:r>
            <a:r>
              <a:rPr lang="ru-RU" sz="3500" dirty="0">
                <a:solidFill>
                  <a:schemeClr val="accent3"/>
                </a:solidFill>
              </a:rPr>
              <a:t>» на </a:t>
            </a:r>
            <a:r>
              <a:rPr lang="ru-RU" sz="3500" dirty="0">
                <a:solidFill>
                  <a:schemeClr val="accent3"/>
                </a:solidFill>
                <a:hlinkClick r:id="rId7" tooltip="Кинофестиваль в Сан-Себастьяне"/>
              </a:rPr>
              <a:t>Международном кинофестивале в Сан-Себастьяне</a:t>
            </a:r>
            <a:r>
              <a:rPr lang="ru-RU" sz="3500" dirty="0">
                <a:solidFill>
                  <a:schemeClr val="accent3"/>
                </a:solidFill>
              </a:rPr>
              <a:t> (</a:t>
            </a:r>
            <a:r>
              <a:rPr lang="ru-RU" sz="3500" dirty="0">
                <a:solidFill>
                  <a:schemeClr val="accent3"/>
                </a:solidFill>
                <a:hlinkClick r:id="rId8" tooltip="Испания"/>
              </a:rPr>
              <a:t>Испания</a:t>
            </a:r>
            <a:r>
              <a:rPr lang="ru-RU" sz="3500" dirty="0">
                <a:solidFill>
                  <a:schemeClr val="accent3"/>
                </a:solidFill>
              </a:rPr>
              <a:t>, 1977).</a:t>
            </a:r>
          </a:p>
          <a:p>
            <a:r>
              <a:rPr lang="ru-RU" sz="3500" dirty="0">
                <a:solidFill>
                  <a:schemeClr val="accent3"/>
                </a:solidFill>
              </a:rPr>
              <a:t>В 1983 году Е. Дога пишет музыку к фильму Э. </a:t>
            </a:r>
            <a:r>
              <a:rPr lang="ru-RU" sz="3500" dirty="0" err="1">
                <a:solidFill>
                  <a:schemeClr val="accent3"/>
                </a:solidFill>
              </a:rPr>
              <a:t>Лотяну</a:t>
            </a:r>
            <a:r>
              <a:rPr lang="ru-RU" sz="3500" dirty="0">
                <a:solidFill>
                  <a:schemeClr val="accent3"/>
                </a:solidFill>
              </a:rPr>
              <a:t> «</a:t>
            </a:r>
            <a:r>
              <a:rPr lang="ru-RU" sz="3500" dirty="0">
                <a:solidFill>
                  <a:schemeClr val="accent3"/>
                </a:solidFill>
                <a:hlinkClick r:id="rId9" tooltip="Анна Павлова (фильм)"/>
              </a:rPr>
              <a:t>Анна Павлова</a:t>
            </a:r>
            <a:r>
              <a:rPr lang="ru-RU" sz="3500" dirty="0">
                <a:solidFill>
                  <a:schemeClr val="accent3"/>
                </a:solidFill>
              </a:rPr>
              <a:t>» о легендарной балерине. Это его первое обращение к балетной музыке в кино.</a:t>
            </a:r>
          </a:p>
          <a:p>
            <a:r>
              <a:rPr lang="ru-RU" sz="3500" dirty="0">
                <a:solidFill>
                  <a:schemeClr val="accent3"/>
                </a:solidFill>
              </a:rPr>
              <a:t>Работал с киностудиями </a:t>
            </a:r>
            <a:r>
              <a:rPr lang="ru-RU" sz="3500" dirty="0">
                <a:solidFill>
                  <a:schemeClr val="accent3"/>
                </a:solidFill>
                <a:hlinkClick r:id="rId2" tooltip="Молдова-фильм"/>
              </a:rPr>
              <a:t>Молдова-фильм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10" tooltip="Мосфильм"/>
              </a:rPr>
              <a:t>Мосфильм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11" tooltip="Киностудия имени А. Довженко"/>
              </a:rPr>
              <a:t>киностудия им. А. Довженко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 err="1">
                <a:solidFill>
                  <a:schemeClr val="accent3"/>
                </a:solidFill>
                <a:hlinkClick r:id="rId12" tooltip="Азербайджанфильм"/>
              </a:rPr>
              <a:t>Азербайджанфильм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 err="1">
                <a:solidFill>
                  <a:schemeClr val="accent3"/>
                </a:solidFill>
                <a:hlinkClick r:id="rId13" tooltip="Беларусьфильм"/>
              </a:rPr>
              <a:t>Беларусьфильм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 err="1">
                <a:solidFill>
                  <a:schemeClr val="accent3"/>
                </a:solidFill>
                <a:hlinkClick r:id="rId14" tooltip="Укртелефильм"/>
              </a:rPr>
              <a:t>Укртелефильм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15" tooltip="ТВ Центр"/>
              </a:rPr>
              <a:t>ТВ Центр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16" tooltip="Ленфильм"/>
              </a:rPr>
              <a:t>Ленфильм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17" tooltip="Одесская киностудия"/>
              </a:rPr>
              <a:t>Одесская киностудия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18" tooltip="Экран (творческое объединение)"/>
              </a:rPr>
              <a:t>ТО «Экран»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19" tooltip="Центральное телевидение Гостелерадио СССР"/>
              </a:rPr>
              <a:t>Центральное телевидение Гостелерадио СССР</a:t>
            </a:r>
            <a:r>
              <a:rPr lang="ru-RU" sz="3500" dirty="0">
                <a:solidFill>
                  <a:schemeClr val="accent3"/>
                </a:solidFill>
              </a:rPr>
              <a:t> и другими.</a:t>
            </a:r>
          </a:p>
          <a:p>
            <a:r>
              <a:rPr lang="ru-RU" sz="3500" dirty="0">
                <a:solidFill>
                  <a:schemeClr val="accent3"/>
                </a:solidFill>
              </a:rPr>
              <a:t>Много лет сотрудничает с режиссёрами: </a:t>
            </a:r>
            <a:r>
              <a:rPr lang="ru-RU" sz="3500" dirty="0">
                <a:solidFill>
                  <a:schemeClr val="accent3"/>
                </a:solidFill>
                <a:hlinkClick r:id="rId20" tooltip="Самсонов, Самсон Иосифович"/>
              </a:rPr>
              <a:t>С. Самсоновым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1" tooltip="Натансон, Георгий Григорьевич"/>
              </a:rPr>
              <a:t>Г. </a:t>
            </a:r>
            <a:r>
              <a:rPr lang="ru-RU" sz="3500" dirty="0" err="1">
                <a:solidFill>
                  <a:schemeClr val="accent3"/>
                </a:solidFill>
                <a:hlinkClick r:id="rId21" tooltip="Натансон, Георгий Григорьевич"/>
              </a:rPr>
              <a:t>Натансоном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2" tooltip="Панкратов, Александр Андреевич"/>
              </a:rPr>
              <a:t>А. Панкратовым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3" tooltip="Муратов, Александр Игоревич"/>
              </a:rPr>
              <a:t>А. Муратовым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4" tooltip="Сурин, Александр Владимирович"/>
              </a:rPr>
              <a:t>А. Суриным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5" tooltip="Прошкин, Анатолий Николаевич"/>
              </a:rPr>
              <a:t>А. </a:t>
            </a:r>
            <a:r>
              <a:rPr lang="ru-RU" sz="3500" dirty="0" err="1">
                <a:solidFill>
                  <a:schemeClr val="accent3"/>
                </a:solidFill>
                <a:hlinkClick r:id="rId25" tooltip="Прошкин, Анатолий Николаевич"/>
              </a:rPr>
              <a:t>Прошкиным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6" tooltip="Туров, Виктор Тимофеевич"/>
              </a:rPr>
              <a:t>В. Туровым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7" tooltip="Дербенёв, Вадим Клавдиевич"/>
              </a:rPr>
              <a:t>В. </a:t>
            </a:r>
            <a:r>
              <a:rPr lang="ru-RU" sz="3500" dirty="0" err="1">
                <a:solidFill>
                  <a:schemeClr val="accent3"/>
                </a:solidFill>
                <a:hlinkClick r:id="rId27" tooltip="Дербенёв, Вадим Клавдиевич"/>
              </a:rPr>
              <a:t>Дербенёвым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8" tooltip="Криштофович, Вячеслав Сигизмундович"/>
              </a:rPr>
              <a:t>В. </a:t>
            </a:r>
            <a:r>
              <a:rPr lang="ru-RU" sz="3500" dirty="0" err="1">
                <a:solidFill>
                  <a:schemeClr val="accent3"/>
                </a:solidFill>
                <a:hlinkClick r:id="rId28" tooltip="Криштофович, Вячеслав Сигизмундович"/>
              </a:rPr>
              <a:t>Криштофовичем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29" tooltip="Мустафаев, Вагиф Бехбуд оглы"/>
              </a:rPr>
              <a:t>В. </a:t>
            </a:r>
            <a:r>
              <a:rPr lang="ru-RU" sz="3500" dirty="0" err="1">
                <a:solidFill>
                  <a:schemeClr val="accent3"/>
                </a:solidFill>
                <a:hlinkClick r:id="rId29" tooltip="Мустафаев, Вагиф Бехбуд оглы"/>
              </a:rPr>
              <a:t>Мустафаевым</a:t>
            </a:r>
            <a:r>
              <a:rPr lang="ru-RU" sz="3500" dirty="0">
                <a:solidFill>
                  <a:schemeClr val="accent3"/>
                </a:solidFill>
              </a:rPr>
              <a:t>, </a:t>
            </a:r>
            <a:r>
              <a:rPr lang="ru-RU" sz="3500" dirty="0">
                <a:solidFill>
                  <a:schemeClr val="accent3"/>
                </a:solidFill>
                <a:hlinkClick r:id="rId30" tooltip="Говорухин, Станислав Сергеевич"/>
              </a:rPr>
              <a:t>С. Говорухиным</a:t>
            </a:r>
            <a:r>
              <a:rPr lang="ru-RU" sz="3500" dirty="0">
                <a:solidFill>
                  <a:schemeClr val="accent3"/>
                </a:solidFill>
              </a:rPr>
              <a:t> и другими.</a:t>
            </a:r>
          </a:p>
          <a:p>
            <a:endParaRPr lang="ru-RU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667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Инструментальные </a:t>
            </a:r>
            <a:r>
              <a:rPr lang="ru-RU" sz="4400" b="1" dirty="0"/>
              <a:t>кинохиты</a:t>
            </a:r>
            <a:br>
              <a:rPr lang="ru-RU" sz="4400" b="1" dirty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050" dirty="0"/>
              <a:t>«</a:t>
            </a:r>
            <a:r>
              <a:rPr lang="ru-RU" sz="1400" dirty="0"/>
              <a:t>Сонет для клавесина с оркестром» (к/ф «</a:t>
            </a:r>
            <a:r>
              <a:rPr lang="ru-RU" sz="1400" dirty="0">
                <a:hlinkClick r:id="rId2" tooltip="«Мерседес» уходит от погони"/>
              </a:rPr>
              <a:t>Мерседес уходит от погони</a:t>
            </a:r>
            <a:r>
              <a:rPr lang="ru-RU" sz="1400" dirty="0"/>
              <a:t>»)</a:t>
            </a:r>
          </a:p>
          <a:p>
            <a:r>
              <a:rPr lang="ru-RU" sz="1400" dirty="0"/>
              <a:t>«Парафраз на тему романса </a:t>
            </a:r>
            <a:r>
              <a:rPr lang="ru-RU" sz="1400" dirty="0" err="1"/>
              <a:t>Алябьева</a:t>
            </a:r>
            <a:r>
              <a:rPr lang="ru-RU" sz="1400" dirty="0"/>
              <a:t> „Соловей“» (к/ф «Анна Павлова»)</a:t>
            </a:r>
          </a:p>
          <a:p>
            <a:r>
              <a:rPr lang="ru-RU" sz="1400" dirty="0"/>
              <a:t>«Я жду тебя» (к/ф «Портрет жены художника»)</a:t>
            </a:r>
          </a:p>
          <a:p>
            <a:r>
              <a:rPr lang="ru-RU" sz="1400" dirty="0"/>
              <a:t>«Здравствуй, утро» (к/ф «Танцплощадка»)</a:t>
            </a:r>
          </a:p>
          <a:p>
            <a:r>
              <a:rPr lang="ru-RU" sz="1400" dirty="0"/>
              <a:t>«На катере» (к/ф «Дом для Серафима»)</a:t>
            </a:r>
          </a:p>
          <a:p>
            <a:r>
              <a:rPr lang="ru-RU" sz="1400" dirty="0"/>
              <a:t>«Сирень» (к/ф «Анна Павлова»)</a:t>
            </a:r>
          </a:p>
          <a:p>
            <a:r>
              <a:rPr lang="ru-RU" sz="1400" dirty="0"/>
              <a:t>«Прощание» (к/ф «Господа артисты»)</a:t>
            </a:r>
          </a:p>
          <a:p>
            <a:r>
              <a:rPr lang="ru-RU" sz="1400" dirty="0"/>
              <a:t>«Девушки идут на работу» (к/ф «Одиноким предоставляется общежитие»)</a:t>
            </a:r>
          </a:p>
          <a:p>
            <a:r>
              <a:rPr lang="ru-RU" sz="1400" dirty="0"/>
              <a:t>«Отъезд </a:t>
            </a:r>
            <a:r>
              <a:rPr lang="ru-RU" sz="1400" dirty="0" err="1"/>
              <a:t>Урбенина</a:t>
            </a:r>
            <a:r>
              <a:rPr lang="ru-RU" sz="1400" dirty="0"/>
              <a:t> (Вальс)» (к/ф «Мой ласковый и нежный зверь»)</a:t>
            </a:r>
          </a:p>
          <a:p>
            <a:r>
              <a:rPr lang="ru-RU" sz="1400" dirty="0"/>
              <a:t>«Моя золотая» (к/ф «Танцплощадка»)</a:t>
            </a:r>
          </a:p>
          <a:p>
            <a:r>
              <a:rPr lang="ru-RU" sz="1400" dirty="0"/>
              <a:t>«Египетский танец» (к/ф «Анна Павлова»)</a:t>
            </a:r>
          </a:p>
          <a:p>
            <a:r>
              <a:rPr lang="ru-RU" sz="1400" dirty="0"/>
              <a:t>«Рондо» (к/ф «Королева Марго»)</a:t>
            </a:r>
          </a:p>
          <a:p>
            <a:r>
              <a:rPr lang="ru-RU" sz="1400" dirty="0"/>
              <a:t>«Катя» (к/ф «Восьмое чудо света»)</a:t>
            </a:r>
          </a:p>
          <a:p>
            <a:r>
              <a:rPr lang="ru-RU" sz="1400" dirty="0"/>
              <a:t>«Берёзовая аллея» (к/ф «Гонки по вертикали»)</a:t>
            </a:r>
          </a:p>
          <a:p>
            <a:r>
              <a:rPr lang="ru-RU" sz="1400" dirty="0"/>
              <a:t>«Открытые окна» (к/ф «Гонки по вертикали»)</a:t>
            </a:r>
          </a:p>
          <a:p>
            <a:r>
              <a:rPr lang="ru-RU" sz="1400" dirty="0"/>
              <a:t>«Пригласи меня» (к/ф «Танцплощадка»)</a:t>
            </a:r>
          </a:p>
          <a:p>
            <a:r>
              <a:rPr lang="ru-RU" sz="1400" dirty="0"/>
              <a:t>«Граммофон» (к/ф «Без улик»)</a:t>
            </a:r>
          </a:p>
          <a:p>
            <a:r>
              <a:rPr lang="ru-RU" sz="1400" dirty="0"/>
              <a:t>«Детство» (к/ф «Анна Павлова»)</a:t>
            </a:r>
          </a:p>
          <a:p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xmlns="" val="21257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Инструментальные кинохиты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3500" dirty="0"/>
              <a:t>«Кафе» (к/ф «Казино»)</a:t>
            </a:r>
          </a:p>
          <a:p>
            <a:r>
              <a:rPr lang="ru-RU" sz="3500" dirty="0"/>
              <a:t>«Хмурый закат» (к/ф «Столкновение»)</a:t>
            </a:r>
          </a:p>
          <a:p>
            <a:r>
              <a:rPr lang="ru-RU" sz="3500" dirty="0"/>
              <a:t>«Дорога» (к/ф «Табор уходит в небо»)</a:t>
            </a:r>
          </a:p>
          <a:p>
            <a:r>
              <a:rPr lang="ru-RU" sz="3500" dirty="0"/>
              <a:t>«Яблоко» (к/ф «Табор уходит в небо»)</a:t>
            </a:r>
          </a:p>
          <a:p>
            <a:r>
              <a:rPr lang="ru-RU" sz="3500" dirty="0"/>
              <a:t>«Расстрелянные розы» (к/ф «По Муромской дороге»)</a:t>
            </a:r>
          </a:p>
          <a:p>
            <a:r>
              <a:rPr lang="ru-RU" sz="3500" dirty="0"/>
              <a:t>«Прогулка» (к/ф «Звёзды на море»)</a:t>
            </a:r>
          </a:p>
          <a:p>
            <a:r>
              <a:rPr lang="ru-RU" sz="3500" dirty="0"/>
              <a:t>«Война в Европе» (к/ф «Анна Павлова»)</a:t>
            </a:r>
          </a:p>
          <a:p>
            <a:r>
              <a:rPr lang="ru-RU" sz="3500" dirty="0"/>
              <a:t>«Ручейки» (к/ф «Весенняя олимпиада»)</a:t>
            </a:r>
          </a:p>
          <a:p>
            <a:r>
              <a:rPr lang="ru-RU" sz="3500" dirty="0"/>
              <a:t>«Дорога домой» (к/ф «Маэстро с ниточкой»)</a:t>
            </a:r>
          </a:p>
          <a:p>
            <a:r>
              <a:rPr lang="ru-RU" sz="3500" dirty="0"/>
              <a:t>«Прощание-2» (к/ф «Господа артисты»)</a:t>
            </a:r>
          </a:p>
          <a:p>
            <a:r>
              <a:rPr lang="ru-RU" sz="3500" dirty="0"/>
              <a:t>«Вальс» (к/ф «Мой ласковый и нежный зверь»)</a:t>
            </a:r>
          </a:p>
          <a:p>
            <a:r>
              <a:rPr lang="ru-RU" sz="3500" dirty="0"/>
              <a:t>«По аллее» (к/ф «Портрет жены художника»)</a:t>
            </a:r>
          </a:p>
          <a:p>
            <a:r>
              <a:rPr lang="ru-RU" sz="3500" dirty="0"/>
              <a:t>«Дилижанс» (к/ф «Чёрная вуаль»)</a:t>
            </a:r>
          </a:p>
          <a:p>
            <a:r>
              <a:rPr lang="ru-RU" sz="3500" dirty="0"/>
              <a:t>«Поляна» (к/ф «Мой ласковый и нежный зверь»)</a:t>
            </a:r>
          </a:p>
          <a:p>
            <a:r>
              <a:rPr lang="ru-RU" sz="3500" dirty="0"/>
              <a:t>«Танец Шуры» (к/ф «Танцплощадка»)</a:t>
            </a:r>
          </a:p>
          <a:p>
            <a:r>
              <a:rPr lang="ru-RU" sz="3500" dirty="0"/>
              <a:t>«У моря» (к/ф «Несравненная»)</a:t>
            </a:r>
          </a:p>
          <a:p>
            <a:r>
              <a:rPr lang="ru-RU" sz="3500" dirty="0"/>
              <a:t>«Я иду к тебе» (к/ф «Восьмое чудо света»)</a:t>
            </a:r>
          </a:p>
          <a:p>
            <a:r>
              <a:rPr lang="ru-RU" sz="3500" dirty="0"/>
              <a:t>«Увертюра» (к/ф «Одиноким предоставляется общежитие»)</a:t>
            </a:r>
          </a:p>
          <a:p>
            <a:r>
              <a:rPr lang="ru-RU" sz="3500" dirty="0"/>
              <a:t>«На поляне» (к/ф «Маэстро с ниточкой»)</a:t>
            </a:r>
          </a:p>
          <a:p>
            <a:r>
              <a:rPr lang="ru-RU" sz="3500" dirty="0"/>
              <a:t>«Парижский каскад» (к/ф «Анна Павлова»)</a:t>
            </a:r>
          </a:p>
          <a:p>
            <a:r>
              <a:rPr lang="ru-RU" sz="3500" dirty="0"/>
              <a:t>«Сонет» (к/ф «Зеленая волна», 1973)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285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</TotalTime>
  <Words>1220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Евгений Дога  </vt:lpstr>
      <vt:lpstr>Биография Евгения Дога</vt:lpstr>
      <vt:lpstr>Вальс  из кинофильма “Мой ласковый и нежный зверь”</vt:lpstr>
      <vt:lpstr>Киномузыка </vt:lpstr>
      <vt:lpstr> Инструментальные кинохиты </vt:lpstr>
      <vt:lpstr>Инструментальные кинохиты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Евгений Дога</dc:title>
  <dc:creator>Админ</dc:creator>
  <cp:lastModifiedBy>Пользователь</cp:lastModifiedBy>
  <cp:revision>5</cp:revision>
  <dcterms:created xsi:type="dcterms:W3CDTF">2015-05-21T19:13:54Z</dcterms:created>
  <dcterms:modified xsi:type="dcterms:W3CDTF">2020-10-08T09:57:09Z</dcterms:modified>
</cp:coreProperties>
</file>