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58" r:id="rId6"/>
    <p:sldId id="260" r:id="rId7"/>
    <p:sldId id="262" r:id="rId8"/>
    <p:sldId id="263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6C0-FB79-4955-8F79-611BF0E8BCE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2691B-5FF7-498C-9AF5-B6E7FBADA3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15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6C0-FB79-4955-8F79-611BF0E8BCE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2691B-5FF7-498C-9AF5-B6E7FBADA3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65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6C0-FB79-4955-8F79-611BF0E8BCE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2691B-5FF7-498C-9AF5-B6E7FBADA3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88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6C0-FB79-4955-8F79-611BF0E8BCE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2691B-5FF7-498C-9AF5-B6E7FBADA3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25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6C0-FB79-4955-8F79-611BF0E8BCE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2691B-5FF7-498C-9AF5-B6E7FBADA3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46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6C0-FB79-4955-8F79-611BF0E8BCE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2691B-5FF7-498C-9AF5-B6E7FBADA3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6C0-FB79-4955-8F79-611BF0E8BCE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2691B-5FF7-498C-9AF5-B6E7FBADA3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4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6C0-FB79-4955-8F79-611BF0E8BCE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2691B-5FF7-498C-9AF5-B6E7FBADA3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05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6C0-FB79-4955-8F79-611BF0E8BCE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2691B-5FF7-498C-9AF5-B6E7FBADA3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11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6C0-FB79-4955-8F79-611BF0E8BCE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2691B-5FF7-498C-9AF5-B6E7FBADA3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2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456C0-FB79-4955-8F79-611BF0E8BCE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2691B-5FF7-498C-9AF5-B6E7FBADA3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92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456C0-FB79-4955-8F79-611BF0E8BCE0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2691B-5FF7-498C-9AF5-B6E7FBADA3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37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2406129"/>
          </a:xfrm>
        </p:spPr>
        <p:txBody>
          <a:bodyPr>
            <a:noAutofit/>
          </a:bodyPr>
          <a:lstStyle/>
          <a:p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b="1" dirty="0" smtClean="0">
                <a:solidFill>
                  <a:srgbClr val="0070C0"/>
                </a:solidFill>
              </a:rPr>
              <a:t>Русский </a:t>
            </a:r>
            <a:r>
              <a:rPr lang="ru-RU" sz="4800" b="1" dirty="0">
                <a:solidFill>
                  <a:srgbClr val="0070C0"/>
                </a:solidFill>
              </a:rPr>
              <a:t>язык</a:t>
            </a:r>
            <a:br>
              <a:rPr lang="ru-RU" sz="4800" b="1" dirty="0">
                <a:solidFill>
                  <a:srgbClr val="0070C0"/>
                </a:solidFill>
              </a:rPr>
            </a:br>
            <a:r>
              <a:rPr lang="ru-RU" sz="4800" b="1" dirty="0" smtClean="0">
                <a:solidFill>
                  <a:srgbClr val="FF0000"/>
                </a:solidFill>
              </a:rPr>
              <a:t>Второе </a:t>
            </a:r>
            <a:r>
              <a:rPr lang="ru-RU" sz="4800" b="1" dirty="0">
                <a:solidFill>
                  <a:srgbClr val="FF0000"/>
                </a:solidFill>
              </a:rPr>
              <a:t>склонение имен существительных, склонение имен существительных мужского рода с нулевым окончанием.</a:t>
            </a:r>
            <a:r>
              <a:rPr lang="ru-RU" sz="4800" dirty="0">
                <a:solidFill>
                  <a:srgbClr val="FF0000"/>
                </a:solidFill>
              </a:rPr>
              <a:t/>
            </a:r>
            <a:br>
              <a:rPr lang="ru-RU" sz="4800" dirty="0">
                <a:solidFill>
                  <a:srgbClr val="FF0000"/>
                </a:solidFill>
              </a:rPr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>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941168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460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70" y="764704"/>
            <a:ext cx="8644586" cy="1584176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</a:rPr>
              <a:t>Словарная работа. Уточнение  темы урока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dirty="0" smtClean="0"/>
              <a:t>•	</a:t>
            </a:r>
            <a:r>
              <a:rPr lang="ru-RU" sz="2800" dirty="0" smtClean="0"/>
              <a:t>Отгадай слово, которое спрятано в хитром  прямоугольнике. Оно поможет нам  уточнить  тему урока.</a:t>
            </a:r>
            <a:br>
              <a:rPr lang="ru-RU" sz="28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2952328" cy="328992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777429"/>
              </p:ext>
            </p:extLst>
          </p:nvPr>
        </p:nvGraphicFramePr>
        <p:xfrm>
          <a:off x="683568" y="2564904"/>
          <a:ext cx="2520280" cy="2880318"/>
        </p:xfrm>
        <a:graphic>
          <a:graphicData uri="http://schemas.openxmlformats.org/drawingml/2006/table">
            <a:tbl>
              <a:tblPr firstRow="1" firstCol="1" bandRow="1"/>
              <a:tblGrid>
                <a:gridCol w="854720"/>
                <a:gridCol w="832780"/>
                <a:gridCol w="832780"/>
              </a:tblGrid>
              <a:tr h="48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я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ё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ы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4108" y="2420888"/>
            <a:ext cx="4539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</a:t>
            </a:r>
            <a:endParaRPr lang="ru-RU" sz="36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0750" y="2914238"/>
            <a:ext cx="5148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8244" y="3382832"/>
            <a:ext cx="4892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endParaRPr lang="ru-RU" sz="4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2595" y="3798330"/>
            <a:ext cx="5148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</a:t>
            </a:r>
            <a:endParaRPr lang="ru-RU" sz="4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4724" y="4246904"/>
            <a:ext cx="4892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endParaRPr lang="ru-RU" sz="4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4724" y="4797152"/>
            <a:ext cx="51328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endParaRPr lang="ru-RU" sz="4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332" y="5733256"/>
            <a:ext cx="28280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5400" b="1" cap="none" spc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ru-RU" sz="5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клад, </a:t>
            </a:r>
            <a:endParaRPr lang="ru-RU" sz="5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592426"/>
            <a:ext cx="7158037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129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7772400" cy="5112568"/>
          </a:xfrm>
        </p:spPr>
        <p:txBody>
          <a:bodyPr>
            <a:noAutofit/>
          </a:bodyPr>
          <a:lstStyle/>
          <a:p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3600" smtClean="0"/>
              <a:t>Тема</a:t>
            </a:r>
            <a:r>
              <a:rPr lang="ru-RU" sz="4800" smtClean="0"/>
              <a:t> </a:t>
            </a:r>
            <a:r>
              <a:rPr lang="ru-RU" sz="3600" smtClean="0"/>
              <a:t>: </a:t>
            </a:r>
            <a:r>
              <a:rPr lang="ru-RU" sz="3600" dirty="0" smtClean="0"/>
              <a:t>Второе </a:t>
            </a:r>
            <a:r>
              <a:rPr lang="ru-RU" sz="3600" dirty="0"/>
              <a:t>склонение имен существительных, склонение имен существительных мужского рода с нулевым </a:t>
            </a:r>
            <a:r>
              <a:rPr lang="ru-RU" sz="3600" dirty="0" smtClean="0"/>
              <a:t>окончанием.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Цель: познакомить с двумя вариантами склонения существительных мужского рода: твердым и мягким.</a:t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>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941168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669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6576" y="-307975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Склонение имён существительных мужского рода 2-го склонения с нулевым окончанием</a:t>
            </a:r>
            <a:r>
              <a:rPr lang="ru-RU" sz="3200" b="1" dirty="0" smtClean="0"/>
              <a:t>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356992"/>
            <a:ext cx="6800800" cy="22818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18755"/>
            <a:ext cx="7743825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4293096"/>
            <a:ext cx="7686675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61907" y="687016"/>
            <a:ext cx="4077334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Твёрдое склонение</a:t>
            </a:r>
            <a:endParaRPr lang="ru-RU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40910" y="3385705"/>
            <a:ext cx="392299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Мягкое склонение</a:t>
            </a:r>
            <a:endParaRPr lang="ru-RU" sz="3600" b="1" cap="none" spc="0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825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688" y="-243408"/>
            <a:ext cx="8229600" cy="216024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Склонение имён существительных </a:t>
            </a:r>
            <a:r>
              <a:rPr lang="ru-RU" sz="3200" b="1" dirty="0">
                <a:solidFill>
                  <a:srgbClr val="C00000"/>
                </a:solidFill>
              </a:rPr>
              <a:t>мужского рода 2-го склонения с нулевым окончанием.</a:t>
            </a: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24563"/>
              </p:ext>
            </p:extLst>
          </p:nvPr>
        </p:nvGraphicFramePr>
        <p:xfrm>
          <a:off x="539551" y="1556791"/>
          <a:ext cx="4392489" cy="4958264"/>
        </p:xfrm>
        <a:graphic>
          <a:graphicData uri="http://schemas.openxmlformats.org/drawingml/2006/table">
            <a:tbl>
              <a:tblPr firstRow="1" firstCol="1" bandRow="1"/>
              <a:tblGrid>
                <a:gridCol w="1464163"/>
                <a:gridCol w="1464163"/>
                <a:gridCol w="1464163"/>
              </a:tblGrid>
              <a:tr h="698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И.п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Р.п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Calibri"/>
                          <a:ea typeface="Calibri"/>
                          <a:cs typeface="Times New Roman"/>
                        </a:rPr>
                        <a:t>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Calibri"/>
                          <a:ea typeface="Calibri"/>
                          <a:cs typeface="Times New Roman"/>
                        </a:rPr>
                        <a:t>-я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Д.п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Calibri"/>
                          <a:ea typeface="Calibri"/>
                          <a:cs typeface="Times New Roman"/>
                        </a:rPr>
                        <a:t>-у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Calibri"/>
                          <a:ea typeface="Calibri"/>
                          <a:cs typeface="Times New Roman"/>
                        </a:rPr>
                        <a:t>-ю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В.п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-а,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-я,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Т.п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-ом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Calibri"/>
                          <a:ea typeface="Calibri"/>
                          <a:cs typeface="Times New Roman"/>
                        </a:rPr>
                        <a:t>-ём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П.п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-е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-е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535488" y="11574463"/>
            <a:ext cx="180975" cy="142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65750" y="11583988"/>
            <a:ext cx="180975" cy="142875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30738" y="12269788"/>
            <a:ext cx="180975" cy="142875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43550" y="12279313"/>
            <a:ext cx="180975" cy="142875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52072" y="1772816"/>
            <a:ext cx="28803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612942" y="1772816"/>
            <a:ext cx="28803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050951" y="3924939"/>
            <a:ext cx="28803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502913" y="3874247"/>
            <a:ext cx="28803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05158" y="5877272"/>
            <a:ext cx="14301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Твёрдое</a:t>
            </a:r>
          </a:p>
          <a:p>
            <a:pPr algn="ctr"/>
            <a:r>
              <a:rPr lang="ru-RU" sz="2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склонение</a:t>
            </a:r>
            <a:endParaRPr lang="ru-RU" sz="2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73550" y="5877272"/>
            <a:ext cx="14450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Мягкое </a:t>
            </a:r>
          </a:p>
          <a:p>
            <a:pPr algn="ctr"/>
            <a:r>
              <a:rPr lang="ru-RU" sz="2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склонение</a:t>
            </a:r>
            <a:endParaRPr lang="ru-RU" sz="2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919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7990656" cy="122413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Закрепление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</a:t>
            </a:r>
            <a:r>
              <a:rPr lang="ru-RU" dirty="0" smtClean="0"/>
              <a:t>пр.104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556792"/>
            <a:ext cx="8856984" cy="475252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994369"/>
              </p:ext>
            </p:extLst>
          </p:nvPr>
        </p:nvGraphicFramePr>
        <p:xfrm>
          <a:off x="251520" y="1268760"/>
          <a:ext cx="8892480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496"/>
                <a:gridCol w="1778496"/>
                <a:gridCol w="1778496"/>
                <a:gridCol w="1778496"/>
                <a:gridCol w="177849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</a:rPr>
                        <a:t>И.п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матрос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канат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дождь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корабль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</a:rPr>
                        <a:t>Р.п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Д. п.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</a:rPr>
                        <a:t>В.п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Т.п.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</a:rPr>
                        <a:t>П.п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071788" y="2109873"/>
            <a:ext cx="16532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матроса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67070" y="2967335"/>
            <a:ext cx="14626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матросу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89287" y="3717032"/>
            <a:ext cx="18373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матроса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65147" y="4496578"/>
            <a:ext cx="196579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матросом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84235" y="5298318"/>
            <a:ext cx="202831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 матросе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2233" y="2109873"/>
            <a:ext cx="167039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каната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28016" y="2875002"/>
            <a:ext cx="167039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канату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81445" y="3655477"/>
            <a:ext cx="14171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канат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22470" y="4483559"/>
            <a:ext cx="168148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канатом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34710" y="5298318"/>
            <a:ext cx="174477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 канате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94932" y="2944806"/>
            <a:ext cx="16488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дождю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22626" y="3717031"/>
            <a:ext cx="15302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дождь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462665" y="4475735"/>
            <a:ext cx="18548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дождём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43957" y="5298318"/>
            <a:ext cx="175079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 дожде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17468" y="2161861"/>
            <a:ext cx="183761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корабля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75026" y="2262273"/>
            <a:ext cx="15302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дождя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80816" y="3686254"/>
            <a:ext cx="183761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корабль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264240" y="4483559"/>
            <a:ext cx="19486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кораблём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364492" y="5267539"/>
            <a:ext cx="17481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 корабле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262193" y="2936556"/>
            <a:ext cx="19562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кораблю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023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9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16" grpId="0"/>
      <p:bldP spid="23" grpId="0"/>
      <p:bldP spid="24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/>
          <a:lstStyle/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772816"/>
            <a:ext cx="8424936" cy="223224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Спиши, вставляя пропущенные буквы. Докажи </a:t>
            </a:r>
            <a:r>
              <a:rPr lang="ru-RU" smtClean="0">
                <a:solidFill>
                  <a:schemeClr val="tx2">
                    <a:lumMod val="50000"/>
                  </a:schemeClr>
                </a:solidFill>
              </a:rPr>
              <a:t>своё мнение</a:t>
            </a:r>
            <a:r>
              <a:rPr lang="ru-RU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4400" dirty="0" smtClean="0">
                <a:solidFill>
                  <a:schemeClr val="tx1"/>
                </a:solidFill>
              </a:rPr>
              <a:t>Под осинами на </a:t>
            </a:r>
            <a:r>
              <a:rPr lang="ru-RU" sz="4400" dirty="0" err="1" smtClean="0">
                <a:solidFill>
                  <a:schemeClr val="tx1"/>
                </a:solidFill>
              </a:rPr>
              <a:t>кочк</a:t>
            </a:r>
            <a:r>
              <a:rPr lang="ru-RU" sz="4400" dirty="0" smtClean="0">
                <a:solidFill>
                  <a:schemeClr val="tx1"/>
                </a:solidFill>
              </a:rPr>
              <a:t>_,</a:t>
            </a:r>
          </a:p>
          <a:p>
            <a:r>
              <a:rPr lang="ru-RU" sz="4400" dirty="0" smtClean="0">
                <a:solidFill>
                  <a:schemeClr val="tx1"/>
                </a:solidFill>
              </a:rPr>
              <a:t>Гриб в малиновом </a:t>
            </a:r>
            <a:r>
              <a:rPr lang="ru-RU" sz="4400" dirty="0" err="1" smtClean="0">
                <a:solidFill>
                  <a:schemeClr val="tx1"/>
                </a:solidFill>
              </a:rPr>
              <a:t>платочк</a:t>
            </a:r>
            <a:r>
              <a:rPr lang="ru-RU" sz="4400" dirty="0" smtClean="0">
                <a:solidFill>
                  <a:schemeClr val="tx1"/>
                </a:solidFill>
              </a:rPr>
              <a:t>_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98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ru-RU" b="1" dirty="0"/>
              <a:t>Облако "тегов"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124744"/>
            <a:ext cx="7704856" cy="5184576"/>
          </a:xfrm>
        </p:spPr>
        <p:txBody>
          <a:bodyPr>
            <a:normAutofit fontScale="92500" lnSpcReduction="10000"/>
          </a:bodyPr>
          <a:lstStyle/>
          <a:p>
            <a:r>
              <a:rPr lang="ru-RU" sz="3900" b="1" dirty="0">
                <a:solidFill>
                  <a:srgbClr val="C00000"/>
                </a:solidFill>
              </a:rPr>
              <a:t>сегодня я узнал...</a:t>
            </a:r>
          </a:p>
          <a:p>
            <a:r>
              <a:rPr lang="ru-RU" sz="3900" b="1" dirty="0">
                <a:solidFill>
                  <a:srgbClr val="00B050"/>
                </a:solidFill>
              </a:rPr>
              <a:t>было трудно…</a:t>
            </a:r>
          </a:p>
          <a:p>
            <a:r>
              <a:rPr lang="ru-RU" sz="3900" b="1" dirty="0">
                <a:solidFill>
                  <a:srgbClr val="7030A0"/>
                </a:solidFill>
              </a:rPr>
              <a:t>я понял, что…</a:t>
            </a:r>
          </a:p>
          <a:p>
            <a:r>
              <a:rPr lang="ru-RU" sz="3900" b="1" dirty="0">
                <a:solidFill>
                  <a:srgbClr val="00B0F0"/>
                </a:solidFill>
              </a:rPr>
              <a:t>я научился…</a:t>
            </a:r>
          </a:p>
          <a:p>
            <a:r>
              <a:rPr lang="ru-RU" sz="3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я смог…</a:t>
            </a:r>
          </a:p>
          <a:p>
            <a:r>
              <a:rPr lang="ru-RU" sz="3900" b="1" dirty="0">
                <a:solidFill>
                  <a:schemeClr val="accent3">
                    <a:lumMod val="50000"/>
                  </a:schemeClr>
                </a:solidFill>
              </a:rPr>
              <a:t>было интересно узнать, что…</a:t>
            </a:r>
          </a:p>
          <a:p>
            <a:r>
              <a:rPr lang="ru-RU" sz="3900" b="1" dirty="0">
                <a:solidFill>
                  <a:schemeClr val="accent2"/>
                </a:solidFill>
              </a:rPr>
              <a:t>меня удивило…</a:t>
            </a:r>
          </a:p>
          <a:p>
            <a:r>
              <a:rPr lang="ru-RU" sz="3900" b="1" dirty="0">
                <a:solidFill>
                  <a:schemeClr val="tx2">
                    <a:lumMod val="50000"/>
                  </a:schemeClr>
                </a:solidFill>
              </a:rPr>
              <a:t>мне захотелось…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88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</a:rPr>
              <a:t>Упр.103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0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183</Words>
  <Application>Microsoft Office PowerPoint</Application>
  <PresentationFormat>Экран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   Русский язык Второе склонение имен существительных, склонение имен существительных мужского рода с нулевым окончанием.   .</vt:lpstr>
      <vt:lpstr>Словарная работа. Уточнение  темы урока • Отгадай слово, которое спрятано в хитром  прямоугольнике. Оно поможет нам  уточнить  тему урока. </vt:lpstr>
      <vt:lpstr>   Тема : Второе склонение имен существительных, склонение имен существительных мужского рода с нулевым окончанием.  Цель: познакомить с двумя вариантами склонения существительных мужского рода: твердым и мягким.     .</vt:lpstr>
      <vt:lpstr>Склонение имён существительных мужского рода 2-го склонения с нулевым окончанием.</vt:lpstr>
      <vt:lpstr>Склонение имён существительных мужского рода 2-го склонения с нулевым окончанием.</vt:lpstr>
      <vt:lpstr> Закрепление Упр.104 </vt:lpstr>
      <vt:lpstr>Презентация PowerPoint</vt:lpstr>
      <vt:lpstr>Облако "тегов"</vt:lpstr>
      <vt:lpstr>Домашнее задание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22.04.20 Русский язык Второе склонение имён существительных.</dc:title>
  <dc:creator>HP</dc:creator>
  <cp:lastModifiedBy>HP</cp:lastModifiedBy>
  <cp:revision>24</cp:revision>
  <dcterms:created xsi:type="dcterms:W3CDTF">2020-04-21T13:07:01Z</dcterms:created>
  <dcterms:modified xsi:type="dcterms:W3CDTF">2020-10-09T08:09:35Z</dcterms:modified>
</cp:coreProperties>
</file>