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7" r:id="rId4"/>
    <p:sldId id="267" r:id="rId5"/>
    <p:sldId id="258" r:id="rId6"/>
    <p:sldId id="259" r:id="rId7"/>
    <p:sldId id="261" r:id="rId8"/>
    <p:sldId id="263" r:id="rId9"/>
    <p:sldId id="262" r:id="rId10"/>
    <p:sldId id="271" r:id="rId11"/>
    <p:sldId id="272" r:id="rId12"/>
    <p:sldId id="260" r:id="rId13"/>
    <p:sldId id="270" r:id="rId14"/>
    <p:sldId id="264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360" autoAdjust="0"/>
  </p:normalViewPr>
  <p:slideViewPr>
    <p:cSldViewPr>
      <p:cViewPr varScale="1">
        <p:scale>
          <a:sx n="64" d="100"/>
          <a:sy n="64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9;&#1095;&#1080;&#1090;&#1077;&#1083;&#1100;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 algn="ctr">
              <a:defRPr sz="2800"/>
            </a:pPr>
            <a:r>
              <a:rPr lang="ru-RU" sz="2800">
                <a:solidFill>
                  <a:srgbClr val="002060"/>
                </a:solidFill>
                <a:latin typeface="Georgia" pitchFamily="18" charset="0"/>
              </a:rPr>
              <a:t>Диаграмма курящих школьников МКОУ КСОШ №2</a:t>
            </a:r>
          </a:p>
        </c:rich>
      </c:tx>
      <c:layout>
        <c:manualLayout>
          <c:xMode val="edge"/>
          <c:yMode val="edge"/>
          <c:x val="0.18322922134733174"/>
          <c:y val="9.2592592592592726E-3"/>
        </c:manualLayout>
      </c:layout>
    </c:title>
    <c:view3D>
      <c:perspective val="30"/>
    </c:view3D>
    <c:plotArea>
      <c:layout>
        <c:manualLayout>
          <c:layoutTarget val="inner"/>
          <c:xMode val="edge"/>
          <c:yMode val="edge"/>
          <c:x val="3.3950617283950622E-2"/>
          <c:y val="0.20759623179339975"/>
          <c:w val="0.86331863031010025"/>
          <c:h val="0.7669261541295348"/>
        </c:manualLayout>
      </c:layout>
      <c:pie3DChart>
        <c:varyColors val="1"/>
        <c:ser>
          <c:idx val="0"/>
          <c:order val="0"/>
          <c:explosion val="14"/>
          <c:dPt>
            <c:idx val="1"/>
            <c:explosion val="4"/>
          </c:dPt>
          <c:dPt>
            <c:idx val="2"/>
            <c:explosion val="5"/>
          </c:dPt>
          <c:dPt>
            <c:idx val="3"/>
            <c:explosion val="6"/>
          </c:dPt>
          <c:dPt>
            <c:idx val="4"/>
            <c:explosion val="7"/>
          </c:dPt>
          <c:dLbls>
            <c:dLbl>
              <c:idx val="0"/>
              <c:layout>
                <c:manualLayout>
                  <c:x val="0"/>
                  <c:y val="-7.4074074074074084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Лист2!$A$1:$A$5</c:f>
              <c:strCache>
                <c:ptCount val="5"/>
                <c:pt idx="0">
                  <c:v>5 класс </c:v>
                </c:pt>
                <c:pt idx="1">
                  <c:v>6 класс </c:v>
                </c:pt>
                <c:pt idx="2">
                  <c:v>7 класс </c:v>
                </c:pt>
                <c:pt idx="3">
                  <c:v>8 класс </c:v>
                </c:pt>
                <c:pt idx="4">
                  <c:v>9 класс </c:v>
                </c:pt>
              </c:strCache>
            </c:strRef>
          </c:cat>
          <c:val>
            <c:numRef>
              <c:f>Лист2!$B$1:$B$5</c:f>
              <c:numCache>
                <c:formatCode>0%</c:formatCode>
                <c:ptCount val="5"/>
                <c:pt idx="0">
                  <c:v>0.13</c:v>
                </c:pt>
                <c:pt idx="1">
                  <c:v>0.32000000000000006</c:v>
                </c:pt>
                <c:pt idx="2">
                  <c:v>0.30000000000000004</c:v>
                </c:pt>
                <c:pt idx="3">
                  <c:v>0.4</c:v>
                </c:pt>
                <c:pt idx="4">
                  <c:v>0.38000000000000006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2000" b="1"/>
          </a:pPr>
          <a:endParaRPr lang="ru-RU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EFBE0-EBB3-4747-92D7-F42185D70E97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6DB2B-1BFD-4F9D-91C8-DDCDB4D03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6DB2B-1BFD-4F9D-91C8-DDCDB4D03DD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42852"/>
            <a:ext cx="7772400" cy="1500198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7030A0"/>
                </a:solidFill>
              </a:rPr>
              <a:t/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/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/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Саенко Ольга Владимировна, социальный педагог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МКОУ Краснозерская средняя общеобразовательная школа №2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2000" b="1" i="1" dirty="0" smtClean="0">
                <a:solidFill>
                  <a:srgbClr val="7030A0"/>
                </a:solidFill>
              </a:rPr>
              <a:t>имени Ф.И. Анисичкина</a:t>
            </a:r>
            <a:br>
              <a:rPr lang="ru-RU" sz="20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7030A0"/>
                </a:solidFill>
              </a:rPr>
              <a:t>Классный час</a:t>
            </a:r>
            <a:r>
              <a:rPr lang="ru-RU" sz="6000" b="1" i="1" dirty="0" smtClean="0">
                <a:solidFill>
                  <a:srgbClr val="7030A0"/>
                </a:solidFill>
              </a:rPr>
              <a:t/>
            </a:r>
            <a:br>
              <a:rPr lang="ru-RU" sz="6000" b="1" i="1" dirty="0" smtClean="0">
                <a:solidFill>
                  <a:srgbClr val="7030A0"/>
                </a:solidFill>
              </a:rPr>
            </a:br>
            <a:r>
              <a:rPr lang="ru-RU" sz="6000" b="1" i="1" dirty="0" smtClean="0">
                <a:solidFill>
                  <a:srgbClr val="7030A0"/>
                </a:solidFill>
              </a:rPr>
              <a:t>Вредная сигарета</a:t>
            </a:r>
            <a:endParaRPr lang="ru-RU" sz="6000" b="1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2643182"/>
            <a:ext cx="4643470" cy="378621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«</a:t>
            </a:r>
            <a:r>
              <a:rPr lang="ru-RU" b="1" i="1" dirty="0" smtClean="0">
                <a:solidFill>
                  <a:srgbClr val="7030A0"/>
                </a:solidFill>
              </a:rPr>
              <a:t>С точки зрения биохимии, никотин — такой же наркотик, как кокаин и марихуана. Меня не прельщают рекламные бюджеты наркоторговцев, которые разрушают разум и подрывают здоровье россиян</a:t>
            </a:r>
            <a:r>
              <a:rPr lang="ru-RU" b="1" dirty="0" smtClean="0">
                <a:solidFill>
                  <a:srgbClr val="7030A0"/>
                </a:solidFill>
              </a:rPr>
              <a:t>.» Дуров П.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7" name="Picture 2" descr="C:\Documents and Settings\Админ\Рабочий стол\рисунки\Сигарет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71744"/>
            <a:ext cx="2928958" cy="3886521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642918"/>
          <a:ext cx="8643998" cy="5483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C:\Users\Учитель\Downloads\легкие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875" y="1000108"/>
            <a:ext cx="8568251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i="1" dirty="0" smtClean="0">
                <a:solidFill>
                  <a:srgbClr val="0070C0"/>
                </a:solidFill>
              </a:rPr>
              <a:t>Красота и сигарета - несовместимы</a:t>
            </a:r>
            <a:endParaRPr lang="ru-RU" sz="6600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3600" b="1" dirty="0" smtClean="0"/>
              <a:t>быстро вянет кожа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 портится цвет лица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 голос становится хриплым и грубым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 постоянно кашель, и выделяется мокрота, которую часто сплёвываешь…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/>
              <a:t> и просто неприлично, когда от девушки воняет дымом и пахнет изо рта.</a:t>
            </a:r>
            <a:endParaRPr lang="ru-RU" sz="3600" b="1" dirty="0"/>
          </a:p>
        </p:txBody>
      </p:sp>
      <p:pic>
        <p:nvPicPr>
          <p:cNvPr id="5" name="Рисунок 4" descr="C:\Program Files\Microsoft Office\Media\CntCD1\ClipArt6\j0291065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1214422"/>
            <a:ext cx="1523994" cy="114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Информация к размышлению: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Georgia" pitchFamily="18" charset="0"/>
              </a:rPr>
              <a:t>Курение способствует потере организмом витамина С, снижая сопротивляемость простудам и гриппу</a:t>
            </a:r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во многих европейских странах запрещено курить в общественных местах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запрещено курить в барах, кафе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нельзя курить на рабочем месте ( в офисах, учреждениях)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в России  запретили рекламу сигарет и алкоголя по телевидению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установлен международный день отказа от курения – 18 ноября.</a:t>
            </a:r>
            <a:endParaRPr lang="ru-RU" dirty="0"/>
          </a:p>
        </p:txBody>
      </p:sp>
      <p:pic>
        <p:nvPicPr>
          <p:cNvPr id="4" name="Рисунок 3" descr="C:\Program Files\Microsoft Office\Media\CntCD1\ClipArt2\j0215804.wm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429132"/>
            <a:ext cx="321471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Будьте бдительны!!!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4" descr="C:\Program Files\Microsoft Office\Media\CntCD1\Photo2\j033727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71612"/>
            <a:ext cx="707236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smtClean="0">
                <a:solidFill>
                  <a:srgbClr val="FF0000"/>
                </a:solidFill>
              </a:rPr>
              <a:t>НИКОТИН</a:t>
            </a:r>
            <a:r>
              <a:rPr lang="ru-RU" sz="4800" dirty="0" smtClean="0"/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– один из самых </a:t>
            </a:r>
          </a:p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опасных   ядов   растительного происхождения</a:t>
            </a:r>
            <a:endParaRPr lang="ru-RU" sz="4800" dirty="0">
              <a:solidFill>
                <a:srgbClr val="FF0000"/>
              </a:solidFill>
            </a:endParaRPr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6500826" y="3929066"/>
          <a:ext cx="2343156" cy="2357454"/>
        </p:xfrm>
        <a:graphic>
          <a:graphicData uri="http://schemas.openxmlformats.org/presentationml/2006/ole">
            <p:oleObj spid="_x0000_s27650" r:id="rId3" imgW="1486814" imgH="1798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Мотивы начала курения: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Миф о том, что курение придает особую взрослость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Желание подражать, известному человеку…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Желание досадить</a:t>
            </a:r>
            <a:endParaRPr lang="ru-RU" dirty="0">
              <a:solidFill>
                <a:srgbClr val="002060"/>
              </a:solidFill>
              <a:latin typeface="Georgia" pitchFamily="18" charset="0"/>
            </a:endParaRPr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6500826" y="3929066"/>
          <a:ext cx="2343156" cy="2357454"/>
        </p:xfrm>
        <a:graphic>
          <a:graphicData uri="http://schemas.openxmlformats.org/presentationml/2006/ole">
            <p:oleObj spid="_x0000_s12289" r:id="rId3" imgW="1486814" imgH="1798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Общие качества никотина и наркотика: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Зависимость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Необходимость в увеличении дозы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Абстинентный синдром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solidFill>
                  <a:srgbClr val="002060"/>
                </a:solidFill>
              </a:rPr>
              <a:t>Токсическое действие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Интересная  информация: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2296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Птицы (воробьи, голуби) погибают, если к их клюву всего лишь поднести стеклянную палочку, смоченную никотином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Кролик погибает от ¼ капли никотина, собака – от ½ капли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Для человека смертельная доза никотина составляет от 50 до 100 мг, или 2 – 3 капли.</a:t>
            </a:r>
            <a:endParaRPr lang="ru-RU" dirty="0"/>
          </a:p>
        </p:txBody>
      </p:sp>
      <p:pic>
        <p:nvPicPr>
          <p:cNvPr id="4" name="Рисунок 3" descr="C:\Program Files\Microsoft Office\Media\CntCD1\ClipArt2\j0232356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214950"/>
            <a:ext cx="20002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800" dirty="0" smtClean="0"/>
              <a:t>В Турции курение табака рассматривалось как нарушение законов Корана и виноватых сажали на кол.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Персидский шах </a:t>
            </a:r>
            <a:r>
              <a:rPr lang="ru-RU" sz="2800" dirty="0" err="1" smtClean="0"/>
              <a:t>Аббас</a:t>
            </a:r>
            <a:r>
              <a:rPr lang="ru-RU" sz="2800" dirty="0" smtClean="0"/>
              <a:t> приказал сжечь торговца, который завёз табак в военный лагерь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Римский папа Урбан 7 отлучал от церкви тех, кто курил или  нюхал табак, а однажды за курение сигар монахов живых замуровал в стену.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/>
              <a:t>В России  за курение полагалось весьма серьёзное наказание – от палочных ударов по стопам и порки кнутом до отрезания носа и ушей и ссылки в Сибирь. Торговцев табаком ждала смертная казнь.</a:t>
            </a: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Сокращение продолжительности жизни курильщиков в зависимости от количества выкуренных за день сигарет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74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028704"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Количество </a:t>
                      </a:r>
                    </a:p>
                    <a:p>
                      <a:pPr algn="ctr"/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выкуренных сигарет,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Срок,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на который сокращается продолжительность жизни 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8704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>
                          <a:solidFill>
                            <a:schemeClr val="tx1"/>
                          </a:solidFill>
                        </a:rPr>
                        <a:t>1 – 9 </a:t>
                      </a:r>
                      <a:endParaRPr lang="ru-RU" sz="32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>
                          <a:solidFill>
                            <a:schemeClr val="tx1"/>
                          </a:solidFill>
                        </a:rPr>
                        <a:t>4,6</a:t>
                      </a:r>
                      <a:endParaRPr lang="ru-RU" sz="36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28704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/>
                        <a:t>10 - 19</a:t>
                      </a:r>
                      <a:endParaRPr lang="ru-RU" sz="3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/>
                        <a:t>5,5</a:t>
                      </a:r>
                      <a:endParaRPr lang="ru-RU" sz="3600" b="1" i="1" dirty="0"/>
                    </a:p>
                  </a:txBody>
                  <a:tcPr/>
                </a:tc>
              </a:tr>
              <a:tr h="1028704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/>
                        <a:t>20 - 39</a:t>
                      </a:r>
                      <a:endParaRPr lang="ru-RU" sz="3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dirty="0" smtClean="0"/>
                        <a:t>6,2</a:t>
                      </a:r>
                      <a:endParaRPr lang="ru-RU" sz="3600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53"/>
          <a:ext cx="8715437" cy="671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7813"/>
                <a:gridCol w="2742478"/>
                <a:gridCol w="2905146"/>
              </a:tblGrid>
              <a:tr h="6283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tx1"/>
                          </a:solidFill>
                        </a:rPr>
                        <a:t>курящие</a:t>
                      </a:r>
                      <a:endParaRPr lang="ru-RU" sz="24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некурящие</a:t>
                      </a:r>
                      <a:endParaRPr lang="ru-RU" sz="2400" i="1" dirty="0"/>
                    </a:p>
                  </a:txBody>
                  <a:tcPr/>
                </a:tc>
              </a:tr>
              <a:tr h="62839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нервозность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14%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1%</a:t>
                      </a:r>
                      <a:endParaRPr lang="ru-RU" sz="2400" b="1" i="1" dirty="0"/>
                    </a:p>
                  </a:txBody>
                  <a:tcPr/>
                </a:tc>
              </a:tr>
              <a:tr h="62839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Понижение слуха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13%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1%</a:t>
                      </a:r>
                      <a:endParaRPr lang="ru-RU" sz="2400" b="1" i="1" dirty="0"/>
                    </a:p>
                  </a:txBody>
                  <a:tcPr/>
                </a:tc>
              </a:tr>
              <a:tr h="62839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Плохая память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12%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1%</a:t>
                      </a:r>
                      <a:endParaRPr lang="ru-RU" sz="2400" b="1" i="1" dirty="0"/>
                    </a:p>
                  </a:txBody>
                  <a:tcPr/>
                </a:tc>
              </a:tr>
              <a:tr h="110715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Плохое физическое состояние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12%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2%</a:t>
                      </a:r>
                      <a:endParaRPr lang="ru-RU" sz="2400" b="1" i="1" dirty="0"/>
                    </a:p>
                  </a:txBody>
                  <a:tcPr/>
                </a:tc>
              </a:tr>
              <a:tr h="822004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Плохое умственное</a:t>
                      </a:r>
                      <a:r>
                        <a:rPr lang="ru-RU" sz="2400" b="1" i="1" baseline="0" dirty="0" smtClean="0"/>
                        <a:t> состояние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18%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1%</a:t>
                      </a:r>
                      <a:endParaRPr lang="ru-RU" sz="2400" b="1" i="1" dirty="0"/>
                    </a:p>
                  </a:txBody>
                  <a:tcPr/>
                </a:tc>
              </a:tr>
              <a:tr h="62839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нечистоплотность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12%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1%</a:t>
                      </a:r>
                      <a:endParaRPr lang="ru-RU" sz="2400" b="1" i="1" dirty="0"/>
                    </a:p>
                  </a:txBody>
                  <a:tcPr/>
                </a:tc>
              </a:tr>
              <a:tr h="822004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Низкая успеваемость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18%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3%</a:t>
                      </a:r>
                      <a:endParaRPr lang="ru-RU" sz="2400" b="1" i="1" dirty="0"/>
                    </a:p>
                  </a:txBody>
                  <a:tcPr/>
                </a:tc>
              </a:tr>
              <a:tr h="822004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Замедленная реакция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19%</a:t>
                      </a:r>
                      <a:endParaRPr lang="ru-RU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/>
                        <a:t>3%</a:t>
                      </a:r>
                      <a:endParaRPr lang="ru-RU" sz="2400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Длительно и много курящие: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в 13 раз чаще страдают стенокардией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в 12 раз чаще – инфарктом миокарда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в 10 раз чаще – язвой желудка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в 30 раз чаще – раком лёгких.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b="1" i="1" dirty="0" smtClean="0">
                <a:solidFill>
                  <a:srgbClr val="FF0000"/>
                </a:solidFill>
              </a:rPr>
              <a:t>Установлено, что люди, начавшие курить </a:t>
            </a:r>
            <a:r>
              <a:rPr lang="ru-RU" sz="4300" b="1" i="1" u="sng" dirty="0" smtClean="0">
                <a:solidFill>
                  <a:srgbClr val="FF0000"/>
                </a:solidFill>
              </a:rPr>
              <a:t>до 15 </a:t>
            </a:r>
            <a:r>
              <a:rPr lang="ru-RU" b="1" i="1" dirty="0" smtClean="0">
                <a:solidFill>
                  <a:srgbClr val="FF0000"/>
                </a:solidFill>
              </a:rPr>
              <a:t>летнего возраста, умирают от рака лёгких в 5 раз чаще, чем те, которые начали курить после </a:t>
            </a:r>
            <a:r>
              <a:rPr lang="ru-RU" sz="3900" b="1" i="1" u="sng" dirty="0" smtClean="0">
                <a:solidFill>
                  <a:srgbClr val="FF0000"/>
                </a:solidFill>
              </a:rPr>
              <a:t>25 лет</a:t>
            </a:r>
            <a:endParaRPr lang="ru-RU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501</Words>
  <PresentationFormat>Экран (4:3)</PresentationFormat>
  <Paragraphs>81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Саенко Ольга Владимировна, социальный педагог МКОУ Краснозерская средняя общеобразовательная школа №2 имени Ф.И. Анисичкина Классный час Вредная сигарета</vt:lpstr>
      <vt:lpstr>Слайд 2</vt:lpstr>
      <vt:lpstr>Мотивы начала курения:</vt:lpstr>
      <vt:lpstr>Общие качества никотина и наркотика:</vt:lpstr>
      <vt:lpstr>Интересная  информация:</vt:lpstr>
      <vt:lpstr>Слайд 6</vt:lpstr>
      <vt:lpstr>Сокращение продолжительности жизни курильщиков в зависимости от количества выкуренных за день сигарет</vt:lpstr>
      <vt:lpstr>Слайд 8</vt:lpstr>
      <vt:lpstr>Длительно и много курящие:</vt:lpstr>
      <vt:lpstr>Слайд 10</vt:lpstr>
      <vt:lpstr>Слайд 11</vt:lpstr>
      <vt:lpstr>Красота и сигарета - несовместимы</vt:lpstr>
      <vt:lpstr>Информация к размышлению:</vt:lpstr>
      <vt:lpstr>Слайд 14</vt:lpstr>
      <vt:lpstr>Будьте бдительны!!!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Коварная сигарета</dc:title>
  <cp:lastModifiedBy>Учитель</cp:lastModifiedBy>
  <cp:revision>58</cp:revision>
  <dcterms:modified xsi:type="dcterms:W3CDTF">2015-04-15T08:49:20Z</dcterms:modified>
</cp:coreProperties>
</file>