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7" r:id="rId9"/>
    <p:sldId id="266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543" autoAdjust="0"/>
    <p:restoredTop sz="94652" autoAdjust="0"/>
  </p:normalViewPr>
  <p:slideViewPr>
    <p:cSldViewPr>
      <p:cViewPr varScale="1">
        <p:scale>
          <a:sx n="86" d="100"/>
          <a:sy n="86" d="100"/>
        </p:scale>
        <p:origin x="-15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84D2E-6347-41A6-8CCD-F82FA2122EA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41BE5-FAC6-4874-A94F-85458DE830B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DD4A36-4260-4B98-8984-5156AE09848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C85CCE-79AC-4C90-AC85-24B17B13992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9A276A-45AA-4CD6-8714-08C9BC9F7BF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88F08E-DC05-417F-8AD0-CF8AF1B7B1F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1BDA4A-E9A1-4889-A6C0-0710C3E10E7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351931-85D3-42AD-BF3C-2727B087017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F1195-CB64-4A29-9C94-6AD18B8288E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413F9-43D4-4F3F-B0BD-ED398C166B8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FCC6C7-AC02-43E1-BB3C-CA33CDAA622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7DB0F23-62DC-4D18-9B27-ABAA9B5A623B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3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714348" y="928670"/>
            <a:ext cx="7772400" cy="1470025"/>
          </a:xfrm>
        </p:spPr>
        <p:txBody>
          <a:bodyPr/>
          <a:lstStyle/>
          <a:p>
            <a:r>
              <a:rPr lang="de-DE" sz="6600" b="1" dirty="0" smtClean="0">
                <a:solidFill>
                  <a:srgbClr val="FF0000"/>
                </a:solidFill>
              </a:rPr>
              <a:t>Perfekt</a:t>
            </a:r>
            <a:r>
              <a:rPr lang="de-DE" sz="6600" b="1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 </a:t>
            </a:r>
            <a:endParaRPr lang="es-ES" sz="6600" b="1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77" name="Rectangle 29"/>
          <p:cNvSpPr>
            <a:spLocks noGrp="1" noChangeArrowheads="1"/>
          </p:cNvSpPr>
          <p:nvPr>
            <p:ph type="subTitle" idx="1"/>
          </p:nvPr>
        </p:nvSpPr>
        <p:spPr>
          <a:xfrm>
            <a:off x="2285984" y="4143380"/>
            <a:ext cx="6400800" cy="1752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Багетная рамка 5"/>
          <p:cNvSpPr/>
          <p:nvPr/>
        </p:nvSpPr>
        <p:spPr>
          <a:xfrm>
            <a:off x="7643802" y="6643686"/>
            <a:ext cx="1500198" cy="214314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Prezentacii.com</a:t>
            </a:r>
            <a:endParaRPr lang="ru-RU" sz="1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Но! </a:t>
            </a:r>
            <a:r>
              <a:rPr lang="ru-RU" dirty="0" smtClean="0"/>
              <a:t>Приставка </a:t>
            </a:r>
            <a:r>
              <a:rPr lang="de-DE" dirty="0" err="1" smtClean="0">
                <a:solidFill>
                  <a:srgbClr val="FF0000"/>
                </a:solidFill>
              </a:rPr>
              <a:t>ge</a:t>
            </a:r>
            <a:r>
              <a:rPr lang="de-DE" dirty="0" smtClean="0">
                <a:solidFill>
                  <a:srgbClr val="FF0000"/>
                </a:solidFill>
              </a:rPr>
              <a:t>-</a:t>
            </a:r>
            <a:r>
              <a:rPr lang="ru-RU" dirty="0" smtClean="0"/>
              <a:t> отсутствует, если у глагола есть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неотделяемая приставка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FF0000"/>
                </a:solidFill>
              </a:rPr>
              <a:t>be</a:t>
            </a:r>
            <a:r>
              <a:rPr lang="de-DE" dirty="0" smtClean="0">
                <a:solidFill>
                  <a:srgbClr val="FF0000"/>
                </a:solidFill>
              </a:rPr>
              <a:t>-, </a:t>
            </a:r>
            <a:r>
              <a:rPr lang="de-DE" dirty="0" err="1" smtClean="0">
                <a:solidFill>
                  <a:srgbClr val="FF0000"/>
                </a:solidFill>
              </a:rPr>
              <a:t>ge</a:t>
            </a:r>
            <a:r>
              <a:rPr lang="de-DE" dirty="0" smtClean="0">
                <a:solidFill>
                  <a:srgbClr val="FF0000"/>
                </a:solidFill>
              </a:rPr>
              <a:t>-, er</a:t>
            </a:r>
            <a:r>
              <a:rPr lang="ru-RU" dirty="0" smtClean="0">
                <a:solidFill>
                  <a:srgbClr val="FF0000"/>
                </a:solidFill>
              </a:rPr>
              <a:t>-</a:t>
            </a:r>
            <a:r>
              <a:rPr lang="de-DE" dirty="0" smtClean="0">
                <a:solidFill>
                  <a:srgbClr val="FF0000"/>
                </a:solidFill>
              </a:rPr>
              <a:t>, </a:t>
            </a:r>
            <a:r>
              <a:rPr lang="de-DE" dirty="0" err="1" smtClean="0">
                <a:solidFill>
                  <a:srgbClr val="FF0000"/>
                </a:solidFill>
              </a:rPr>
              <a:t>ver</a:t>
            </a:r>
            <a:r>
              <a:rPr lang="ru-RU" dirty="0" smtClean="0">
                <a:solidFill>
                  <a:srgbClr val="FF0000"/>
                </a:solidFill>
              </a:rPr>
              <a:t>-</a:t>
            </a:r>
            <a:r>
              <a:rPr lang="de-DE" dirty="0" smtClean="0">
                <a:solidFill>
                  <a:srgbClr val="FF0000"/>
                </a:solidFill>
              </a:rPr>
              <a:t>, </a:t>
            </a:r>
            <a:r>
              <a:rPr lang="de-DE" dirty="0" err="1" smtClean="0">
                <a:solidFill>
                  <a:srgbClr val="FF0000"/>
                </a:solidFill>
              </a:rPr>
              <a:t>zer</a:t>
            </a:r>
            <a:r>
              <a:rPr lang="de-DE" dirty="0" smtClean="0">
                <a:solidFill>
                  <a:srgbClr val="FF0000"/>
                </a:solidFill>
              </a:rPr>
              <a:t>-</a:t>
            </a:r>
            <a:endParaRPr lang="de-DE" dirty="0" smtClean="0"/>
          </a:p>
          <a:p>
            <a:pPr algn="ctr">
              <a:buNone/>
            </a:pPr>
            <a:r>
              <a:rPr lang="de-DE" sz="2800" dirty="0" smtClean="0">
                <a:solidFill>
                  <a:srgbClr val="FF0000"/>
                </a:solidFill>
              </a:rPr>
              <a:t>     </a:t>
            </a:r>
            <a:r>
              <a:rPr lang="de-DE" sz="2800" dirty="0" smtClean="0"/>
              <a:t>Alle haben seine Arbeit </a:t>
            </a:r>
            <a:r>
              <a:rPr lang="de-DE" sz="2800" dirty="0" smtClean="0">
                <a:solidFill>
                  <a:srgbClr val="FF0000"/>
                </a:solidFill>
              </a:rPr>
              <a:t>be</a:t>
            </a:r>
            <a:r>
              <a:rPr lang="de-DE" sz="2800" dirty="0" smtClean="0"/>
              <a:t>wundert.</a:t>
            </a:r>
            <a:r>
              <a:rPr lang="de-DE" sz="2800" dirty="0" smtClean="0">
                <a:solidFill>
                  <a:srgbClr val="FF0000"/>
                </a:solidFill>
              </a:rPr>
              <a:t>                                         </a:t>
            </a:r>
            <a:endParaRPr lang="ru-RU" sz="2800" dirty="0" smtClean="0">
              <a:solidFill>
                <a:srgbClr val="FF0000"/>
              </a:solidFill>
            </a:endParaRPr>
          </a:p>
          <a:p>
            <a:r>
              <a:rPr lang="de-DE" dirty="0" smtClean="0"/>
              <a:t>c</a:t>
            </a:r>
            <a:r>
              <a:rPr lang="ru-RU" dirty="0" err="1" smtClean="0"/>
              <a:t>уффикс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FF0000"/>
                </a:solidFill>
              </a:rPr>
              <a:t>–</a:t>
            </a:r>
            <a:r>
              <a:rPr lang="de-DE" dirty="0" err="1" smtClean="0">
                <a:solidFill>
                  <a:srgbClr val="FF0000"/>
                </a:solidFill>
              </a:rPr>
              <a:t>ieren</a:t>
            </a:r>
            <a:endParaRPr lang="de-DE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de-DE" dirty="0" smtClean="0"/>
              <a:t>Wir haben viel musiz</a:t>
            </a:r>
            <a:r>
              <a:rPr lang="de-DE" dirty="0" smtClean="0">
                <a:solidFill>
                  <a:srgbClr val="FF0000"/>
                </a:solidFill>
              </a:rPr>
              <a:t>iert</a:t>
            </a:r>
            <a:r>
              <a:rPr lang="de-DE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r>
              <a:rPr lang="ru-RU" sz="2800" dirty="0" smtClean="0"/>
              <a:t>отделяемые приставки всегда стоят под ударением и становятся в </a:t>
            </a:r>
            <a:r>
              <a:rPr lang="de-DE" sz="2800" dirty="0" err="1" smtClean="0"/>
              <a:t>PartizipII</a:t>
            </a:r>
            <a:r>
              <a:rPr lang="de-DE" sz="2800" dirty="0" smtClean="0"/>
              <a:t>  </a:t>
            </a:r>
            <a:r>
              <a:rPr lang="ru-RU" sz="2800" dirty="0" smtClean="0"/>
              <a:t>перед приставкой </a:t>
            </a:r>
            <a:r>
              <a:rPr lang="de-DE" sz="2800" dirty="0" err="1" smtClean="0"/>
              <a:t>ge</a:t>
            </a:r>
            <a:r>
              <a:rPr lang="de-DE" sz="2800" dirty="0" smtClean="0"/>
              <a:t>-</a:t>
            </a:r>
            <a:r>
              <a:rPr lang="ru-RU" sz="2800" dirty="0" smtClean="0"/>
              <a:t> </a:t>
            </a:r>
          </a:p>
          <a:p>
            <a:pPr>
              <a:buNone/>
            </a:pPr>
            <a:r>
              <a:rPr lang="de-DE" sz="2800" dirty="0" smtClean="0"/>
              <a:t>Einige Kinder haben bei der Umfrage mit</a:t>
            </a:r>
            <a:r>
              <a:rPr lang="de-DE" sz="2800" dirty="0" smtClean="0">
                <a:solidFill>
                  <a:srgbClr val="FF0000"/>
                </a:solidFill>
              </a:rPr>
              <a:t>ge</a:t>
            </a:r>
            <a:r>
              <a:rPr lang="de-DE" sz="2800" dirty="0" smtClean="0"/>
              <a:t>macht.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Преобразуй предложения в </a:t>
            </a:r>
            <a:r>
              <a:rPr lang="de-DE" dirty="0" smtClean="0"/>
              <a:t>Perfekt.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/>
          <a:lstStyle/>
          <a:p>
            <a:r>
              <a:rPr lang="de-DE" dirty="0" smtClean="0"/>
              <a:t>Ich bade, spiele, lache viel im Sommer.</a:t>
            </a:r>
          </a:p>
          <a:p>
            <a:r>
              <a:rPr lang="de-DE" dirty="0" smtClean="0"/>
              <a:t>Auf </a:t>
            </a:r>
            <a:r>
              <a:rPr lang="de-DE" dirty="0" smtClean="0"/>
              <a:t>dem Sportplatz spielen die Kinder Ball.</a:t>
            </a:r>
          </a:p>
          <a:p>
            <a:r>
              <a:rPr lang="de-DE" dirty="0" smtClean="0"/>
              <a:t>Ich erzähle die Geschichte.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785926"/>
            <a:ext cx="8229600" cy="1143000"/>
          </a:xfrm>
        </p:spPr>
        <p:txBody>
          <a:bodyPr/>
          <a:lstStyle/>
          <a:p>
            <a:r>
              <a:rPr lang="ru-RU" dirty="0" smtClean="0"/>
              <a:t>Итак, что такое </a:t>
            </a:r>
            <a:r>
              <a:rPr lang="de-DE" dirty="0" smtClean="0"/>
              <a:t>Perfekt</a:t>
            </a:r>
            <a:r>
              <a:rPr lang="ru-RU" dirty="0" smtClean="0"/>
              <a:t>?</a:t>
            </a:r>
            <a:br>
              <a:rPr lang="ru-RU" dirty="0" smtClean="0"/>
            </a:br>
            <a:r>
              <a:rPr lang="ru-RU" dirty="0" smtClean="0"/>
              <a:t>Как образуется </a:t>
            </a:r>
            <a:r>
              <a:rPr lang="de-DE" dirty="0" smtClean="0"/>
              <a:t>Perfekt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643050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	</a:t>
            </a:r>
            <a:r>
              <a:rPr lang="ru-RU" dirty="0" smtClean="0"/>
              <a:t>Что такое </a:t>
            </a:r>
            <a:r>
              <a:rPr lang="de-DE" dirty="0" smtClean="0"/>
              <a:t>Perfekt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73736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r>
              <a:rPr lang="de-DE" dirty="0" smtClean="0">
                <a:solidFill>
                  <a:srgbClr val="FF0000"/>
                </a:solidFill>
              </a:rPr>
              <a:t>Perfekt</a:t>
            </a:r>
            <a:r>
              <a:rPr lang="de-DE" dirty="0" smtClean="0"/>
              <a:t> - c</a:t>
            </a:r>
            <a:r>
              <a:rPr lang="ru-RU" dirty="0" smtClean="0"/>
              <a:t>ложное прошедшее</a:t>
            </a:r>
            <a:r>
              <a:rPr lang="de-DE" dirty="0" smtClean="0"/>
              <a:t> </a:t>
            </a:r>
            <a:r>
              <a:rPr lang="ru-RU" dirty="0" smtClean="0"/>
              <a:t>разговорное время</a:t>
            </a:r>
          </a:p>
          <a:p>
            <a:endParaRPr lang="ru-RU" dirty="0"/>
          </a:p>
        </p:txBody>
      </p:sp>
      <p:sp>
        <p:nvSpPr>
          <p:cNvPr id="6" name="Багетная рамка 5"/>
          <p:cNvSpPr/>
          <p:nvPr/>
        </p:nvSpPr>
        <p:spPr>
          <a:xfrm>
            <a:off x="7643802" y="6643686"/>
            <a:ext cx="1500198" cy="214314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Prezentacii.com</a:t>
            </a:r>
            <a:endParaRPr lang="ru-RU" sz="1400" dirty="0"/>
          </a:p>
        </p:txBody>
      </p:sp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образуется </a:t>
            </a:r>
            <a:r>
              <a:rPr lang="de-DE" dirty="0" smtClean="0"/>
              <a:t>Perfekt?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err="1" smtClean="0"/>
              <a:t>вспомог.гл</a:t>
            </a:r>
            <a:r>
              <a:rPr lang="ru-RU" dirty="0" smtClean="0"/>
              <a:t>. </a:t>
            </a:r>
            <a:r>
              <a:rPr lang="de-DE" dirty="0" smtClean="0">
                <a:solidFill>
                  <a:srgbClr val="FF0000"/>
                </a:solidFill>
              </a:rPr>
              <a:t>haben/sein</a:t>
            </a:r>
            <a:r>
              <a:rPr lang="de-DE" dirty="0" smtClean="0"/>
              <a:t>  +   </a:t>
            </a:r>
            <a:r>
              <a:rPr lang="de-DE" dirty="0" smtClean="0">
                <a:solidFill>
                  <a:srgbClr val="FF0000"/>
                </a:solidFill>
              </a:rPr>
              <a:t>Partizip II </a:t>
            </a:r>
            <a:r>
              <a:rPr lang="ru-RU" dirty="0" smtClean="0"/>
              <a:t>смыслового глагола</a:t>
            </a:r>
            <a:endParaRPr lang="ru-RU" dirty="0"/>
          </a:p>
        </p:txBody>
      </p:sp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FF0000"/>
                </a:solidFill>
              </a:rPr>
              <a:t>Partizip II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занимает последнее место в предложении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слабые  гл.                         сильные гл.</a:t>
            </a:r>
          </a:p>
          <a:p>
            <a:pPr>
              <a:buNone/>
            </a:pPr>
            <a:r>
              <a:rPr lang="de-DE" dirty="0" smtClean="0"/>
              <a:t>[</a:t>
            </a:r>
            <a:r>
              <a:rPr lang="de-DE" dirty="0" err="1" smtClean="0"/>
              <a:t>ge</a:t>
            </a:r>
            <a:r>
              <a:rPr lang="de-DE" dirty="0" smtClean="0"/>
              <a:t>       -(e) t ]                   [</a:t>
            </a:r>
            <a:r>
              <a:rPr lang="de-DE" dirty="0" err="1" smtClean="0"/>
              <a:t>ge</a:t>
            </a:r>
            <a:r>
              <a:rPr lang="de-DE" dirty="0" smtClean="0"/>
              <a:t>         -en ]             </a:t>
            </a:r>
            <a:endParaRPr lang="ru-RU" dirty="0" smtClean="0"/>
          </a:p>
          <a:p>
            <a:pPr>
              <a:buNone/>
            </a:pPr>
            <a:r>
              <a:rPr lang="de-DE" dirty="0" smtClean="0"/>
              <a:t>   </a:t>
            </a:r>
            <a:r>
              <a:rPr lang="ru-RU" dirty="0" smtClean="0"/>
              <a:t>                                      </a:t>
            </a:r>
            <a:r>
              <a:rPr lang="ru-RU" sz="2400" dirty="0" smtClean="0"/>
              <a:t>Их нужно запомнить!</a:t>
            </a:r>
            <a:endParaRPr lang="ru-RU" sz="2400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1285852" y="3571876"/>
            <a:ext cx="500066" cy="35719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6000760" y="3571876"/>
            <a:ext cx="500066" cy="35719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 стрелкой 6"/>
          <p:cNvCxnSpPr>
            <a:stCxn id="2" idx="2"/>
          </p:cNvCxnSpPr>
          <p:nvPr/>
        </p:nvCxnSpPr>
        <p:spPr>
          <a:xfrm rot="16200000" flipH="1">
            <a:off x="4709327" y="1280311"/>
            <a:ext cx="1154106" cy="1428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2" idx="2"/>
          </p:cNvCxnSpPr>
          <p:nvPr/>
        </p:nvCxnSpPr>
        <p:spPr>
          <a:xfrm rot="5400000">
            <a:off x="2637625" y="708807"/>
            <a:ext cx="1225544" cy="26432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Слабые глаголы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r>
              <a:rPr lang="de-DE" dirty="0" smtClean="0"/>
              <a:t>malen – </a:t>
            </a:r>
            <a:r>
              <a:rPr lang="de-DE" dirty="0" smtClean="0">
                <a:solidFill>
                  <a:srgbClr val="FF0000"/>
                </a:solidFill>
              </a:rPr>
              <a:t>ge</a:t>
            </a:r>
            <a:r>
              <a:rPr lang="de-DE" dirty="0" smtClean="0"/>
              <a:t>mal</a:t>
            </a:r>
            <a:r>
              <a:rPr lang="de-DE" dirty="0" smtClean="0">
                <a:solidFill>
                  <a:srgbClr val="FF0000"/>
                </a:solidFill>
              </a:rPr>
              <a:t>t</a:t>
            </a:r>
          </a:p>
          <a:p>
            <a:r>
              <a:rPr lang="de-DE" dirty="0" smtClean="0"/>
              <a:t>suchen – </a:t>
            </a:r>
            <a:r>
              <a:rPr lang="de-DE" dirty="0" smtClean="0">
                <a:solidFill>
                  <a:srgbClr val="FF0000"/>
                </a:solidFill>
              </a:rPr>
              <a:t>ge</a:t>
            </a:r>
            <a:r>
              <a:rPr lang="de-DE" dirty="0" smtClean="0"/>
              <a:t>such</a:t>
            </a:r>
            <a:r>
              <a:rPr lang="de-DE" dirty="0" smtClean="0">
                <a:solidFill>
                  <a:srgbClr val="FF0000"/>
                </a:solidFill>
              </a:rPr>
              <a:t>t</a:t>
            </a:r>
          </a:p>
          <a:p>
            <a:r>
              <a:rPr lang="de-DE" dirty="0" smtClean="0"/>
              <a:t>arbeiten – </a:t>
            </a:r>
          </a:p>
          <a:p>
            <a:r>
              <a:rPr lang="de-DE" dirty="0" smtClean="0"/>
              <a:t>machen –</a:t>
            </a:r>
          </a:p>
          <a:p>
            <a:r>
              <a:rPr lang="de-DE" dirty="0" smtClean="0"/>
              <a:t>sammeln -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28926" y="2571744"/>
            <a:ext cx="135732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gearbeitet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28926" y="3143248"/>
            <a:ext cx="150019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gemacht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28926" y="3786190"/>
            <a:ext cx="142876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gesammelt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Сильные глаголы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/>
          <a:lstStyle/>
          <a:p>
            <a:r>
              <a:rPr lang="de-DE" dirty="0" smtClean="0"/>
              <a:t>gehen – </a:t>
            </a:r>
            <a:r>
              <a:rPr lang="de-DE" dirty="0" smtClean="0">
                <a:solidFill>
                  <a:srgbClr val="FF0000"/>
                </a:solidFill>
              </a:rPr>
              <a:t>ge</a:t>
            </a:r>
            <a:r>
              <a:rPr lang="de-DE" dirty="0" smtClean="0"/>
              <a:t>g</a:t>
            </a:r>
            <a:r>
              <a:rPr lang="de-DE" dirty="0" smtClean="0">
                <a:solidFill>
                  <a:srgbClr val="FF0000"/>
                </a:solidFill>
              </a:rPr>
              <a:t>a</a:t>
            </a:r>
            <a:r>
              <a:rPr lang="de-DE" dirty="0" smtClean="0"/>
              <a:t>ng</a:t>
            </a:r>
            <a:r>
              <a:rPr lang="de-DE" dirty="0" smtClean="0">
                <a:solidFill>
                  <a:srgbClr val="FF0000"/>
                </a:solidFill>
              </a:rPr>
              <a:t>en</a:t>
            </a:r>
          </a:p>
          <a:p>
            <a:r>
              <a:rPr lang="de-DE" dirty="0" smtClean="0"/>
              <a:t>laufen – </a:t>
            </a:r>
            <a:r>
              <a:rPr lang="de-DE" dirty="0" smtClean="0">
                <a:solidFill>
                  <a:srgbClr val="FF0000"/>
                </a:solidFill>
              </a:rPr>
              <a:t>ge</a:t>
            </a:r>
            <a:r>
              <a:rPr lang="de-DE" dirty="0" smtClean="0"/>
              <a:t>l</a:t>
            </a:r>
            <a:r>
              <a:rPr lang="de-DE" dirty="0" smtClean="0">
                <a:solidFill>
                  <a:srgbClr val="FF0000"/>
                </a:solidFill>
              </a:rPr>
              <a:t>a</a:t>
            </a:r>
            <a:r>
              <a:rPr lang="de-DE" dirty="0" smtClean="0"/>
              <a:t>uf</a:t>
            </a:r>
            <a:r>
              <a:rPr lang="de-DE" dirty="0" smtClean="0">
                <a:solidFill>
                  <a:srgbClr val="FF0000"/>
                </a:solidFill>
              </a:rPr>
              <a:t>en</a:t>
            </a:r>
          </a:p>
          <a:p>
            <a:r>
              <a:rPr lang="de-DE" dirty="0" smtClean="0"/>
              <a:t>sehen – </a:t>
            </a:r>
          </a:p>
          <a:p>
            <a:r>
              <a:rPr lang="de-DE" dirty="0" smtClean="0"/>
              <a:t>springen – </a:t>
            </a:r>
          </a:p>
          <a:p>
            <a:r>
              <a:rPr lang="de-DE" dirty="0" smtClean="0"/>
              <a:t>stehen -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28860" y="2571744"/>
            <a:ext cx="171451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gesehen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488" y="3143248"/>
            <a:ext cx="150019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gesprungen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71736" y="3786190"/>
            <a:ext cx="164307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gestanden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/>
          <a:lstStyle/>
          <a:p>
            <a:r>
              <a:rPr lang="ru-RU" sz="2400" dirty="0" smtClean="0"/>
              <a:t>Вспомогательные глаголы занимают второе место в предложении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71563"/>
          <a:ext cx="461486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1594"/>
                <a:gridCol w="3143272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haben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ich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habe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du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hast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er,</a:t>
                      </a:r>
                      <a:r>
                        <a:rPr lang="de-DE" baseline="0" dirty="0" smtClean="0"/>
                        <a:t> sie, es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hat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wir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haben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ihr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habt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Sie, sie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haben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Переведи и проанализируй предложения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800" dirty="0" smtClean="0"/>
              <a:t>Ich habe im Fluss gebadet.</a:t>
            </a:r>
          </a:p>
          <a:p>
            <a:r>
              <a:rPr lang="de-DE" sz="2800" dirty="0" smtClean="0"/>
              <a:t>Viele Kinder haben schöne Bilder gemacht</a:t>
            </a:r>
            <a:r>
              <a:rPr lang="de-DE" sz="2800" dirty="0" smtClean="0"/>
              <a:t>.</a:t>
            </a:r>
            <a:endParaRPr lang="de-DE" sz="2800" dirty="0" smtClean="0"/>
          </a:p>
        </p:txBody>
      </p:sp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r>
              <a:rPr lang="ru-RU" dirty="0" smtClean="0"/>
              <a:t>Образуй </a:t>
            </a:r>
            <a:r>
              <a:rPr lang="de-DE" dirty="0" smtClean="0"/>
              <a:t>Perfekt</a:t>
            </a:r>
            <a:r>
              <a:rPr lang="ru-RU" dirty="0" smtClean="0"/>
              <a:t>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/>
          <a:lstStyle/>
          <a:p>
            <a:r>
              <a:rPr lang="de-DE" dirty="0" smtClean="0"/>
              <a:t>In der Stunde … wir viel … (malen).</a:t>
            </a:r>
          </a:p>
          <a:p>
            <a:r>
              <a:rPr lang="de-DE" dirty="0" smtClean="0"/>
              <a:t>Er … das schön … (machen).</a:t>
            </a:r>
          </a:p>
          <a:p>
            <a:r>
              <a:rPr lang="de-DE" dirty="0" smtClean="0"/>
              <a:t>Ich … oft im Sommer Fahrrad … (fahren).</a:t>
            </a:r>
          </a:p>
          <a:p>
            <a:r>
              <a:rPr lang="de-DE" dirty="0" smtClean="0"/>
              <a:t>Thomas … im Garten … (arbeiten).</a:t>
            </a:r>
          </a:p>
          <a:p>
            <a:r>
              <a:rPr lang="de-DE" dirty="0" smtClean="0"/>
              <a:t>Meine Oma … Pilze … (suchen).</a:t>
            </a:r>
            <a:endParaRPr lang="ru-RU" dirty="0"/>
          </a:p>
        </p:txBody>
      </p:sp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1874</TotalTime>
  <Words>269</Words>
  <Application>Microsoft Office PowerPoint</Application>
  <PresentationFormat>Экран (4:3)</PresentationFormat>
  <Paragraphs>67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Diseño predeterminado</vt:lpstr>
      <vt:lpstr>Perfekt </vt:lpstr>
      <vt:lpstr> Что такое Perfekt?</vt:lpstr>
      <vt:lpstr>Как образуется Perfekt?</vt:lpstr>
      <vt:lpstr>Partizip II  занимает последнее место в предложении</vt:lpstr>
      <vt:lpstr>Слабые глаголы</vt:lpstr>
      <vt:lpstr>Сильные глаголы</vt:lpstr>
      <vt:lpstr>Вспомогательные глаголы занимают второе место в предложении</vt:lpstr>
      <vt:lpstr>Переведи и проанализируй предложения</vt:lpstr>
      <vt:lpstr>Образуй Perfekt!</vt:lpstr>
      <vt:lpstr>Но! Приставка ge- отсутствует, если у глагола есть</vt:lpstr>
      <vt:lpstr>Слайд 11</vt:lpstr>
      <vt:lpstr>Преобразуй предложения в Perfekt.</vt:lpstr>
      <vt:lpstr>Итак, что такое Perfekt? Как образуется Perfekt?</vt:lpstr>
      <vt:lpstr>Спасибо за внимание!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USER</cp:lastModifiedBy>
  <cp:revision>358</cp:revision>
  <dcterms:created xsi:type="dcterms:W3CDTF">2010-05-23T14:28:12Z</dcterms:created>
  <dcterms:modified xsi:type="dcterms:W3CDTF">2015-11-09T13:43:23Z</dcterms:modified>
</cp:coreProperties>
</file>