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6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86" d="100"/>
          <a:sy n="86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de-DE" sz="6600" b="1" dirty="0" smtClean="0">
                <a:solidFill>
                  <a:srgbClr val="FF0000"/>
                </a:solidFill>
              </a:rPr>
              <a:t>Perfekt</a:t>
            </a:r>
            <a:r>
              <a:rPr lang="de-DE" sz="66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endParaRPr lang="es-ES" sz="66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285984" y="414338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Но! </a:t>
            </a:r>
            <a:r>
              <a:rPr lang="ru-RU" dirty="0" smtClean="0"/>
              <a:t>Приставка </a:t>
            </a:r>
            <a:r>
              <a:rPr lang="de-DE" dirty="0" err="1" smtClean="0">
                <a:solidFill>
                  <a:srgbClr val="FF0000"/>
                </a:solidFill>
              </a:rPr>
              <a:t>ge</a:t>
            </a:r>
            <a:r>
              <a:rPr lang="de-DE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отсутствует, если у глагола есть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неотделяемая приставка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be</a:t>
            </a:r>
            <a:r>
              <a:rPr lang="de-DE" dirty="0" smtClean="0">
                <a:solidFill>
                  <a:srgbClr val="FF0000"/>
                </a:solidFill>
              </a:rPr>
              <a:t>-, </a:t>
            </a:r>
            <a:r>
              <a:rPr lang="de-DE" dirty="0" err="1" smtClean="0">
                <a:solidFill>
                  <a:srgbClr val="FF0000"/>
                </a:solidFill>
              </a:rPr>
              <a:t>ge</a:t>
            </a:r>
            <a:r>
              <a:rPr lang="de-DE" dirty="0" smtClean="0">
                <a:solidFill>
                  <a:srgbClr val="FF0000"/>
                </a:solidFill>
              </a:rPr>
              <a:t>-, er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de-DE" dirty="0" smtClean="0">
                <a:solidFill>
                  <a:srgbClr val="FF0000"/>
                </a:solidFill>
              </a:rPr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ver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de-DE" dirty="0" smtClean="0">
                <a:solidFill>
                  <a:srgbClr val="FF0000"/>
                </a:solidFill>
              </a:rPr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zer</a:t>
            </a:r>
            <a:r>
              <a:rPr lang="de-DE" dirty="0" smtClean="0">
                <a:solidFill>
                  <a:srgbClr val="FF0000"/>
                </a:solidFill>
              </a:rPr>
              <a:t>-</a:t>
            </a:r>
            <a:endParaRPr lang="de-DE" dirty="0" smtClean="0"/>
          </a:p>
          <a:p>
            <a:pPr algn="ctr"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     </a:t>
            </a:r>
            <a:r>
              <a:rPr lang="de-DE" sz="2800" dirty="0" smtClean="0"/>
              <a:t>Alle haben seine Arbeit </a:t>
            </a:r>
            <a:r>
              <a:rPr lang="de-DE" sz="2800" dirty="0" smtClean="0">
                <a:solidFill>
                  <a:srgbClr val="FF0000"/>
                </a:solidFill>
              </a:rPr>
              <a:t>be</a:t>
            </a:r>
            <a:r>
              <a:rPr lang="de-DE" sz="2800" dirty="0" smtClean="0"/>
              <a:t>wundert.</a:t>
            </a:r>
            <a:r>
              <a:rPr lang="de-DE" sz="2800" dirty="0" smtClean="0">
                <a:solidFill>
                  <a:srgbClr val="FF0000"/>
                </a:solidFill>
              </a:rPr>
              <a:t>                                        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c</a:t>
            </a:r>
            <a:r>
              <a:rPr lang="ru-RU" dirty="0" err="1" smtClean="0"/>
              <a:t>уффикс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–</a:t>
            </a:r>
            <a:r>
              <a:rPr lang="de-DE" dirty="0" err="1" smtClean="0">
                <a:solidFill>
                  <a:srgbClr val="FF0000"/>
                </a:solidFill>
              </a:rPr>
              <a:t>ieren</a:t>
            </a:r>
            <a:endParaRPr lang="de-DE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de-DE" dirty="0" smtClean="0"/>
              <a:t>Wir haben viel musiz</a:t>
            </a:r>
            <a:r>
              <a:rPr lang="de-DE" dirty="0" smtClean="0">
                <a:solidFill>
                  <a:srgbClr val="FF0000"/>
                </a:solidFill>
              </a:rPr>
              <a:t>iert</a:t>
            </a:r>
            <a:r>
              <a:rPr lang="de-DE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sz="2800" dirty="0" smtClean="0"/>
              <a:t>отделяемые приставки всегда стоят под ударением и становятся в </a:t>
            </a:r>
            <a:r>
              <a:rPr lang="de-DE" sz="2800" dirty="0" err="1" smtClean="0"/>
              <a:t>PartizipII</a:t>
            </a:r>
            <a:r>
              <a:rPr lang="de-DE" sz="2800" dirty="0" smtClean="0"/>
              <a:t>  </a:t>
            </a:r>
            <a:r>
              <a:rPr lang="ru-RU" sz="2800" dirty="0" smtClean="0"/>
              <a:t>перед приставкой </a:t>
            </a:r>
            <a:r>
              <a:rPr lang="de-DE" sz="2800" dirty="0" err="1" smtClean="0"/>
              <a:t>ge</a:t>
            </a:r>
            <a:r>
              <a:rPr lang="de-DE" sz="2800" dirty="0" smtClean="0"/>
              <a:t>-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de-DE" sz="2800" dirty="0" smtClean="0"/>
              <a:t>Einige Kinder haben bei der Umfrage mit</a:t>
            </a:r>
            <a:r>
              <a:rPr lang="de-DE" sz="2800" dirty="0" smtClean="0">
                <a:solidFill>
                  <a:srgbClr val="FF0000"/>
                </a:solidFill>
              </a:rPr>
              <a:t>ge</a:t>
            </a:r>
            <a:r>
              <a:rPr lang="de-DE" sz="2800" dirty="0" smtClean="0"/>
              <a:t>macht.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Преобразуй предложения в </a:t>
            </a:r>
            <a:r>
              <a:rPr lang="de-DE" dirty="0" smtClean="0"/>
              <a:t>Perfekt.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de-DE" dirty="0" smtClean="0"/>
              <a:t>Ich bade, spiele, lache viel im Sommer.</a:t>
            </a:r>
          </a:p>
          <a:p>
            <a:r>
              <a:rPr lang="de-DE" dirty="0" smtClean="0"/>
              <a:t>Auf </a:t>
            </a:r>
            <a:r>
              <a:rPr lang="de-DE" dirty="0" smtClean="0"/>
              <a:t>dem Sportplatz spielen die Kinder Ball.</a:t>
            </a:r>
          </a:p>
          <a:p>
            <a:r>
              <a:rPr lang="de-DE" dirty="0" smtClean="0"/>
              <a:t>Ich erzähle die Geschichte.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143000"/>
          </a:xfrm>
        </p:spPr>
        <p:txBody>
          <a:bodyPr/>
          <a:lstStyle/>
          <a:p>
            <a:r>
              <a:rPr lang="ru-RU" dirty="0" smtClean="0"/>
              <a:t>Итак, что такое </a:t>
            </a:r>
            <a:r>
              <a:rPr lang="de-DE" dirty="0" smtClean="0"/>
              <a:t>Perfekt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Как образуется </a:t>
            </a:r>
            <a:r>
              <a:rPr lang="de-DE" dirty="0" smtClean="0"/>
              <a:t>Perfekt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</a:t>
            </a:r>
            <a:r>
              <a:rPr lang="ru-RU" dirty="0" smtClean="0"/>
              <a:t>Что такое </a:t>
            </a:r>
            <a:r>
              <a:rPr lang="de-DE" dirty="0" smtClean="0"/>
              <a:t>Perfekt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Perfekt</a:t>
            </a:r>
            <a:r>
              <a:rPr lang="de-DE" dirty="0" smtClean="0"/>
              <a:t> - c</a:t>
            </a:r>
            <a:r>
              <a:rPr lang="ru-RU" dirty="0" smtClean="0"/>
              <a:t>ложное прошедшее</a:t>
            </a:r>
            <a:r>
              <a:rPr lang="de-DE" dirty="0" smtClean="0"/>
              <a:t> </a:t>
            </a:r>
            <a:r>
              <a:rPr lang="ru-RU" dirty="0" smtClean="0"/>
              <a:t>разговорное время</a:t>
            </a:r>
          </a:p>
          <a:p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образуется </a:t>
            </a:r>
            <a:r>
              <a:rPr lang="de-DE" dirty="0" smtClean="0"/>
              <a:t>Perfekt?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вспомог.гл</a:t>
            </a:r>
            <a:r>
              <a:rPr lang="ru-RU" dirty="0" smtClean="0"/>
              <a:t>. </a:t>
            </a:r>
            <a:r>
              <a:rPr lang="de-DE" dirty="0" smtClean="0">
                <a:solidFill>
                  <a:srgbClr val="FF0000"/>
                </a:solidFill>
              </a:rPr>
              <a:t>haben/sein</a:t>
            </a:r>
            <a:r>
              <a:rPr lang="de-DE" dirty="0" smtClean="0"/>
              <a:t>  +   </a:t>
            </a:r>
            <a:r>
              <a:rPr lang="de-DE" dirty="0" smtClean="0">
                <a:solidFill>
                  <a:srgbClr val="FF0000"/>
                </a:solidFill>
              </a:rPr>
              <a:t>Partizip II </a:t>
            </a:r>
            <a:r>
              <a:rPr lang="ru-RU" dirty="0" smtClean="0"/>
              <a:t>смыслового глагола</a:t>
            </a: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Partizip II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занимает последнее место в предложении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слабые  гл.                         сильные гл.</a:t>
            </a:r>
          </a:p>
          <a:p>
            <a:pPr>
              <a:buNone/>
            </a:pPr>
            <a:r>
              <a:rPr lang="de-DE" dirty="0" smtClean="0"/>
              <a:t>[</a:t>
            </a:r>
            <a:r>
              <a:rPr lang="de-DE" dirty="0" err="1" smtClean="0"/>
              <a:t>ge</a:t>
            </a:r>
            <a:r>
              <a:rPr lang="de-DE" dirty="0" smtClean="0"/>
              <a:t>       -(e) t ]                   [</a:t>
            </a:r>
            <a:r>
              <a:rPr lang="de-DE" dirty="0" err="1" smtClean="0"/>
              <a:t>ge</a:t>
            </a:r>
            <a:r>
              <a:rPr lang="de-DE" dirty="0" smtClean="0"/>
              <a:t>         -en ]            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   </a:t>
            </a:r>
            <a:r>
              <a:rPr lang="ru-RU" dirty="0" smtClean="0"/>
              <a:t>                                      </a:t>
            </a:r>
            <a:r>
              <a:rPr lang="ru-RU" sz="2400" dirty="0" smtClean="0"/>
              <a:t>Их нужно запомнить!</a:t>
            </a:r>
            <a:endParaRPr lang="ru-RU" sz="24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285852" y="3571876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000760" y="3571876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rot="16200000" flipH="1">
            <a:off x="4709327" y="1280311"/>
            <a:ext cx="1154106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rot="5400000">
            <a:off x="2637625" y="708807"/>
            <a:ext cx="1225544" cy="264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Слабые глаголы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de-DE" dirty="0" smtClean="0"/>
              <a:t>malen – </a:t>
            </a:r>
            <a:r>
              <a:rPr lang="de-DE" dirty="0" smtClean="0">
                <a:solidFill>
                  <a:srgbClr val="FF0000"/>
                </a:solidFill>
              </a:rPr>
              <a:t>ge</a:t>
            </a:r>
            <a:r>
              <a:rPr lang="de-DE" dirty="0" smtClean="0"/>
              <a:t>mal</a:t>
            </a:r>
            <a:r>
              <a:rPr lang="de-DE" dirty="0" smtClean="0">
                <a:solidFill>
                  <a:srgbClr val="FF0000"/>
                </a:solidFill>
              </a:rPr>
              <a:t>t</a:t>
            </a:r>
          </a:p>
          <a:p>
            <a:r>
              <a:rPr lang="de-DE" dirty="0" smtClean="0"/>
              <a:t>suchen – </a:t>
            </a:r>
            <a:r>
              <a:rPr lang="de-DE" dirty="0" smtClean="0">
                <a:solidFill>
                  <a:srgbClr val="FF0000"/>
                </a:solidFill>
              </a:rPr>
              <a:t>ge</a:t>
            </a:r>
            <a:r>
              <a:rPr lang="de-DE" dirty="0" smtClean="0"/>
              <a:t>such</a:t>
            </a:r>
            <a:r>
              <a:rPr lang="de-DE" dirty="0" smtClean="0">
                <a:solidFill>
                  <a:srgbClr val="FF0000"/>
                </a:solidFill>
              </a:rPr>
              <a:t>t</a:t>
            </a:r>
          </a:p>
          <a:p>
            <a:r>
              <a:rPr lang="de-DE" dirty="0" smtClean="0"/>
              <a:t>arbeiten – </a:t>
            </a:r>
          </a:p>
          <a:p>
            <a:r>
              <a:rPr lang="de-DE" dirty="0" smtClean="0"/>
              <a:t>machen –</a:t>
            </a:r>
          </a:p>
          <a:p>
            <a:r>
              <a:rPr lang="de-DE" dirty="0" smtClean="0"/>
              <a:t>sammeln -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2571744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gearbeitet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314324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gemacht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786190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gesammelt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Сильные глаголы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de-DE" dirty="0" smtClean="0"/>
              <a:t>gehen – </a:t>
            </a:r>
            <a:r>
              <a:rPr lang="de-DE" dirty="0" smtClean="0">
                <a:solidFill>
                  <a:srgbClr val="FF0000"/>
                </a:solidFill>
              </a:rPr>
              <a:t>ge</a:t>
            </a:r>
            <a:r>
              <a:rPr lang="de-DE" dirty="0" smtClean="0"/>
              <a:t>g</a:t>
            </a:r>
            <a:r>
              <a:rPr lang="de-DE" dirty="0" smtClean="0">
                <a:solidFill>
                  <a:srgbClr val="FF0000"/>
                </a:solidFill>
              </a:rPr>
              <a:t>a</a:t>
            </a:r>
            <a:r>
              <a:rPr lang="de-DE" dirty="0" smtClean="0"/>
              <a:t>ng</a:t>
            </a:r>
            <a:r>
              <a:rPr lang="de-DE" dirty="0" smtClean="0">
                <a:solidFill>
                  <a:srgbClr val="FF0000"/>
                </a:solidFill>
              </a:rPr>
              <a:t>en</a:t>
            </a:r>
          </a:p>
          <a:p>
            <a:r>
              <a:rPr lang="de-DE" dirty="0" smtClean="0"/>
              <a:t>laufen – </a:t>
            </a:r>
            <a:r>
              <a:rPr lang="de-DE" dirty="0" smtClean="0">
                <a:solidFill>
                  <a:srgbClr val="FF0000"/>
                </a:solidFill>
              </a:rPr>
              <a:t>ge</a:t>
            </a:r>
            <a:r>
              <a:rPr lang="de-DE" dirty="0" smtClean="0"/>
              <a:t>l</a:t>
            </a:r>
            <a:r>
              <a:rPr lang="de-DE" dirty="0" smtClean="0">
                <a:solidFill>
                  <a:srgbClr val="FF0000"/>
                </a:solidFill>
              </a:rPr>
              <a:t>a</a:t>
            </a:r>
            <a:r>
              <a:rPr lang="de-DE" dirty="0" smtClean="0"/>
              <a:t>uf</a:t>
            </a:r>
            <a:r>
              <a:rPr lang="de-DE" dirty="0" smtClean="0">
                <a:solidFill>
                  <a:srgbClr val="FF0000"/>
                </a:solidFill>
              </a:rPr>
              <a:t>en</a:t>
            </a:r>
          </a:p>
          <a:p>
            <a:r>
              <a:rPr lang="de-DE" dirty="0" smtClean="0"/>
              <a:t>sehen – </a:t>
            </a:r>
          </a:p>
          <a:p>
            <a:r>
              <a:rPr lang="de-DE" dirty="0" smtClean="0"/>
              <a:t>springen – </a:t>
            </a:r>
          </a:p>
          <a:p>
            <a:r>
              <a:rPr lang="de-DE" dirty="0" smtClean="0"/>
              <a:t>stehen -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2571744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gesehen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314324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gesprungen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78619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gestanden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400" dirty="0" smtClean="0"/>
              <a:t>Вспомогательные глаголы занимают второе место в предложении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46148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314327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haben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habe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hast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er,</a:t>
                      </a:r>
                      <a:r>
                        <a:rPr lang="de-DE" baseline="0" dirty="0" smtClean="0"/>
                        <a:t> sie, 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hat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haben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habt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Sie, sie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haben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Переведи и проанализируй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Ich habe im Fluss gebadet.</a:t>
            </a:r>
          </a:p>
          <a:p>
            <a:r>
              <a:rPr lang="de-DE" sz="2800" dirty="0" smtClean="0"/>
              <a:t>Viele Kinder haben schöne Bilder gemacht</a:t>
            </a:r>
            <a:r>
              <a:rPr lang="de-DE" sz="2800" dirty="0" smtClean="0"/>
              <a:t>.</a:t>
            </a:r>
            <a:endParaRPr lang="de-DE" sz="2800" dirty="0" smtClean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dirty="0" smtClean="0"/>
              <a:t>Образуй </a:t>
            </a:r>
            <a:r>
              <a:rPr lang="de-DE" dirty="0" smtClean="0"/>
              <a:t>Perfekt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de-DE" dirty="0" smtClean="0"/>
              <a:t>In der Stunde … wir viel … (malen).</a:t>
            </a:r>
          </a:p>
          <a:p>
            <a:r>
              <a:rPr lang="de-DE" dirty="0" smtClean="0"/>
              <a:t>Er … das schön … (machen).</a:t>
            </a:r>
          </a:p>
          <a:p>
            <a:r>
              <a:rPr lang="de-DE" dirty="0" smtClean="0"/>
              <a:t>Ich … oft im Sommer Fahrrad … (fahren).</a:t>
            </a:r>
          </a:p>
          <a:p>
            <a:r>
              <a:rPr lang="de-DE" dirty="0" smtClean="0"/>
              <a:t>Thomas … im Garten … (arbeiten).</a:t>
            </a:r>
          </a:p>
          <a:p>
            <a:r>
              <a:rPr lang="de-DE" dirty="0" smtClean="0"/>
              <a:t>Meine Oma … Pilze … (suchen).</a:t>
            </a: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269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Perfekt </vt:lpstr>
      <vt:lpstr> Что такое Perfekt?</vt:lpstr>
      <vt:lpstr>Как образуется Perfekt?</vt:lpstr>
      <vt:lpstr>Partizip II  занимает последнее место в предложении</vt:lpstr>
      <vt:lpstr>Слабые глаголы</vt:lpstr>
      <vt:lpstr>Сильные глаголы</vt:lpstr>
      <vt:lpstr>Вспомогательные глаголы занимают второе место в предложении</vt:lpstr>
      <vt:lpstr>Переведи и проанализируй предложения</vt:lpstr>
      <vt:lpstr>Образуй Perfekt!</vt:lpstr>
      <vt:lpstr>Но! Приставка ge- отсутствует, если у глагола есть</vt:lpstr>
      <vt:lpstr>Слайд 11</vt:lpstr>
      <vt:lpstr>Преобразуй предложения в Perfekt.</vt:lpstr>
      <vt:lpstr>Итак, что такое Perfekt? Как образуется Perfekt?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358</cp:revision>
  <dcterms:created xsi:type="dcterms:W3CDTF">2010-05-23T14:28:12Z</dcterms:created>
  <dcterms:modified xsi:type="dcterms:W3CDTF">2015-11-09T13:43:23Z</dcterms:modified>
</cp:coreProperties>
</file>