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23" r:id="rId2"/>
    <p:sldId id="307" r:id="rId3"/>
    <p:sldId id="306" r:id="rId4"/>
    <p:sldId id="256" r:id="rId5"/>
    <p:sldId id="258" r:id="rId6"/>
    <p:sldId id="259" r:id="rId7"/>
    <p:sldId id="260" r:id="rId8"/>
    <p:sldId id="261" r:id="rId9"/>
    <p:sldId id="262" r:id="rId10"/>
    <p:sldId id="263" r:id="rId11"/>
    <p:sldId id="264" r:id="rId12"/>
    <p:sldId id="266" r:id="rId13"/>
    <p:sldId id="267" r:id="rId14"/>
    <p:sldId id="265" r:id="rId15"/>
    <p:sldId id="268" r:id="rId16"/>
    <p:sldId id="309" r:id="rId17"/>
    <p:sldId id="269" r:id="rId18"/>
    <p:sldId id="270" r:id="rId19"/>
    <p:sldId id="310" r:id="rId20"/>
    <p:sldId id="271" r:id="rId21"/>
    <p:sldId id="272" r:id="rId22"/>
    <p:sldId id="273" r:id="rId23"/>
    <p:sldId id="274" r:id="rId24"/>
    <p:sldId id="275" r:id="rId25"/>
    <p:sldId id="311" r:id="rId26"/>
    <p:sldId id="276" r:id="rId27"/>
    <p:sldId id="312" r:id="rId28"/>
    <p:sldId id="281" r:id="rId29"/>
    <p:sldId id="277" r:id="rId30"/>
    <p:sldId id="278" r:id="rId31"/>
    <p:sldId id="313" r:id="rId32"/>
    <p:sldId id="279" r:id="rId33"/>
    <p:sldId id="280" r:id="rId34"/>
    <p:sldId id="314" r:id="rId35"/>
    <p:sldId id="282" r:id="rId36"/>
    <p:sldId id="315" r:id="rId37"/>
    <p:sldId id="317" r:id="rId38"/>
    <p:sldId id="301" r:id="rId39"/>
    <p:sldId id="284" r:id="rId40"/>
    <p:sldId id="318" r:id="rId41"/>
    <p:sldId id="319" r:id="rId42"/>
    <p:sldId id="285" r:id="rId43"/>
    <p:sldId id="286" r:id="rId44"/>
    <p:sldId id="287" r:id="rId45"/>
    <p:sldId id="288" r:id="rId46"/>
    <p:sldId id="289" r:id="rId47"/>
    <p:sldId id="290" r:id="rId48"/>
    <p:sldId id="291" r:id="rId49"/>
    <p:sldId id="292" r:id="rId50"/>
    <p:sldId id="293" r:id="rId51"/>
    <p:sldId id="294" r:id="rId52"/>
    <p:sldId id="296" r:id="rId53"/>
    <p:sldId id="299" r:id="rId54"/>
    <p:sldId id="297" r:id="rId55"/>
    <p:sldId id="300" r:id="rId56"/>
    <p:sldId id="295" r:id="rId57"/>
    <p:sldId id="321" r:id="rId58"/>
    <p:sldId id="320" r:id="rId59"/>
    <p:sldId id="302" r:id="rId60"/>
    <p:sldId id="304" r:id="rId6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0" d="100"/>
          <a:sy n="50" d="100"/>
        </p:scale>
        <p:origin x="-1267" y="-67"/>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1DD17D-EE69-4F15-9539-3CA7C744C985}" type="datetimeFigureOut">
              <a:rPr lang="ru-RU" smtClean="0"/>
              <a:pPr/>
              <a:t>15.10.2020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A7D37CA-3862-4F81-8A3F-F8F7FD21676B}"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1DD17D-EE69-4F15-9539-3CA7C744C985}" type="datetimeFigureOut">
              <a:rPr lang="ru-RU" smtClean="0"/>
              <a:pPr/>
              <a:t>15.10.2020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A7D37CA-3862-4F81-8A3F-F8F7FD21676B}"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1DD17D-EE69-4F15-9539-3CA7C744C985}" type="datetimeFigureOut">
              <a:rPr lang="ru-RU" smtClean="0"/>
              <a:pPr/>
              <a:t>15.10.2020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A7D37CA-3862-4F81-8A3F-F8F7FD21676B}"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1DD17D-EE69-4F15-9539-3CA7C744C985}" type="datetimeFigureOut">
              <a:rPr lang="ru-RU" smtClean="0"/>
              <a:pPr/>
              <a:t>15.10.2020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A7D37CA-3862-4F81-8A3F-F8F7FD21676B}"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1DD17D-EE69-4F15-9539-3CA7C744C985}" type="datetimeFigureOut">
              <a:rPr lang="ru-RU" smtClean="0"/>
              <a:pPr/>
              <a:t>15.10.2020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A7D37CA-3862-4F81-8A3F-F8F7FD21676B}"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1DD17D-EE69-4F15-9539-3CA7C744C985}" type="datetimeFigureOut">
              <a:rPr lang="ru-RU" smtClean="0"/>
              <a:pPr/>
              <a:t>15.10.2020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A7D37CA-3862-4F81-8A3F-F8F7FD21676B}"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1DD17D-EE69-4F15-9539-3CA7C744C985}" type="datetimeFigureOut">
              <a:rPr lang="ru-RU" smtClean="0"/>
              <a:pPr/>
              <a:t>15.10.2020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A7D37CA-3862-4F81-8A3F-F8F7FD21676B}"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1DD17D-EE69-4F15-9539-3CA7C744C985}" type="datetimeFigureOut">
              <a:rPr lang="ru-RU" smtClean="0"/>
              <a:pPr/>
              <a:t>15.10.2020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A7D37CA-3862-4F81-8A3F-F8F7FD21676B}"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1DD17D-EE69-4F15-9539-3CA7C744C985}" type="datetimeFigureOut">
              <a:rPr lang="ru-RU" smtClean="0"/>
              <a:pPr/>
              <a:t>15.10.2020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A7D37CA-3862-4F81-8A3F-F8F7FD21676B}"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1DD17D-EE69-4F15-9539-3CA7C744C985}" type="datetimeFigureOut">
              <a:rPr lang="ru-RU" smtClean="0"/>
              <a:pPr/>
              <a:t>15.10.2020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A7D37CA-3862-4F81-8A3F-F8F7FD21676B}"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1DD17D-EE69-4F15-9539-3CA7C744C985}" type="datetimeFigureOut">
              <a:rPr lang="ru-RU" smtClean="0"/>
              <a:pPr/>
              <a:t>15.10.2020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A7D37CA-3862-4F81-8A3F-F8F7FD21676B}"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1DD17D-EE69-4F15-9539-3CA7C744C985}" type="datetimeFigureOut">
              <a:rPr lang="ru-RU" smtClean="0"/>
              <a:pPr/>
              <a:t>15.10.2020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7D37CA-3862-4F81-8A3F-F8F7FD21676B}"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video" Target="file:///C:\Users\igor\Desktop\&#1050;&#1086;&#1085;&#1082;&#1091;&#1088;&#1089;-&#1055;&#1088;&#1077;&#1079;&#1077;&#1085;&#1090;&#1072;&#1094;&#1080;&#1103;%20&#1082;%20&#1091;&#1088;&#1086;&#1082;&#1091;\&#1055;&#1088;&#1080;&#1083;&#1086;&#1078;&#1077;&#1085;&#1080;&#1103;\&#1055;&#1088;&#1080;&#1083;&#1086;&#1078;&#1077;&#1085;&#1080;&#1077;%201\&#1041;&#1099;&#1083;&#1072;%20&#1074;&#1086;&#1081;&#1085;&#1072;.wmv"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video" Target="file:///C:\Users\igor\Desktop\&#1050;&#1086;&#1085;&#1082;&#1091;&#1088;&#1089;-&#1055;&#1088;&#1077;&#1079;&#1077;&#1085;&#1090;&#1072;&#1094;&#1080;&#1103;%20&#1082;%20&#1091;&#1088;&#1086;&#1082;&#1091;\&#1055;&#1088;&#1080;&#1083;&#1086;&#1078;&#1077;&#1085;&#1080;&#1103;\&#1055;&#1088;&#1080;&#1083;&#1086;&#1078;&#1077;&#1085;&#1080;&#1077;%202\&#1052;&#1080;&#1085;&#1091;&#1090;&#1072;%20&#1084;&#1086;&#1083;&#1095;&#1072;&#1085;&#1080;&#1103;.wmv"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video" Target="file:///C:\Users\igor\Desktop\&#1050;&#1086;&#1085;&#1082;&#1091;&#1088;&#1089;-&#1055;&#1088;&#1077;&#1079;&#1077;&#1085;&#1090;&#1072;&#1094;&#1080;&#1103;%20&#1082;%20&#1091;&#1088;&#1086;&#1082;&#1091;\&#1055;&#1088;&#1080;&#1083;&#1086;&#1078;&#1077;&#1085;&#1080;&#1103;\&#1055;&#1088;&#1080;&#1083;&#1086;&#1078;&#1077;&#1085;&#1080;&#1077;%203\&#1043;&#1091;&#1088;&#1095;&#1077;&#1085;&#1082;&#1086;-&#1052;&#1086;&#1083;&#1080;&#1090;&#1074;&#1072;.mp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2.xml"/><Relationship Id="rId1" Type="http://schemas.openxmlformats.org/officeDocument/2006/relationships/video" Target="file:///C:\Users\igor\Desktop\&#1050;&#1086;&#1085;&#1082;&#1091;&#1088;&#1089;-&#1055;&#1088;&#1077;&#1079;&#1077;&#1085;&#1090;&#1072;&#1094;&#1080;&#1103;%20&#1082;%20&#1091;&#1088;&#1086;&#1082;&#1091;\&#1055;&#1088;&#1080;&#1083;&#1086;&#1078;&#1077;&#1085;&#1080;&#1103;\&#1055;&#1088;&#1080;&#1083;&#1086;&#1078;&#1077;&#1085;&#1080;&#1077;%204\&#1044;&#1077;&#1090;&#1080;%20&#1041;&#1077;&#1089;&#1083;&#1072;&#1085;&#1072;.avi"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Layout" Target="../slideLayouts/slideLayout2.xml"/><Relationship Id="rId1" Type="http://schemas.openxmlformats.org/officeDocument/2006/relationships/video" Target="file:///C:\Users\igor\Desktop\&#1050;&#1086;&#1085;&#1082;&#1091;&#1088;&#1089;-&#1055;&#1088;&#1077;&#1079;&#1077;&#1085;&#1090;&#1072;&#1094;&#1080;&#1103;%20&#1082;%20&#1091;&#1088;&#1086;&#1082;&#1091;\&#1055;&#1088;&#1080;&#1083;&#1086;&#1078;&#1077;&#1085;&#1080;&#1103;\&#1055;&#1088;&#1080;&#1083;&#1086;&#1078;&#1077;&#1085;&#1080;&#1077;%205\&#1047;&#1085;&#1072;&#1081;%20&#1080;&#1093;%20&#1087;&#1086;&#1080;&#1084;&#1105;&#1085;&#1085;&#1086;.avi"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image" Target="../media/image80.jpeg"/><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5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0.jpeg"/><Relationship Id="rId1" Type="http://schemas.openxmlformats.org/officeDocument/2006/relationships/slideLayout" Target="../slideLayouts/slideLayout2.xml"/><Relationship Id="rId5" Type="http://schemas.openxmlformats.org/officeDocument/2006/relationships/image" Target="../media/image88.jpeg"/><Relationship Id="rId4" Type="http://schemas.openxmlformats.org/officeDocument/2006/relationships/image" Target="../media/image87.jpeg"/></Relationships>
</file>

<file path=ppt/slides/_rels/slide5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0.jpeg"/><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5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3.gif"/><Relationship Id="rId5" Type="http://schemas.openxmlformats.org/officeDocument/2006/relationships/image" Target="../media/image92.jpeg"/><Relationship Id="rId4" Type="http://schemas.openxmlformats.org/officeDocument/2006/relationships/image" Target="../media/image91.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Layout" Target="../slideLayouts/slideLayout2.xml"/><Relationship Id="rId1" Type="http://schemas.openxmlformats.org/officeDocument/2006/relationships/video" Target="file:///C:\Users\igor\Desktop\&#1050;&#1086;&#1085;&#1082;&#1091;&#1088;&#1089;-&#1055;&#1088;&#1077;&#1079;&#1077;&#1085;&#1090;&#1072;&#1094;&#1080;&#1103;%20&#1082;%20&#1091;&#1088;&#1086;&#1082;&#1091;\&#1055;&#1088;&#1080;&#1083;&#1086;&#1078;&#1077;&#1085;&#1080;&#1103;\&#1055;&#1088;&#1080;&#1083;&#1086;&#1078;&#1077;&#1085;&#1080;&#1077;%206\&#1084;&#1086;&#1083;&#1080;&#1090;&#1074;&#1072;.wmv"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normAutofit fontScale="90000"/>
          </a:bodyPr>
          <a:lstStyle/>
          <a:p>
            <a:r>
              <a:rPr lang="ru-RU" sz="1300" dirty="0" smtClean="0"/>
              <a:t>Муниципальное казенное общеобразовательное учреждение </a:t>
            </a:r>
            <a:br>
              <a:rPr lang="ru-RU" sz="1300" dirty="0" smtClean="0"/>
            </a:br>
            <a:r>
              <a:rPr lang="ru-RU" sz="1300" dirty="0" smtClean="0"/>
              <a:t>"Специальная (коррекционная) школа-интернат для обучающихся с ограниченными возможностями здоровья»</a:t>
            </a:r>
            <a:r>
              <a:rPr lang="ru-RU" dirty="0" smtClean="0"/>
              <a:t/>
            </a:r>
            <a:br>
              <a:rPr lang="ru-RU" dirty="0" smtClean="0"/>
            </a:br>
            <a:r>
              <a:rPr lang="ru-RU" dirty="0" smtClean="0"/>
              <a:t> </a:t>
            </a:r>
            <a:br>
              <a:rPr lang="ru-RU" dirty="0" smtClean="0"/>
            </a:br>
            <a:endParaRPr lang="ru-RU" dirty="0"/>
          </a:p>
        </p:txBody>
      </p:sp>
      <p:pic>
        <p:nvPicPr>
          <p:cNvPr id="1026" name="Picture 2" descr="D:\вся информация - здесь\школа\9 мая анимация\0_5bb06_f6fe4e21_L.jpg"/>
          <p:cNvPicPr>
            <a:picLocks noGrp="1" noChangeAspect="1" noChangeArrowheads="1"/>
          </p:cNvPicPr>
          <p:nvPr>
            <p:ph type="pic" idx="1"/>
          </p:nvPr>
        </p:nvPicPr>
        <p:blipFill>
          <a:blip r:embed="rId2" cstate="print"/>
          <a:srcRect t="12500" b="12500"/>
          <a:stretch>
            <a:fillRect/>
          </a:stretch>
        </p:blipFill>
        <p:spPr bwMode="auto">
          <a:xfrm>
            <a:off x="1" y="0"/>
            <a:ext cx="9143999" cy="6858000"/>
          </a:xfrm>
          <a:prstGeom prst="rect">
            <a:avLst/>
          </a:prstGeom>
          <a:noFill/>
        </p:spPr>
      </p:pic>
      <p:sp>
        <p:nvSpPr>
          <p:cNvPr id="10" name="Текст 9"/>
          <p:cNvSpPr>
            <a:spLocks noGrp="1"/>
          </p:cNvSpPr>
          <p:nvPr>
            <p:ph type="body" sz="half" idx="2"/>
          </p:nvPr>
        </p:nvSpPr>
        <p:spPr>
          <a:xfrm>
            <a:off x="899592" y="5367338"/>
            <a:ext cx="7272808" cy="804862"/>
          </a:xfrm>
        </p:spPr>
        <p:txBody>
          <a:bodyPr>
            <a:noAutofit/>
          </a:bodyPr>
          <a:lstStyle/>
          <a:p>
            <a:pPr algn="ctr"/>
            <a:r>
              <a:rPr lang="ru-RU" sz="2400" dirty="0" smtClean="0">
                <a:solidFill>
                  <a:srgbClr val="FFFF00"/>
                </a:solidFill>
              </a:rPr>
              <a:t>Выполнила учитель начальных классов высшей категории Маркова Вера Васильевна</a:t>
            </a:r>
            <a:endParaRPr lang="ru-RU" sz="2400" dirty="0">
              <a:solidFill>
                <a:srgbClr val="FFFF00"/>
              </a:solidFill>
            </a:endParaRPr>
          </a:p>
        </p:txBody>
      </p:sp>
      <p:sp>
        <p:nvSpPr>
          <p:cNvPr id="5" name="Прямоугольник 4"/>
          <p:cNvSpPr/>
          <p:nvPr/>
        </p:nvSpPr>
        <p:spPr>
          <a:xfrm>
            <a:off x="539552" y="2060848"/>
            <a:ext cx="8136904" cy="2492990"/>
          </a:xfrm>
          <a:prstGeom prst="rect">
            <a:avLst/>
          </a:prstGeom>
          <a:noFill/>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ru-RU" sz="6600" b="1" smtClean="0">
                <a:ln w="1905"/>
                <a:solidFill>
                  <a:srgbClr val="FF0000"/>
                </a:solidFill>
                <a:effectLst>
                  <a:innerShdw blurRad="69850" dist="43180" dir="5400000">
                    <a:srgbClr val="000000">
                      <a:alpha val="65000"/>
                    </a:srgbClr>
                  </a:innerShdw>
                </a:effectLst>
              </a:rPr>
              <a:t> </a:t>
            </a:r>
            <a:r>
              <a:rPr lang="ru-RU" sz="6600" b="1" smtClean="0">
                <a:ln w="1905"/>
                <a:solidFill>
                  <a:srgbClr val="FF0000"/>
                </a:solidFill>
                <a:effectLst>
                  <a:innerShdw blurRad="69850" dist="43180" dir="5400000">
                    <a:srgbClr val="000000">
                      <a:alpha val="65000"/>
                    </a:srgbClr>
                  </a:innerShdw>
                </a:effectLst>
              </a:rPr>
              <a:t>Г</a:t>
            </a:r>
            <a:r>
              <a:rPr lang="ru-RU" sz="6600" b="1" smtClean="0">
                <a:ln w="1905"/>
                <a:solidFill>
                  <a:srgbClr val="FF0000"/>
                </a:solidFill>
                <a:effectLst>
                  <a:innerShdw blurRad="69850" dist="43180" dir="5400000">
                    <a:srgbClr val="000000">
                      <a:alpha val="65000"/>
                    </a:srgbClr>
                  </a:innerShdw>
                </a:effectLst>
              </a:rPr>
              <a:t>ерои </a:t>
            </a:r>
            <a:r>
              <a:rPr lang="ru-RU" sz="6600" b="1" dirty="0" smtClean="0">
                <a:ln w="1905"/>
                <a:solidFill>
                  <a:srgbClr val="FF0000"/>
                </a:solidFill>
                <a:effectLst>
                  <a:innerShdw blurRad="69850" dist="43180" dir="5400000">
                    <a:srgbClr val="000000">
                      <a:alpha val="65000"/>
                    </a:srgbClr>
                  </a:innerShdw>
                </a:effectLst>
              </a:rPr>
              <a:t>Отечества</a:t>
            </a:r>
          </a:p>
          <a:p>
            <a:pPr algn="ctr" fontAlgn="auto">
              <a:spcBef>
                <a:spcPts val="0"/>
              </a:spcBef>
              <a:spcAft>
                <a:spcPts val="0"/>
              </a:spcAft>
              <a:defRPr/>
            </a:pPr>
            <a:r>
              <a:rPr lang="ru-RU" sz="3600" b="1" dirty="0" smtClean="0">
                <a:ln w="1905"/>
                <a:solidFill>
                  <a:srgbClr val="FFFF00"/>
                </a:solidFill>
                <a:effectLst>
                  <a:innerShdw blurRad="69850" dist="43180" dir="5400000">
                    <a:srgbClr val="000000">
                      <a:alpha val="65000"/>
                    </a:srgbClr>
                  </a:innerShdw>
                </a:effectLst>
              </a:rPr>
              <a:t>Урок мужества</a:t>
            </a:r>
          </a:p>
          <a:p>
            <a:pPr algn="ctr" fontAlgn="auto">
              <a:spcBef>
                <a:spcPts val="0"/>
              </a:spcBef>
              <a:spcAft>
                <a:spcPts val="0"/>
              </a:spcAft>
              <a:defRPr/>
            </a:pPr>
            <a:endParaRPr lang="ru-RU" sz="5400" b="1" dirty="0">
              <a:ln w="11430"/>
              <a:solidFill>
                <a:srgbClr val="FF0000"/>
              </a:solidFill>
              <a:effectLst>
                <a:outerShdw blurRad="80000" dist="40000" dir="5040000" algn="tl">
                  <a:srgbClr val="000000">
                    <a:alpha val="30000"/>
                  </a:srgbClr>
                </a:outerShdw>
                <a:reflection blurRad="6350" stA="50000" endA="300" endPos="50000" dist="29997" dir="5400000" sy="-100000" algn="bl" rotWithShape="0"/>
              </a:effectLst>
              <a:latin typeface="+mn-lt"/>
              <a:cs typeface="+mn-cs"/>
            </a:endParaRPr>
          </a:p>
        </p:txBody>
      </p:sp>
      <p:sp>
        <p:nvSpPr>
          <p:cNvPr id="7" name="Прямоугольник 6"/>
          <p:cNvSpPr/>
          <p:nvPr/>
        </p:nvSpPr>
        <p:spPr>
          <a:xfrm>
            <a:off x="467544" y="404664"/>
            <a:ext cx="8424936" cy="1200329"/>
          </a:xfrm>
          <a:prstGeom prst="rect">
            <a:avLst/>
          </a:prstGeom>
        </p:spPr>
        <p:txBody>
          <a:bodyPr wrap="square">
            <a:spAutoFit/>
          </a:bodyPr>
          <a:lstStyle/>
          <a:p>
            <a:pPr algn="ctr"/>
            <a:r>
              <a:rPr lang="ru-RU" dirty="0" smtClean="0">
                <a:solidFill>
                  <a:srgbClr val="FFFF00"/>
                </a:solidFill>
              </a:rPr>
              <a:t>Муниципальное казенное общеобразовательное учреждение </a:t>
            </a:r>
            <a:br>
              <a:rPr lang="ru-RU" dirty="0" smtClean="0">
                <a:solidFill>
                  <a:srgbClr val="FFFF00"/>
                </a:solidFill>
              </a:rPr>
            </a:br>
            <a:r>
              <a:rPr lang="ru-RU" dirty="0" smtClean="0">
                <a:solidFill>
                  <a:srgbClr val="FFFF00"/>
                </a:solidFill>
              </a:rPr>
              <a:t>"Специальная (коррекционная) школа-интернат для обучающихся с ограниченными возможностями здоровья» г. Троицк, Челябинская области</a:t>
            </a:r>
            <a:br>
              <a:rPr lang="ru-RU" dirty="0" smtClean="0">
                <a:solidFill>
                  <a:srgbClr val="FFFF00"/>
                </a:solidFill>
              </a:rPr>
            </a:br>
            <a:endParaRPr lang="ru-RU" dirty="0">
              <a:solidFill>
                <a:srgbClr val="FFFF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 name="Была война.wmv">
            <a:hlinkClick r:id="" action="ppaction://media"/>
          </p:cNvPr>
          <p:cNvPicPr>
            <a:picLocks noGrp="1" noRot="1" noChangeAspect="1"/>
          </p:cNvPicPr>
          <p:nvPr>
            <p:ph idx="1"/>
            <a:videoFile r:link="rId1"/>
          </p:nvPr>
        </p:nvPicPr>
        <p:blipFill>
          <a:blip r:embed="rId3" cstate="print"/>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28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D:\вся информация - здесь\школа\9 мая анимация\0_5bb05_a0b1721b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4103" name="Picture 7"/>
          <p:cNvPicPr>
            <a:picLocks noChangeAspect="1" noChangeArrowheads="1"/>
          </p:cNvPicPr>
          <p:nvPr/>
        </p:nvPicPr>
        <p:blipFill>
          <a:blip r:embed="rId3" cstate="print"/>
          <a:srcRect/>
          <a:stretch>
            <a:fillRect/>
          </a:stretch>
        </p:blipFill>
        <p:spPr bwMode="auto">
          <a:xfrm>
            <a:off x="0" y="0"/>
            <a:ext cx="9144000" cy="6286520"/>
          </a:xfrm>
          <a:prstGeom prst="rect">
            <a:avLst/>
          </a:prstGeom>
          <a:noFill/>
          <a:ln w="9525">
            <a:noFill/>
            <a:miter lim="800000"/>
            <a:headEnd/>
            <a:tailEnd/>
          </a:ln>
          <a:effectLst/>
        </p:spPr>
      </p:pic>
      <p:sp>
        <p:nvSpPr>
          <p:cNvPr id="3" name="Содержимое 2"/>
          <p:cNvSpPr>
            <a:spLocks noGrp="1"/>
          </p:cNvSpPr>
          <p:nvPr>
            <p:ph idx="1"/>
          </p:nvPr>
        </p:nvSpPr>
        <p:spPr>
          <a:xfrm>
            <a:off x="714348" y="5786454"/>
            <a:ext cx="8229600" cy="857256"/>
          </a:xfrm>
          <a:ln/>
        </p:spPr>
        <p:style>
          <a:lnRef idx="2">
            <a:schemeClr val="accent1"/>
          </a:lnRef>
          <a:fillRef idx="1">
            <a:schemeClr val="lt1"/>
          </a:fillRef>
          <a:effectRef idx="0">
            <a:schemeClr val="accent1"/>
          </a:effectRef>
          <a:fontRef idx="minor">
            <a:schemeClr val="dk1"/>
          </a:fontRef>
        </p:style>
        <p:txBody>
          <a:bodyPr/>
          <a:lstStyle/>
          <a:p>
            <a:pPr marL="0" indent="15875" algn="ctr">
              <a:buNone/>
            </a:pPr>
            <a:r>
              <a:rPr lang="ru-RU" sz="2400" dirty="0"/>
              <a:t>На протяжении десятилетий мы со скорбью вспоминаем имена тех, кто защищал мир от фашизма. </a:t>
            </a:r>
          </a:p>
          <a:p>
            <a:endParaRPr lang="ru-RU" dirty="0"/>
          </a:p>
        </p:txBody>
      </p:sp>
      <p:pic>
        <p:nvPicPr>
          <p:cNvPr id="4104" name="Picture 8" descr="D:\вся информация - здесь\школа\ВОВ\1942_1C.JPG"/>
          <p:cNvPicPr>
            <a:picLocks noChangeAspect="1" noChangeArrowheads="1"/>
          </p:cNvPicPr>
          <p:nvPr/>
        </p:nvPicPr>
        <p:blipFill>
          <a:blip r:embed="rId4" cstate="email"/>
          <a:srcRect/>
          <a:stretch>
            <a:fillRect/>
          </a:stretch>
        </p:blipFill>
        <p:spPr bwMode="auto">
          <a:xfrm>
            <a:off x="4857752" y="142852"/>
            <a:ext cx="4024318" cy="26749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5" name="Picture 9" descr="D:\вся информация - здесь\школа\ВОВ\1942_16.JPG"/>
          <p:cNvPicPr>
            <a:picLocks noChangeAspect="1" noChangeArrowheads="1"/>
          </p:cNvPicPr>
          <p:nvPr/>
        </p:nvPicPr>
        <p:blipFill>
          <a:blip r:embed="rId5" cstate="email"/>
          <a:srcRect/>
          <a:stretch>
            <a:fillRect/>
          </a:stretch>
        </p:blipFill>
        <p:spPr bwMode="auto">
          <a:xfrm>
            <a:off x="214282" y="142852"/>
            <a:ext cx="3071834" cy="29774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6" name="Picture 10"/>
          <p:cNvPicPr>
            <a:picLocks noChangeAspect="1" noChangeArrowheads="1"/>
          </p:cNvPicPr>
          <p:nvPr/>
        </p:nvPicPr>
        <p:blipFill>
          <a:blip r:embed="rId6" cstate="email"/>
          <a:srcRect/>
          <a:stretch>
            <a:fillRect/>
          </a:stretch>
        </p:blipFill>
        <p:spPr bwMode="auto">
          <a:xfrm>
            <a:off x="3071802" y="2135918"/>
            <a:ext cx="2500330" cy="33837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вся информация - здесь\школа\9 мая анимация\0_5bb05_a0b1721b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63489" name="Picture 1" descr="C:\Users\igor\Desktop\РАСТИМ ПАТРИОТОВ\Новая папка\10382-3.jpg"/>
          <p:cNvPicPr>
            <a:picLocks noGrp="1" noChangeAspect="1" noChangeArrowheads="1"/>
          </p:cNvPicPr>
          <p:nvPr>
            <p:ph idx="1"/>
          </p:nvPr>
        </p:nvPicPr>
        <p:blipFill>
          <a:blip r:embed="rId3" cstate="print"/>
          <a:srcRect/>
          <a:stretch>
            <a:fillRect/>
          </a:stretch>
        </p:blipFill>
        <p:spPr>
          <a:xfrm>
            <a:off x="0" y="0"/>
            <a:ext cx="9144000" cy="5857875"/>
          </a:xfrm>
        </p:spPr>
      </p:pic>
      <p:sp>
        <p:nvSpPr>
          <p:cNvPr id="48129" name="Rectangle 1"/>
          <p:cNvSpPr>
            <a:spLocks noChangeArrowheads="1"/>
          </p:cNvSpPr>
          <p:nvPr/>
        </p:nvSpPr>
        <p:spPr bwMode="auto">
          <a:xfrm>
            <a:off x="714348" y="5458912"/>
            <a:ext cx="7858180" cy="1200329"/>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square" anchor="ctr">
            <a:spAutoFit/>
          </a:bodyPr>
          <a:lstStyle/>
          <a:p>
            <a:pPr algn="just"/>
            <a:r>
              <a:rPr lang="ru-RU" dirty="0" smtClean="0"/>
              <a:t>Весь народ встал на защиту своей земли. Тысячами эшелонов отправлялись солдаты на фронт с каждого уголка нашей необъятной Родины, но вернулись, – не все. Наша страна не досчиталась 27 миллионов своих сыновей и дочерей.</a:t>
            </a:r>
            <a:endParaRPr lang="ru-RU" sz="2000" dirty="0">
              <a:solidFill>
                <a:schemeClr val="tx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C:\Users\igor\Desktop\РАСТИМ ПАТРИОТОВ\Новая папка\л.jpg"/>
          <p:cNvPicPr>
            <a:picLocks noChangeAspect="1" noChangeArrowheads="1"/>
          </p:cNvPicPr>
          <p:nvPr/>
        </p:nvPicPr>
        <p:blipFill>
          <a:blip r:embed="rId2" cstate="print"/>
          <a:srcRect/>
          <a:stretch>
            <a:fillRect/>
          </a:stretch>
        </p:blipFill>
        <p:spPr>
          <a:xfrm>
            <a:off x="0" y="0"/>
            <a:ext cx="9144000" cy="6858000"/>
          </a:xfrm>
          <a:prstGeom prst="rect">
            <a:avLst/>
          </a:prstGeom>
        </p:spPr>
      </p:pic>
      <p:sp>
        <p:nvSpPr>
          <p:cNvPr id="3" name="Содержимое 2"/>
          <p:cNvSpPr>
            <a:spLocks noGrp="1"/>
          </p:cNvSpPr>
          <p:nvPr>
            <p:ph idx="1"/>
          </p:nvPr>
        </p:nvSpPr>
        <p:spPr>
          <a:xfrm>
            <a:off x="4786314" y="214290"/>
            <a:ext cx="4071934" cy="1471610"/>
          </a:xfrm>
        </p:spPr>
        <p:style>
          <a:lnRef idx="1">
            <a:schemeClr val="accent2"/>
          </a:lnRef>
          <a:fillRef idx="2">
            <a:schemeClr val="accent2"/>
          </a:fillRef>
          <a:effectRef idx="1">
            <a:schemeClr val="accent2"/>
          </a:effectRef>
          <a:fontRef idx="minor">
            <a:schemeClr val="dk1"/>
          </a:fontRef>
        </p:style>
        <p:txBody>
          <a:bodyPr>
            <a:normAutofit/>
          </a:bodyPr>
          <a:lstStyle/>
          <a:p>
            <a:pPr marL="0" indent="15875">
              <a:buNone/>
            </a:pPr>
            <a:r>
              <a:rPr lang="ru-RU" sz="2000" dirty="0" smtClean="0"/>
              <a:t>Светом скорби и памяти нашей,</a:t>
            </a:r>
            <a:br>
              <a:rPr lang="ru-RU" sz="2000" dirty="0" smtClean="0"/>
            </a:br>
            <a:r>
              <a:rPr lang="ru-RU" sz="2000" dirty="0" smtClean="0"/>
              <a:t>В этот час, пусть в святой тишине,</a:t>
            </a:r>
            <a:br>
              <a:rPr lang="ru-RU" sz="2000" dirty="0" smtClean="0"/>
            </a:br>
            <a:r>
              <a:rPr lang="ru-RU" sz="2000" dirty="0" smtClean="0"/>
              <a:t>Имена озаряются павших</a:t>
            </a:r>
            <a:br>
              <a:rPr lang="ru-RU" sz="2000" dirty="0" smtClean="0"/>
            </a:br>
            <a:r>
              <a:rPr lang="ru-RU" sz="2000" dirty="0" smtClean="0"/>
              <a:t>В этой страшной священной войне.</a:t>
            </a:r>
            <a:endParaRPr lang="ru-RU"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 name="Минута молчания.wmv">
            <a:hlinkClick r:id="" action="ppaction://media"/>
          </p:cNvPr>
          <p:cNvPicPr>
            <a:picLocks noGrp="1" noRot="1" noChangeAspect="1"/>
          </p:cNvPicPr>
          <p:nvPr>
            <p:ph idx="1"/>
            <a:videoFile r:link="rId1"/>
          </p:nvPr>
        </p:nvPicPr>
        <p:blipFill>
          <a:blip r:embed="rId3" cstate="print"/>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70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вся информация - здесь\школа\9 мая анимация\0_5bb05_a0b1721b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p:txBody>
          <a:bodyPr/>
          <a:lstStyle/>
          <a:p>
            <a:endParaRPr lang="ru-RU"/>
          </a:p>
        </p:txBody>
      </p:sp>
      <p:pic>
        <p:nvPicPr>
          <p:cNvPr id="5122" name="Picture 2"/>
          <p:cNvPicPr>
            <a:picLocks noChangeAspect="1" noChangeArrowheads="1"/>
          </p:cNvPicPr>
          <p:nvPr/>
        </p:nvPicPr>
        <p:blipFill>
          <a:blip r:embed="rId3" cstate="print"/>
          <a:srcRect l="6640" r="8984"/>
          <a:stretch>
            <a:fillRect/>
          </a:stretch>
        </p:blipFill>
        <p:spPr bwMode="auto">
          <a:xfrm>
            <a:off x="-1" y="0"/>
            <a:ext cx="9215531" cy="6143644"/>
          </a:xfrm>
          <a:prstGeom prst="rect">
            <a:avLst/>
          </a:prstGeom>
          <a:noFill/>
          <a:ln w="9525">
            <a:noFill/>
            <a:miter lim="800000"/>
            <a:headEnd/>
            <a:tailEnd/>
          </a:ln>
          <a:effectLst/>
        </p:spPr>
      </p:pic>
      <p:sp>
        <p:nvSpPr>
          <p:cNvPr id="3" name="Содержимое 2"/>
          <p:cNvSpPr>
            <a:spLocks noGrp="1"/>
          </p:cNvSpPr>
          <p:nvPr>
            <p:ph idx="1"/>
          </p:nvPr>
        </p:nvSpPr>
        <p:spPr>
          <a:xfrm>
            <a:off x="500034" y="5357826"/>
            <a:ext cx="8229600" cy="1328734"/>
          </a:xfrm>
        </p:spPr>
        <p:style>
          <a:lnRef idx="2">
            <a:schemeClr val="accent2"/>
          </a:lnRef>
          <a:fillRef idx="1">
            <a:schemeClr val="lt1"/>
          </a:fillRef>
          <a:effectRef idx="0">
            <a:schemeClr val="accent2"/>
          </a:effectRef>
          <a:fontRef idx="minor">
            <a:schemeClr val="dk1"/>
          </a:fontRef>
        </p:style>
        <p:txBody>
          <a:bodyPr>
            <a:normAutofit/>
          </a:bodyPr>
          <a:lstStyle/>
          <a:p>
            <a:pPr marL="0" indent="15875" algn="just">
              <a:buNone/>
            </a:pPr>
            <a:r>
              <a:rPr lang="ru-RU" sz="2000" dirty="0"/>
              <a:t>Хотя после окончания Второй мировой войны прошло 68 лет и в начале 90-х годов завершилась, так называемая, «холодная война», мир до сих пор не может достигнуть желаемого уровня стабильности и безопасности для всех граждан нашей планеты. </a:t>
            </a:r>
          </a:p>
          <a:p>
            <a:endParaRPr lang="ru-RU"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D:\вся информация - здесь\школа\9 мая анимация\0_5bb05_a0b1721b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6147" name="Picture 3" descr="C:\Users\igor\Desktop\Москва\5498850.jpg"/>
          <p:cNvPicPr>
            <a:picLocks noChangeAspect="1" noChangeArrowheads="1"/>
          </p:cNvPicPr>
          <p:nvPr/>
        </p:nvPicPr>
        <p:blipFill>
          <a:blip r:embed="rId3" cstate="print"/>
          <a:srcRect/>
          <a:stretch>
            <a:fillRect/>
          </a:stretch>
        </p:blipFill>
        <p:spPr bwMode="auto">
          <a:xfrm>
            <a:off x="0" y="0"/>
            <a:ext cx="9155583" cy="6286520"/>
          </a:xfrm>
          <a:prstGeom prst="rect">
            <a:avLst/>
          </a:prstGeom>
          <a:noFill/>
        </p:spPr>
      </p:pic>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500034" y="5929330"/>
            <a:ext cx="8229600" cy="685792"/>
          </a:xfrm>
        </p:spPr>
        <p:style>
          <a:lnRef idx="2">
            <a:schemeClr val="accent2"/>
          </a:lnRef>
          <a:fillRef idx="1">
            <a:schemeClr val="lt1"/>
          </a:fillRef>
          <a:effectRef idx="0">
            <a:schemeClr val="accent2"/>
          </a:effectRef>
          <a:fontRef idx="minor">
            <a:schemeClr val="dk1"/>
          </a:fontRef>
        </p:style>
        <p:txBody>
          <a:bodyPr>
            <a:normAutofit lnSpcReduction="10000"/>
          </a:bodyPr>
          <a:lstStyle/>
          <a:p>
            <a:pPr marL="0" indent="0" algn="ctr">
              <a:buNone/>
            </a:pPr>
            <a:r>
              <a:rPr lang="ru-RU" sz="2000" dirty="0" smtClean="0"/>
              <a:t>Появились </a:t>
            </a:r>
            <a:r>
              <a:rPr lang="ru-RU" sz="2000" dirty="0"/>
              <a:t>новые угрозы и вызовы нашей цивилизации: локальные войны, международный терроризм и различные виды экстремизма. </a:t>
            </a:r>
          </a:p>
          <a:p>
            <a:endParaRPr lang="ru-RU" dirty="0"/>
          </a:p>
        </p:txBody>
      </p:sp>
      <p:sp>
        <p:nvSpPr>
          <p:cNvPr id="6" name="Прямоугольник 5"/>
          <p:cNvSpPr/>
          <p:nvPr/>
        </p:nvSpPr>
        <p:spPr>
          <a:xfrm>
            <a:off x="753884" y="214290"/>
            <a:ext cx="2410532" cy="1200329"/>
          </a:xfrm>
          <a:prstGeom prst="rect">
            <a:avLst/>
          </a:prstGeom>
        </p:spPr>
        <p:style>
          <a:lnRef idx="2">
            <a:schemeClr val="dk1"/>
          </a:lnRef>
          <a:fillRef idx="1">
            <a:schemeClr val="lt1"/>
          </a:fillRef>
          <a:effectRef idx="0">
            <a:schemeClr val="dk1"/>
          </a:effectRef>
          <a:fontRef idx="minor">
            <a:schemeClr val="dk1"/>
          </a:fontRef>
        </p:style>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600" b="1" cap="none" spc="50" dirty="0" smtClean="0">
                <a:ln w="11430">
                  <a:solidFill>
                    <a:sysClr val="windowText" lastClr="000000"/>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29.12.13</a:t>
            </a:r>
          </a:p>
          <a:p>
            <a:pPr algn="ctr"/>
            <a:r>
              <a:rPr lang="ru-RU" sz="3600" b="1" spc="50" dirty="0" smtClean="0">
                <a:ln w="11430">
                  <a:solidFill>
                    <a:sysClr val="windowText" lastClr="000000"/>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Волгоград </a:t>
            </a:r>
            <a:endParaRPr lang="ru-RU" sz="3600" b="1" cap="none" spc="50" dirty="0">
              <a:ln w="11430">
                <a:solidFill>
                  <a:sysClr val="windowText" lastClr="000000"/>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вся информация - здесь\школа\9 мая анимация\0_5bb05_a0b1721b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7173" name="Picture 5"/>
          <p:cNvPicPr>
            <a:picLocks noChangeAspect="1" noChangeArrowheads="1"/>
          </p:cNvPicPr>
          <p:nvPr/>
        </p:nvPicPr>
        <p:blipFill>
          <a:blip r:embed="rId3" cstate="print"/>
          <a:srcRect/>
          <a:stretch>
            <a:fillRect/>
          </a:stretch>
        </p:blipFill>
        <p:spPr bwMode="auto">
          <a:xfrm>
            <a:off x="0" y="0"/>
            <a:ext cx="9144000" cy="6052457"/>
          </a:xfrm>
          <a:prstGeom prst="rect">
            <a:avLst/>
          </a:prstGeom>
          <a:noFill/>
          <a:ln w="9525">
            <a:noFill/>
            <a:miter lim="800000"/>
            <a:headEnd/>
            <a:tailEnd/>
          </a:ln>
          <a:effectLst/>
        </p:spPr>
      </p:pic>
      <p:sp>
        <p:nvSpPr>
          <p:cNvPr id="3" name="Содержимое 2"/>
          <p:cNvSpPr>
            <a:spLocks noGrp="1"/>
          </p:cNvSpPr>
          <p:nvPr>
            <p:ph idx="1"/>
          </p:nvPr>
        </p:nvSpPr>
        <p:spPr>
          <a:xfrm>
            <a:off x="500034" y="5357826"/>
            <a:ext cx="8229600" cy="1328758"/>
          </a:xfrm>
        </p:spPr>
        <p:style>
          <a:lnRef idx="2">
            <a:schemeClr val="accent1"/>
          </a:lnRef>
          <a:fillRef idx="1">
            <a:schemeClr val="lt1"/>
          </a:fillRef>
          <a:effectRef idx="0">
            <a:schemeClr val="accent1"/>
          </a:effectRef>
          <a:fontRef idx="minor">
            <a:schemeClr val="dk1"/>
          </a:fontRef>
        </p:style>
        <p:txBody>
          <a:bodyPr>
            <a:normAutofit fontScale="85000" lnSpcReduction="20000"/>
          </a:bodyPr>
          <a:lstStyle/>
          <a:p>
            <a:pPr marL="0" indent="15875" algn="just">
              <a:buNone/>
            </a:pPr>
            <a:r>
              <a:rPr lang="ru-RU" sz="2400" dirty="0"/>
              <a:t>В последние годы термин «горячие точки» прочно вошел в политический словарь, наш обиход и ежедневно присутствует в средствах массовой информации. Мы все чаще и чаще слышим о российских миротворцах, которые выполняют свой интернациональный долг далеко за пределами своей страны.</a:t>
            </a:r>
          </a:p>
          <a:p>
            <a:endParaRPr lang="ru-RU"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D:\вся информация - здесь\школа\9 мая анимация\0_5bb05_a0b1721b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p:txBody>
          <a:bodyPr/>
          <a:lstStyle/>
          <a:p>
            <a:endParaRPr lang="ru-RU"/>
          </a:p>
        </p:txBody>
      </p:sp>
      <p:pic>
        <p:nvPicPr>
          <p:cNvPr id="8195" name="Picture 3"/>
          <p:cNvPicPr>
            <a:picLocks noChangeAspect="1" noChangeArrowheads="1"/>
          </p:cNvPicPr>
          <p:nvPr/>
        </p:nvPicPr>
        <p:blipFill>
          <a:blip r:embed="rId3" cstate="print"/>
          <a:srcRect/>
          <a:stretch>
            <a:fillRect/>
          </a:stretch>
        </p:blipFill>
        <p:spPr bwMode="auto">
          <a:xfrm>
            <a:off x="0" y="0"/>
            <a:ext cx="6439846" cy="5500702"/>
          </a:xfrm>
          <a:prstGeom prst="rect">
            <a:avLst/>
          </a:prstGeom>
          <a:ln>
            <a:noFill/>
          </a:ln>
          <a:effectLst>
            <a:outerShdw blurRad="292100" dist="139700" dir="2700000" algn="tl" rotWithShape="0">
              <a:srgbClr val="333333">
                <a:alpha val="65000"/>
              </a:srgbClr>
            </a:outerShdw>
          </a:effectLst>
        </p:spPr>
      </p:pic>
      <p:pic>
        <p:nvPicPr>
          <p:cNvPr id="8196" name="Picture 4"/>
          <p:cNvPicPr>
            <a:picLocks noChangeAspect="1" noChangeArrowheads="1"/>
          </p:cNvPicPr>
          <p:nvPr/>
        </p:nvPicPr>
        <p:blipFill>
          <a:blip r:embed="rId4" cstate="print"/>
          <a:srcRect/>
          <a:stretch>
            <a:fillRect/>
          </a:stretch>
        </p:blipFill>
        <p:spPr bwMode="auto">
          <a:xfrm>
            <a:off x="5334000" y="142852"/>
            <a:ext cx="3619531" cy="2714648"/>
          </a:xfrm>
          <a:prstGeom prst="rect">
            <a:avLst/>
          </a:prstGeom>
          <a:ln>
            <a:noFill/>
          </a:ln>
          <a:effectLst>
            <a:outerShdw blurRad="292100" dist="139700" dir="2700000" algn="tl" rotWithShape="0">
              <a:srgbClr val="333333">
                <a:alpha val="65000"/>
              </a:srgbClr>
            </a:outerShdw>
          </a:effectLst>
        </p:spPr>
      </p:pic>
      <p:pic>
        <p:nvPicPr>
          <p:cNvPr id="8197" name="Picture 5"/>
          <p:cNvPicPr>
            <a:picLocks noChangeAspect="1" noChangeArrowheads="1"/>
          </p:cNvPicPr>
          <p:nvPr/>
        </p:nvPicPr>
        <p:blipFill>
          <a:blip r:embed="rId5" cstate="email"/>
          <a:srcRect/>
          <a:stretch>
            <a:fillRect/>
          </a:stretch>
        </p:blipFill>
        <p:spPr bwMode="auto">
          <a:xfrm>
            <a:off x="5357818" y="2961486"/>
            <a:ext cx="3643338" cy="2652350"/>
          </a:xfrm>
          <a:prstGeom prst="rect">
            <a:avLst/>
          </a:prstGeom>
          <a:ln>
            <a:noFill/>
          </a:ln>
          <a:effectLst>
            <a:outerShdw blurRad="292100" dist="139700" dir="2700000" algn="tl" rotWithShape="0">
              <a:srgbClr val="333333">
                <a:alpha val="65000"/>
              </a:srgbClr>
            </a:outerShdw>
          </a:effectLst>
        </p:spPr>
      </p:pic>
      <p:sp>
        <p:nvSpPr>
          <p:cNvPr id="3" name="Содержимое 2"/>
          <p:cNvSpPr>
            <a:spLocks noGrp="1"/>
          </p:cNvSpPr>
          <p:nvPr>
            <p:ph idx="1"/>
          </p:nvPr>
        </p:nvSpPr>
        <p:spPr>
          <a:xfrm>
            <a:off x="500034" y="5357826"/>
            <a:ext cx="8229600" cy="1328734"/>
          </a:xfrm>
        </p:spPr>
        <p:style>
          <a:lnRef idx="2">
            <a:schemeClr val="accent2"/>
          </a:lnRef>
          <a:fillRef idx="1">
            <a:schemeClr val="lt1"/>
          </a:fillRef>
          <a:effectRef idx="0">
            <a:schemeClr val="accent2"/>
          </a:effectRef>
          <a:fontRef idx="minor">
            <a:schemeClr val="dk1"/>
          </a:fontRef>
        </p:style>
        <p:txBody>
          <a:bodyPr>
            <a:normAutofit/>
          </a:bodyPr>
          <a:lstStyle/>
          <a:p>
            <a:pPr marL="0" indent="15875" algn="just">
              <a:buNone/>
            </a:pPr>
            <a:r>
              <a:rPr lang="ru-RU" sz="2000" dirty="0"/>
              <a:t>Непосредственное отношение к национальным интересам России имеют неурегулированные конфликты «постсоветского пространства»: Приднестровский и Нагорно-Карабахский регион, Северная и Южная Осетия, Грузия и Абхазия.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вся информация - здесь\школа\9 мая анимация\0_5bb05_a0b1721b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9218" name="Picture 2"/>
          <p:cNvPicPr>
            <a:picLocks noChangeAspect="1" noChangeArrowheads="1"/>
          </p:cNvPicPr>
          <p:nvPr/>
        </p:nvPicPr>
        <p:blipFill>
          <a:blip r:embed="rId3" cstate="print"/>
          <a:srcRect/>
          <a:stretch>
            <a:fillRect/>
          </a:stretch>
        </p:blipFill>
        <p:spPr bwMode="auto">
          <a:xfrm>
            <a:off x="-1" y="0"/>
            <a:ext cx="9214044" cy="6072206"/>
          </a:xfrm>
          <a:prstGeom prst="rect">
            <a:avLst/>
          </a:prstGeom>
          <a:noFill/>
          <a:ln w="9525">
            <a:noFill/>
            <a:miter lim="800000"/>
            <a:headEnd/>
            <a:tailEnd/>
          </a:ln>
          <a:effectLst/>
        </p:spPr>
      </p:pic>
      <p:sp>
        <p:nvSpPr>
          <p:cNvPr id="3" name="Содержимое 2"/>
          <p:cNvSpPr>
            <a:spLocks noGrp="1"/>
          </p:cNvSpPr>
          <p:nvPr>
            <p:ph idx="1"/>
          </p:nvPr>
        </p:nvSpPr>
        <p:spPr>
          <a:xfrm>
            <a:off x="428596" y="5072074"/>
            <a:ext cx="8229600" cy="1614486"/>
          </a:xfrm>
        </p:spPr>
        <p:style>
          <a:lnRef idx="2">
            <a:schemeClr val="accent4"/>
          </a:lnRef>
          <a:fillRef idx="1">
            <a:schemeClr val="lt1"/>
          </a:fillRef>
          <a:effectRef idx="0">
            <a:schemeClr val="accent4"/>
          </a:effectRef>
          <a:fontRef idx="minor">
            <a:schemeClr val="dk1"/>
          </a:fontRef>
        </p:style>
        <p:txBody>
          <a:bodyPr>
            <a:normAutofit lnSpcReduction="10000"/>
          </a:bodyPr>
          <a:lstStyle/>
          <a:p>
            <a:pPr marL="0" indent="15875" algn="just">
              <a:buNone/>
            </a:pPr>
            <a:r>
              <a:rPr lang="ru-RU" sz="2000" dirty="0" smtClean="0"/>
              <a:t>Охраняя </a:t>
            </a:r>
            <a:r>
              <a:rPr lang="ru-RU" sz="2000" dirty="0"/>
              <a:t>целостность и безопасность этих стран Россия приносит на жертвенный алтарь молоденьких безусых  пацанов. Каждая мать целые ночи на пролет молила нашего Господа о спасении ее </a:t>
            </a:r>
            <a:r>
              <a:rPr lang="ru-RU" sz="2000" dirty="0" err="1"/>
              <a:t>кровинушки</a:t>
            </a:r>
            <a:r>
              <a:rPr lang="ru-RU" sz="2000" dirty="0"/>
              <a:t>, но не все молитвы были услышаны, потому что один за другим  самолеты доставляли наших солдат в цинке с наклейкой «Груз 200».</a:t>
            </a:r>
          </a:p>
          <a:p>
            <a:endParaRPr lang="ru-RU"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2465" name="Picture 1" descr="D:\вся информация - здесь\школа\9 мая анимация\0_5bb07_5b099b04_L.jpg"/>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
        <p:nvSpPr>
          <p:cNvPr id="6" name="Прямоугольник 5"/>
          <p:cNvSpPr/>
          <p:nvPr/>
        </p:nvSpPr>
        <p:spPr>
          <a:xfrm>
            <a:off x="4429124" y="1928802"/>
            <a:ext cx="4714876" cy="2585323"/>
          </a:xfrm>
          <a:prstGeom prst="rect">
            <a:avLst/>
          </a:prstGeom>
          <a:noFill/>
        </p:spPr>
        <p:txBody>
          <a:bodyPr wrap="square" lIns="91440" tIns="45720" rIns="91440" bIns="45720">
            <a:spAutoFit/>
          </a:bodyPr>
          <a:lstStyle/>
          <a:p>
            <a:pPr algn="ctr"/>
            <a:r>
              <a:rPr lang="ru-RU"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«Пока горит зажженная свеча»</a:t>
            </a:r>
            <a:endParaRPr lang="ru-RU"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7" name="Picture 2" descr="C:\Users\Igor\Desktop\урок мужества\Начало\c579e08b887c.gif"/>
          <p:cNvPicPr>
            <a:picLocks noChangeAspect="1" noChangeArrowheads="1" noCrop="1"/>
          </p:cNvPicPr>
          <p:nvPr/>
        </p:nvPicPr>
        <p:blipFill>
          <a:blip r:embed="rId3" cstate="print"/>
          <a:srcRect/>
          <a:stretch>
            <a:fillRect/>
          </a:stretch>
        </p:blipFill>
        <p:spPr bwMode="auto">
          <a:xfrm>
            <a:off x="0" y="0"/>
            <a:ext cx="4357686" cy="683711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Effect transition="in" filter="fade">
                                      <p:cBhvr>
                                        <p:cTn id="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 name="Гурченко-Молитва.mpg">
            <a:hlinkClick r:id="" action="ppaction://media"/>
          </p:cNvPr>
          <p:cNvPicPr>
            <a:picLocks noGrp="1" noRot="1" noChangeAspect="1"/>
          </p:cNvPicPr>
          <p:nvPr>
            <p:ph idx="1"/>
            <a:videoFile r:link="rId1"/>
          </p:nvPr>
        </p:nvPicPr>
        <p:blipFill>
          <a:blip r:embed="rId3" cstate="print"/>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361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вся информация - здесь\школа\9 мая анимация\0_5bb05_a0b1721b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10242" name="Picture 2"/>
          <p:cNvPicPr>
            <a:picLocks noChangeAspect="1" noChangeArrowheads="1"/>
          </p:cNvPicPr>
          <p:nvPr/>
        </p:nvPicPr>
        <p:blipFill>
          <a:blip r:embed="rId3" cstate="print"/>
          <a:srcRect/>
          <a:stretch>
            <a:fillRect/>
          </a:stretch>
        </p:blipFill>
        <p:spPr bwMode="auto">
          <a:xfrm>
            <a:off x="-1" y="0"/>
            <a:ext cx="9123151" cy="5929330"/>
          </a:xfrm>
          <a:prstGeom prst="rect">
            <a:avLst/>
          </a:prstGeom>
          <a:noFill/>
          <a:ln w="9525">
            <a:noFill/>
            <a:miter lim="800000"/>
            <a:headEnd/>
            <a:tailEnd/>
          </a:ln>
          <a:effectLst/>
        </p:spPr>
      </p:pic>
      <p:sp>
        <p:nvSpPr>
          <p:cNvPr id="3" name="Содержимое 2"/>
          <p:cNvSpPr>
            <a:spLocks noGrp="1"/>
          </p:cNvSpPr>
          <p:nvPr>
            <p:ph idx="1"/>
          </p:nvPr>
        </p:nvSpPr>
        <p:spPr>
          <a:xfrm>
            <a:off x="571472" y="5429264"/>
            <a:ext cx="8229600" cy="1257320"/>
          </a:xfrm>
        </p:spPr>
        <p:style>
          <a:lnRef idx="2">
            <a:schemeClr val="accent5"/>
          </a:lnRef>
          <a:fillRef idx="1">
            <a:schemeClr val="lt1"/>
          </a:fillRef>
          <a:effectRef idx="0">
            <a:schemeClr val="accent5"/>
          </a:effectRef>
          <a:fontRef idx="minor">
            <a:schemeClr val="dk1"/>
          </a:fontRef>
        </p:style>
        <p:txBody>
          <a:bodyPr/>
          <a:lstStyle/>
          <a:p>
            <a:pPr marL="0" indent="15875" algn="ctr">
              <a:buNone/>
            </a:pPr>
            <a:r>
              <a:rPr lang="ru-RU" sz="2400" dirty="0"/>
              <a:t>Но еще большую опасность представляет собой терроризм, который пустил свои корни по всему миру, в том числе и в России.</a:t>
            </a:r>
          </a:p>
          <a:p>
            <a:endParaRPr lang="ru-RU"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вся информация - здесь\школа\9 мая анимация\0_5bb05_a0b1721b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11266" name="Picture 2"/>
          <p:cNvPicPr>
            <a:picLocks noChangeAspect="1" noChangeArrowheads="1"/>
          </p:cNvPicPr>
          <p:nvPr/>
        </p:nvPicPr>
        <p:blipFill>
          <a:blip r:embed="rId3" cstate="print"/>
          <a:srcRect l="5468"/>
          <a:stretch>
            <a:fillRect/>
          </a:stretch>
        </p:blipFill>
        <p:spPr bwMode="auto">
          <a:xfrm>
            <a:off x="0" y="0"/>
            <a:ext cx="9144020" cy="5441052"/>
          </a:xfrm>
          <a:prstGeom prst="rect">
            <a:avLst/>
          </a:prstGeom>
          <a:noFill/>
          <a:ln w="9525">
            <a:noFill/>
            <a:miter lim="800000"/>
            <a:headEnd/>
            <a:tailEnd/>
          </a:ln>
          <a:effectLst/>
        </p:spPr>
      </p:pic>
      <p:sp>
        <p:nvSpPr>
          <p:cNvPr id="3" name="Содержимое 2"/>
          <p:cNvSpPr>
            <a:spLocks noGrp="1"/>
          </p:cNvSpPr>
          <p:nvPr>
            <p:ph idx="1"/>
          </p:nvPr>
        </p:nvSpPr>
        <p:spPr>
          <a:xfrm>
            <a:off x="500034" y="5072074"/>
            <a:ext cx="8229600" cy="1614485"/>
          </a:xfrm>
        </p:spPr>
        <p:style>
          <a:lnRef idx="2">
            <a:schemeClr val="accent1"/>
          </a:lnRef>
          <a:fillRef idx="1">
            <a:schemeClr val="lt1"/>
          </a:fillRef>
          <a:effectRef idx="0">
            <a:schemeClr val="accent1"/>
          </a:effectRef>
          <a:fontRef idx="minor">
            <a:schemeClr val="dk1"/>
          </a:fontRef>
        </p:style>
        <p:txBody>
          <a:bodyPr>
            <a:normAutofit lnSpcReduction="10000"/>
          </a:bodyPr>
          <a:lstStyle/>
          <a:p>
            <a:pPr marL="0" indent="15875" algn="just">
              <a:buNone/>
            </a:pPr>
            <a:r>
              <a:rPr lang="ru-RU" sz="2000" dirty="0"/>
              <a:t>В современной России самые громкие теракты связаны с Чеченской войной и деятельностью чеченских сепаратистов. Это в основном взрывы и захваты заложников, с целью исполнения своих требований, о которых Российские структуры не говорят в открытую "в интересах следствия". Давайте вспомним самые громкие теракты:</a:t>
            </a:r>
          </a:p>
          <a:p>
            <a:endParaRPr lang="ru-RU"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D:\вся информация - здесь\школа\9 мая анимация\0_5bb05_a0b1721b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12291" name="Picture 3"/>
          <p:cNvPicPr>
            <a:picLocks noChangeAspect="1" noChangeArrowheads="1"/>
          </p:cNvPicPr>
          <p:nvPr/>
        </p:nvPicPr>
        <p:blipFill>
          <a:blip r:embed="rId3" cstate="print"/>
          <a:srcRect/>
          <a:stretch>
            <a:fillRect/>
          </a:stretch>
        </p:blipFill>
        <p:spPr bwMode="auto">
          <a:xfrm>
            <a:off x="0" y="0"/>
            <a:ext cx="4476749" cy="3357562"/>
          </a:xfrm>
          <a:prstGeom prst="rect">
            <a:avLst/>
          </a:prstGeom>
          <a:ln>
            <a:noFill/>
          </a:ln>
          <a:effectLst>
            <a:outerShdw blurRad="292100" dist="139700" dir="2700000" algn="tl" rotWithShape="0">
              <a:srgbClr val="333333">
                <a:alpha val="65000"/>
              </a:srgbClr>
            </a:outerShdw>
          </a:effectLst>
        </p:spPr>
      </p:pic>
      <p:pic>
        <p:nvPicPr>
          <p:cNvPr id="12290" name="Picture 2"/>
          <p:cNvPicPr>
            <a:picLocks noChangeAspect="1" noChangeArrowheads="1"/>
          </p:cNvPicPr>
          <p:nvPr/>
        </p:nvPicPr>
        <p:blipFill>
          <a:blip r:embed="rId4" cstate="print"/>
          <a:srcRect/>
          <a:stretch>
            <a:fillRect/>
          </a:stretch>
        </p:blipFill>
        <p:spPr bwMode="auto">
          <a:xfrm>
            <a:off x="4071934" y="142852"/>
            <a:ext cx="4929191" cy="3479429"/>
          </a:xfrm>
          <a:prstGeom prst="rect">
            <a:avLst/>
          </a:prstGeom>
          <a:ln>
            <a:noFill/>
          </a:ln>
          <a:effectLst>
            <a:outerShdw blurRad="292100" dist="139700" dir="2700000" algn="tl" rotWithShape="0">
              <a:srgbClr val="333333">
                <a:alpha val="65000"/>
              </a:srgbClr>
            </a:outerShdw>
          </a:effectLst>
        </p:spPr>
      </p:pic>
      <p:pic>
        <p:nvPicPr>
          <p:cNvPr id="12292" name="Picture 4"/>
          <p:cNvPicPr>
            <a:picLocks noChangeAspect="1" noChangeArrowheads="1"/>
          </p:cNvPicPr>
          <p:nvPr/>
        </p:nvPicPr>
        <p:blipFill>
          <a:blip r:embed="rId5" cstate="print"/>
          <a:srcRect/>
          <a:stretch>
            <a:fillRect/>
          </a:stretch>
        </p:blipFill>
        <p:spPr bwMode="auto">
          <a:xfrm>
            <a:off x="2500298" y="2643182"/>
            <a:ext cx="4357718" cy="3268289"/>
          </a:xfrm>
          <a:prstGeom prst="rect">
            <a:avLst/>
          </a:prstGeom>
          <a:ln>
            <a:noFill/>
          </a:ln>
          <a:effectLst>
            <a:outerShdw blurRad="292100" dist="139700" dir="2700000" algn="tl" rotWithShape="0">
              <a:srgbClr val="333333">
                <a:alpha val="65000"/>
              </a:srgbClr>
            </a:outerShdw>
          </a:effectLst>
        </p:spPr>
      </p:pic>
      <p:sp>
        <p:nvSpPr>
          <p:cNvPr id="3" name="Содержимое 2"/>
          <p:cNvSpPr>
            <a:spLocks noGrp="1"/>
          </p:cNvSpPr>
          <p:nvPr>
            <p:ph idx="1"/>
          </p:nvPr>
        </p:nvSpPr>
        <p:spPr>
          <a:xfrm>
            <a:off x="428596" y="5000636"/>
            <a:ext cx="8229600" cy="1685924"/>
          </a:xfrm>
        </p:spPr>
        <p:style>
          <a:lnRef idx="2">
            <a:schemeClr val="dk1"/>
          </a:lnRef>
          <a:fillRef idx="1">
            <a:schemeClr val="lt1"/>
          </a:fillRef>
          <a:effectRef idx="0">
            <a:schemeClr val="dk1"/>
          </a:effectRef>
          <a:fontRef idx="minor">
            <a:schemeClr val="dk1"/>
          </a:fontRef>
        </p:style>
        <p:txBody>
          <a:bodyPr/>
          <a:lstStyle/>
          <a:p>
            <a:pPr marL="0" indent="15875" algn="just">
              <a:buNone/>
            </a:pPr>
            <a:r>
              <a:rPr lang="ru-RU" sz="2000" dirty="0"/>
              <a:t>28 июля 1994 года четверо террористов объявили заложниками 41 пассажира рейсового автобуса, следовавшего по маршруту Пятигорск — Ставрополь — Красногвардейское. Двое заложников были убиты, ещё трое ранены и скончались в больнице. Во время операции по освобождению заложников  получили ранения пятеро бойцов спецназа. </a:t>
            </a:r>
          </a:p>
          <a:p>
            <a:endParaRPr lang="ru-RU"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вся информация - здесь\школа\9 мая анимация\0_5bb05_a0b1721b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13315" name="Picture 3"/>
          <p:cNvPicPr>
            <a:picLocks noChangeAspect="1" noChangeArrowheads="1"/>
          </p:cNvPicPr>
          <p:nvPr/>
        </p:nvPicPr>
        <p:blipFill>
          <a:blip r:embed="rId3" cstate="print"/>
          <a:srcRect/>
          <a:stretch>
            <a:fillRect/>
          </a:stretch>
        </p:blipFill>
        <p:spPr bwMode="auto">
          <a:xfrm>
            <a:off x="0" y="0"/>
            <a:ext cx="9144000" cy="6233705"/>
          </a:xfrm>
          <a:prstGeom prst="rect">
            <a:avLst/>
          </a:prstGeom>
          <a:noFill/>
          <a:ln w="9525">
            <a:noFill/>
            <a:miter lim="800000"/>
            <a:headEnd/>
            <a:tailEnd/>
          </a:ln>
          <a:effectLst/>
        </p:spPr>
      </p:pic>
      <p:sp>
        <p:nvSpPr>
          <p:cNvPr id="3" name="Содержимое 2"/>
          <p:cNvSpPr>
            <a:spLocks noGrp="1"/>
          </p:cNvSpPr>
          <p:nvPr>
            <p:ph idx="1"/>
          </p:nvPr>
        </p:nvSpPr>
        <p:spPr>
          <a:xfrm>
            <a:off x="500034" y="5072074"/>
            <a:ext cx="8229600" cy="1614485"/>
          </a:xfrm>
        </p:spPr>
        <p:style>
          <a:lnRef idx="2">
            <a:schemeClr val="accent2"/>
          </a:lnRef>
          <a:fillRef idx="1">
            <a:schemeClr val="lt1"/>
          </a:fillRef>
          <a:effectRef idx="0">
            <a:schemeClr val="accent2"/>
          </a:effectRef>
          <a:fontRef idx="minor">
            <a:schemeClr val="dk1"/>
          </a:fontRef>
        </p:style>
        <p:txBody>
          <a:bodyPr>
            <a:normAutofit lnSpcReduction="10000"/>
          </a:bodyPr>
          <a:lstStyle/>
          <a:p>
            <a:pPr marL="0" indent="15875" algn="just">
              <a:buNone/>
            </a:pPr>
            <a:r>
              <a:rPr lang="ru-RU" sz="2000" dirty="0"/>
              <a:t>14 июня — 20 июня 1995 года — группа террористов численностью 195 человек, возглавляемая Шамилем Басаевым, захватила более 1600 заложников в больнице города Будённовск (Ставропольский край) с целью вынудить российские власти остановить военные действия в Чечне и вступить в переговоры с режимом Дудаева. </a:t>
            </a:r>
          </a:p>
          <a:p>
            <a:endParaRPr lang="ru-RU"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вся информация - здесь\школа\9 мая анимация\0_5bb05_a0b1721b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14338" name="Picture 2"/>
          <p:cNvPicPr>
            <a:picLocks noChangeAspect="1" noChangeArrowheads="1"/>
          </p:cNvPicPr>
          <p:nvPr/>
        </p:nvPicPr>
        <p:blipFill>
          <a:blip r:embed="rId3" cstate="print"/>
          <a:srcRect/>
          <a:stretch>
            <a:fillRect/>
          </a:stretch>
        </p:blipFill>
        <p:spPr bwMode="auto">
          <a:xfrm>
            <a:off x="0" y="0"/>
            <a:ext cx="9144000" cy="6174154"/>
          </a:xfrm>
          <a:prstGeom prst="rect">
            <a:avLst/>
          </a:prstGeom>
          <a:noFill/>
          <a:ln w="9525">
            <a:noFill/>
            <a:miter lim="800000"/>
            <a:headEnd/>
            <a:tailEnd/>
          </a:ln>
          <a:effectLst/>
        </p:spPr>
      </p:pic>
      <p:sp>
        <p:nvSpPr>
          <p:cNvPr id="3" name="Содержимое 2"/>
          <p:cNvSpPr>
            <a:spLocks noGrp="1"/>
          </p:cNvSpPr>
          <p:nvPr>
            <p:ph idx="1"/>
          </p:nvPr>
        </p:nvSpPr>
        <p:spPr>
          <a:xfrm>
            <a:off x="571472" y="5357826"/>
            <a:ext cx="8229600" cy="1328734"/>
          </a:xfrm>
        </p:spPr>
        <p:style>
          <a:lnRef idx="2">
            <a:schemeClr val="accent1"/>
          </a:lnRef>
          <a:fillRef idx="1">
            <a:schemeClr val="lt1"/>
          </a:fillRef>
          <a:effectRef idx="0">
            <a:schemeClr val="accent1"/>
          </a:effectRef>
          <a:fontRef idx="minor">
            <a:schemeClr val="dk1"/>
          </a:fontRef>
        </p:style>
        <p:txBody>
          <a:bodyPr>
            <a:normAutofit/>
          </a:bodyPr>
          <a:lstStyle/>
          <a:p>
            <a:pPr marL="0" indent="15875" algn="just">
              <a:buNone/>
            </a:pPr>
            <a:r>
              <a:rPr lang="ru-RU" sz="2000" dirty="0" smtClean="0"/>
              <a:t>После </a:t>
            </a:r>
            <a:r>
              <a:rPr lang="ru-RU" sz="2000" dirty="0"/>
              <a:t>неудачного штурма и переговоров российские власти согласились дать террористам возможность беспрепятственно уйти, если они отпустят захваченных заложников. Террористическая группа Басаева вернулась в Чечню. В результате теракта погибли 129 человек, 415 ранены.</a:t>
            </a:r>
          </a:p>
          <a:p>
            <a:endParaRPr lang="ru-RU"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вся информация - здесь\школа\9 мая анимация\0_5bb05_a0b1721b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15362" name="Picture 2"/>
          <p:cNvPicPr>
            <a:picLocks noChangeAspect="1" noChangeArrowheads="1"/>
          </p:cNvPicPr>
          <p:nvPr/>
        </p:nvPicPr>
        <p:blipFill>
          <a:blip r:embed="rId3" cstate="print"/>
          <a:srcRect/>
          <a:stretch>
            <a:fillRect/>
          </a:stretch>
        </p:blipFill>
        <p:spPr bwMode="auto">
          <a:xfrm>
            <a:off x="0" y="0"/>
            <a:ext cx="9144000" cy="6215082"/>
          </a:xfrm>
          <a:prstGeom prst="rect">
            <a:avLst/>
          </a:prstGeom>
          <a:noFill/>
          <a:ln w="9525">
            <a:noFill/>
            <a:miter lim="800000"/>
            <a:headEnd/>
            <a:tailEnd/>
          </a:ln>
          <a:effectLst/>
        </p:spPr>
      </p:pic>
      <p:sp>
        <p:nvSpPr>
          <p:cNvPr id="3" name="Содержимое 2"/>
          <p:cNvSpPr>
            <a:spLocks noGrp="1"/>
          </p:cNvSpPr>
          <p:nvPr>
            <p:ph idx="1"/>
          </p:nvPr>
        </p:nvSpPr>
        <p:spPr>
          <a:xfrm>
            <a:off x="428596" y="5643578"/>
            <a:ext cx="8229600" cy="971544"/>
          </a:xfrm>
        </p:spPr>
        <p:style>
          <a:lnRef idx="2">
            <a:schemeClr val="accent2"/>
          </a:lnRef>
          <a:fillRef idx="1">
            <a:schemeClr val="lt1"/>
          </a:fillRef>
          <a:effectRef idx="0">
            <a:schemeClr val="accent2"/>
          </a:effectRef>
          <a:fontRef idx="minor">
            <a:schemeClr val="dk1"/>
          </a:fontRef>
        </p:style>
        <p:txBody>
          <a:bodyPr>
            <a:normAutofit lnSpcReduction="10000"/>
          </a:bodyPr>
          <a:lstStyle/>
          <a:p>
            <a:pPr marL="0" indent="15875" algn="just">
              <a:buNone/>
            </a:pPr>
            <a:r>
              <a:rPr lang="ru-RU" sz="2000" dirty="0"/>
              <a:t>9 января — 15 января 1996 — группа боевиков, возглавляемая </a:t>
            </a:r>
            <a:r>
              <a:rPr lang="ru-RU" sz="2000" dirty="0" err="1"/>
              <a:t>Салманом</a:t>
            </a:r>
            <a:r>
              <a:rPr lang="ru-RU" sz="2000" dirty="0"/>
              <a:t> </a:t>
            </a:r>
            <a:r>
              <a:rPr lang="ru-RU" sz="2000" dirty="0" err="1"/>
              <a:t>Радуевым</a:t>
            </a:r>
            <a:r>
              <a:rPr lang="ru-RU" sz="2000" dirty="0"/>
              <a:t>, захватила около 2000 человек в больнице и роддоме города Кизляр (Дагестан). </a:t>
            </a:r>
          </a:p>
          <a:p>
            <a:endParaRPr lang="ru-RU"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D:\вся информация - здесь\школа\9 мая анимация\0_5bb05_a0b1721b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16389" name="Picture 5"/>
          <p:cNvPicPr>
            <a:picLocks noChangeAspect="1" noChangeArrowheads="1"/>
          </p:cNvPicPr>
          <p:nvPr/>
        </p:nvPicPr>
        <p:blipFill>
          <a:blip r:embed="rId3" cstate="print"/>
          <a:srcRect/>
          <a:stretch>
            <a:fillRect/>
          </a:stretch>
        </p:blipFill>
        <p:spPr bwMode="auto">
          <a:xfrm>
            <a:off x="214282" y="2661016"/>
            <a:ext cx="3643338" cy="27325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Заголовок 1"/>
          <p:cNvSpPr>
            <a:spLocks noGrp="1"/>
          </p:cNvSpPr>
          <p:nvPr>
            <p:ph type="title"/>
          </p:nvPr>
        </p:nvSpPr>
        <p:spPr/>
        <p:txBody>
          <a:bodyPr/>
          <a:lstStyle/>
          <a:p>
            <a:endParaRPr lang="ru-RU"/>
          </a:p>
        </p:txBody>
      </p:sp>
      <p:pic>
        <p:nvPicPr>
          <p:cNvPr id="16387" name="Picture 3"/>
          <p:cNvPicPr>
            <a:picLocks noChangeAspect="1" noChangeArrowheads="1"/>
          </p:cNvPicPr>
          <p:nvPr/>
        </p:nvPicPr>
        <p:blipFill>
          <a:blip r:embed="rId4" cstate="print"/>
          <a:srcRect/>
          <a:stretch>
            <a:fillRect/>
          </a:stretch>
        </p:blipFill>
        <p:spPr bwMode="auto">
          <a:xfrm>
            <a:off x="0" y="0"/>
            <a:ext cx="4457700" cy="31582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388" name="Picture 4"/>
          <p:cNvPicPr>
            <a:picLocks noChangeAspect="1" noChangeArrowheads="1"/>
          </p:cNvPicPr>
          <p:nvPr/>
        </p:nvPicPr>
        <p:blipFill>
          <a:blip r:embed="rId5" cstate="print"/>
          <a:srcRect/>
          <a:stretch>
            <a:fillRect/>
          </a:stretch>
        </p:blipFill>
        <p:spPr bwMode="auto">
          <a:xfrm>
            <a:off x="5857884" y="-1"/>
            <a:ext cx="3286116" cy="24645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386" name="Picture 2"/>
          <p:cNvPicPr>
            <a:picLocks noChangeAspect="1" noChangeArrowheads="1"/>
          </p:cNvPicPr>
          <p:nvPr/>
        </p:nvPicPr>
        <p:blipFill>
          <a:blip r:embed="rId6" cstate="print"/>
          <a:srcRect/>
          <a:stretch>
            <a:fillRect/>
          </a:stretch>
        </p:blipFill>
        <p:spPr bwMode="auto">
          <a:xfrm>
            <a:off x="3619500" y="1500174"/>
            <a:ext cx="3524268" cy="26432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390" name="Picture 6"/>
          <p:cNvPicPr>
            <a:picLocks noChangeAspect="1" noChangeArrowheads="1"/>
          </p:cNvPicPr>
          <p:nvPr/>
        </p:nvPicPr>
        <p:blipFill>
          <a:blip r:embed="rId7" cstate="print"/>
          <a:srcRect/>
          <a:stretch>
            <a:fillRect/>
          </a:stretch>
        </p:blipFill>
        <p:spPr bwMode="auto">
          <a:xfrm>
            <a:off x="6286480" y="2786058"/>
            <a:ext cx="2857520" cy="21431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Содержимое 2"/>
          <p:cNvSpPr>
            <a:spLocks noGrp="1"/>
          </p:cNvSpPr>
          <p:nvPr>
            <p:ph idx="1"/>
          </p:nvPr>
        </p:nvSpPr>
        <p:spPr>
          <a:xfrm>
            <a:off x="428596" y="4857760"/>
            <a:ext cx="8229600" cy="1785950"/>
          </a:xfrm>
        </p:spPr>
        <p:style>
          <a:lnRef idx="2">
            <a:schemeClr val="accent1"/>
          </a:lnRef>
          <a:fillRef idx="1">
            <a:schemeClr val="lt1"/>
          </a:fillRef>
          <a:effectRef idx="0">
            <a:schemeClr val="accent1"/>
          </a:effectRef>
          <a:fontRef idx="minor">
            <a:schemeClr val="dk1"/>
          </a:fontRef>
        </p:style>
        <p:txBody>
          <a:bodyPr>
            <a:normAutofit/>
          </a:bodyPr>
          <a:lstStyle/>
          <a:p>
            <a:pPr marL="0" indent="15875" algn="just">
              <a:buNone/>
            </a:pPr>
            <a:r>
              <a:rPr lang="ru-RU" sz="1800" dirty="0" smtClean="0"/>
              <a:t>После </a:t>
            </a:r>
            <a:r>
              <a:rPr lang="ru-RU" sz="1800" dirty="0"/>
              <a:t>переговоров большинство заложников было освобождено. Бандиты с частью заложников начали отход в Чечню, но были блокированы российскими войсками в районе села Первомайское, откуда под покровом темноты прорвались в Чечню. В общей сложности в результате террористического акта в Кизляре погибли 78 военнослужащих, сотрудников МВД и мирных граждан Дагестана</a:t>
            </a:r>
          </a:p>
          <a:p>
            <a:endParaRPr lang="ru-RU"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вся информация - здесь\школа\9 мая анимация\0_5bb05_a0b1721b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17410" name="Picture 2"/>
          <p:cNvPicPr>
            <a:picLocks noChangeAspect="1" noChangeArrowheads="1"/>
          </p:cNvPicPr>
          <p:nvPr/>
        </p:nvPicPr>
        <p:blipFill>
          <a:blip r:embed="rId3" cstate="print"/>
          <a:srcRect/>
          <a:stretch>
            <a:fillRect/>
          </a:stretch>
        </p:blipFill>
        <p:spPr bwMode="auto">
          <a:xfrm>
            <a:off x="0" y="0"/>
            <a:ext cx="9169644" cy="6072206"/>
          </a:xfrm>
          <a:prstGeom prst="rect">
            <a:avLst/>
          </a:prstGeom>
          <a:noFill/>
          <a:ln w="9525">
            <a:noFill/>
            <a:miter lim="800000"/>
            <a:headEnd/>
            <a:tailEnd/>
          </a:ln>
          <a:effectLst/>
        </p:spPr>
      </p:pic>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428596" y="5715016"/>
            <a:ext cx="8229600" cy="971544"/>
          </a:xfrm>
        </p:spPr>
        <p:style>
          <a:lnRef idx="2">
            <a:schemeClr val="accent4"/>
          </a:lnRef>
          <a:fillRef idx="1">
            <a:schemeClr val="lt1"/>
          </a:fillRef>
          <a:effectRef idx="0">
            <a:schemeClr val="accent4"/>
          </a:effectRef>
          <a:fontRef idx="minor">
            <a:schemeClr val="dk1"/>
          </a:fontRef>
        </p:style>
        <p:txBody>
          <a:bodyPr>
            <a:normAutofit lnSpcReduction="10000"/>
          </a:bodyPr>
          <a:lstStyle/>
          <a:p>
            <a:pPr marL="0" indent="15875" algn="ctr">
              <a:buNone/>
            </a:pPr>
            <a:r>
              <a:rPr lang="ru-RU" sz="2000" dirty="0"/>
              <a:t>9 сентября и 13 сентября 1999 года — взрывы жилых домов в Москве на улице Гурьянова и на Каширском шоссе. Погибли соответственно 100 и 124 человека.</a:t>
            </a:r>
          </a:p>
          <a:p>
            <a:endParaRPr lang="ru-RU"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вся информация - здесь\школа\9 мая анимация\0_5bb05_a0b1721b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18434" name="Picture 2"/>
          <p:cNvPicPr>
            <a:picLocks noChangeAspect="1" noChangeArrowheads="1"/>
          </p:cNvPicPr>
          <p:nvPr/>
        </p:nvPicPr>
        <p:blipFill>
          <a:blip r:embed="rId3" cstate="print"/>
          <a:srcRect/>
          <a:stretch>
            <a:fillRect/>
          </a:stretch>
        </p:blipFill>
        <p:spPr bwMode="auto">
          <a:xfrm>
            <a:off x="0" y="0"/>
            <a:ext cx="9144000" cy="6357958"/>
          </a:xfrm>
          <a:prstGeom prst="rect">
            <a:avLst/>
          </a:prstGeom>
          <a:noFill/>
          <a:ln w="9525">
            <a:noFill/>
            <a:miter lim="800000"/>
            <a:headEnd/>
            <a:tailEnd/>
          </a:ln>
          <a:effectLst/>
        </p:spPr>
      </p:pic>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357158" y="5929330"/>
            <a:ext cx="8229600" cy="757230"/>
          </a:xfrm>
        </p:spPr>
        <p:style>
          <a:lnRef idx="2">
            <a:schemeClr val="accent1"/>
          </a:lnRef>
          <a:fillRef idx="1">
            <a:schemeClr val="lt1"/>
          </a:fillRef>
          <a:effectRef idx="0">
            <a:schemeClr val="accent1"/>
          </a:effectRef>
          <a:fontRef idx="minor">
            <a:schemeClr val="dk1"/>
          </a:fontRef>
        </p:style>
        <p:txBody>
          <a:bodyPr/>
          <a:lstStyle/>
          <a:p>
            <a:pPr marL="0" indent="15875" algn="just">
              <a:buNone/>
            </a:pPr>
            <a:r>
              <a:rPr lang="ru-RU" sz="2000" dirty="0"/>
              <a:t>8 августа 2000 года  — взрыв в подземном переходе на Пушкинской площади в Москве. Погибли 13 человек, 61 человек ранен. </a:t>
            </a:r>
          </a:p>
          <a:p>
            <a:endParaRPr lang="ru-RU"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D:\вся информация - здесь\школа\9 мая анимация\0_5bb05_a0b1721b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2050" name="Picture 2" descr="C:\Users\igor\Desktop\Москва\tn.jpg"/>
          <p:cNvPicPr>
            <a:picLocks noChangeAspect="1" noChangeArrowheads="1"/>
          </p:cNvPicPr>
          <p:nvPr/>
        </p:nvPicPr>
        <p:blipFill>
          <a:blip r:embed="rId3" cstate="print"/>
          <a:srcRect/>
          <a:stretch>
            <a:fillRect/>
          </a:stretch>
        </p:blipFill>
        <p:spPr bwMode="auto">
          <a:xfrm>
            <a:off x="0" y="0"/>
            <a:ext cx="9144000" cy="6429396"/>
          </a:xfrm>
          <a:prstGeom prst="rect">
            <a:avLst/>
          </a:prstGeom>
          <a:noFill/>
        </p:spPr>
      </p:pic>
      <p:sp>
        <p:nvSpPr>
          <p:cNvPr id="3" name="Содержимое 2"/>
          <p:cNvSpPr>
            <a:spLocks noGrp="1"/>
          </p:cNvSpPr>
          <p:nvPr>
            <p:ph idx="1"/>
          </p:nvPr>
        </p:nvSpPr>
        <p:spPr>
          <a:xfrm>
            <a:off x="571472" y="5715016"/>
            <a:ext cx="8229600" cy="971544"/>
          </a:xfrm>
        </p:spPr>
        <p:style>
          <a:lnRef idx="1">
            <a:schemeClr val="accent2"/>
          </a:lnRef>
          <a:fillRef idx="2">
            <a:schemeClr val="accent2"/>
          </a:fillRef>
          <a:effectRef idx="1">
            <a:schemeClr val="accent2"/>
          </a:effectRef>
          <a:fontRef idx="minor">
            <a:schemeClr val="dk1"/>
          </a:fontRef>
        </p:style>
        <p:txBody>
          <a:bodyPr>
            <a:normAutofit/>
          </a:bodyPr>
          <a:lstStyle/>
          <a:p>
            <a:pPr marL="0" indent="173038" algn="just">
              <a:buNone/>
            </a:pPr>
            <a:r>
              <a:rPr lang="ru-RU" sz="1800" dirty="0" err="1" smtClean="0"/>
              <a:t>Давным</a:t>
            </a:r>
            <a:r>
              <a:rPr lang="ru-RU" sz="1800" dirty="0" smtClean="0"/>
              <a:t>–давно отгремели залпы победного салюта, пожелтели фотографии и треугольные письма с фронта, но в сердце каждого ветерана хранится память минувшей войны. Она учит и предостерегает, дает силу и внушает веру.</a:t>
            </a:r>
            <a:endParaRPr lang="ru-RU" sz="1800" dirty="0"/>
          </a:p>
        </p:txBody>
      </p:sp>
      <p:pic>
        <p:nvPicPr>
          <p:cNvPr id="1026" name="Picture 2" descr="D:\вся информация - здесь\школа\9 мая анимация\0_5bafa_913bb93d_L.png"/>
          <p:cNvPicPr>
            <a:picLocks noChangeAspect="1" noChangeArrowheads="1"/>
          </p:cNvPicPr>
          <p:nvPr/>
        </p:nvPicPr>
        <p:blipFill>
          <a:blip r:embed="rId4" cstate="email"/>
          <a:srcRect/>
          <a:stretch>
            <a:fillRect/>
          </a:stretch>
        </p:blipFill>
        <p:spPr bwMode="auto">
          <a:xfrm>
            <a:off x="6643702" y="1071546"/>
            <a:ext cx="2143140" cy="2462764"/>
          </a:xfrm>
          <a:prstGeom prst="rect">
            <a:avLst/>
          </a:prstGeom>
          <a:noFill/>
        </p:spPr>
      </p:pic>
      <p:pic>
        <p:nvPicPr>
          <p:cNvPr id="1027" name="Picture 3" descr="D:\вся информация - здесь\школа\9 мая анимация\0_5baf7_957dea9d_L.png"/>
          <p:cNvPicPr>
            <a:picLocks noChangeAspect="1" noChangeArrowheads="1"/>
          </p:cNvPicPr>
          <p:nvPr/>
        </p:nvPicPr>
        <p:blipFill>
          <a:blip r:embed="rId5" cstate="email"/>
          <a:srcRect/>
          <a:stretch>
            <a:fillRect/>
          </a:stretch>
        </p:blipFill>
        <p:spPr bwMode="auto">
          <a:xfrm>
            <a:off x="4857752" y="-357214"/>
            <a:ext cx="2673347" cy="2438702"/>
          </a:xfrm>
          <a:prstGeom prst="rect">
            <a:avLst/>
          </a:prstGeom>
          <a:noFill/>
        </p:spPr>
      </p:pic>
      <p:pic>
        <p:nvPicPr>
          <p:cNvPr id="6" name="Picture 2" descr="D:\вся информация - здесь\школа\9 мая анимация\0_5bafa_913bb93d_L.png"/>
          <p:cNvPicPr>
            <a:picLocks noChangeAspect="1" noChangeArrowheads="1"/>
          </p:cNvPicPr>
          <p:nvPr/>
        </p:nvPicPr>
        <p:blipFill>
          <a:blip r:embed="rId4" cstate="email"/>
          <a:srcRect/>
          <a:stretch>
            <a:fillRect/>
          </a:stretch>
        </p:blipFill>
        <p:spPr bwMode="auto">
          <a:xfrm>
            <a:off x="3071802" y="285728"/>
            <a:ext cx="2143140" cy="2462764"/>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вся информация - здесь\школа\9 мая анимация\0_5bb05_a0b1721b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19459" name="Picture 3"/>
          <p:cNvPicPr>
            <a:picLocks noChangeAspect="1" noChangeArrowheads="1"/>
          </p:cNvPicPr>
          <p:nvPr/>
        </p:nvPicPr>
        <p:blipFill>
          <a:blip r:embed="rId3" cstate="print"/>
          <a:srcRect/>
          <a:stretch>
            <a:fillRect/>
          </a:stretch>
        </p:blipFill>
        <p:spPr bwMode="auto">
          <a:xfrm>
            <a:off x="0" y="0"/>
            <a:ext cx="9144000" cy="5214974"/>
          </a:xfrm>
          <a:prstGeom prst="rect">
            <a:avLst/>
          </a:prstGeom>
          <a:noFill/>
          <a:ln w="9525">
            <a:noFill/>
            <a:miter lim="800000"/>
            <a:headEnd/>
            <a:tailEnd/>
          </a:ln>
          <a:effectLst/>
        </p:spPr>
      </p:pic>
      <p:sp>
        <p:nvSpPr>
          <p:cNvPr id="2" name="Заголовок 1"/>
          <p:cNvSpPr>
            <a:spLocks noGrp="1"/>
          </p:cNvSpPr>
          <p:nvPr>
            <p:ph type="title"/>
          </p:nvPr>
        </p:nvSpPr>
        <p:spPr/>
        <p:txBody>
          <a:bodyPr/>
          <a:lstStyle/>
          <a:p>
            <a:endParaRPr lang="ru-RU" dirty="0"/>
          </a:p>
        </p:txBody>
      </p:sp>
      <p:sp>
        <p:nvSpPr>
          <p:cNvPr id="3" name="Содержимое 2"/>
          <p:cNvSpPr>
            <a:spLocks noGrp="1"/>
          </p:cNvSpPr>
          <p:nvPr>
            <p:ph idx="1"/>
          </p:nvPr>
        </p:nvSpPr>
        <p:spPr>
          <a:xfrm>
            <a:off x="500034" y="5357826"/>
            <a:ext cx="8229600" cy="1328734"/>
          </a:xfrm>
        </p:spPr>
        <p:style>
          <a:lnRef idx="2">
            <a:schemeClr val="accent2"/>
          </a:lnRef>
          <a:fillRef idx="1">
            <a:schemeClr val="lt1"/>
          </a:fillRef>
          <a:effectRef idx="0">
            <a:schemeClr val="accent2"/>
          </a:effectRef>
          <a:fontRef idx="minor">
            <a:schemeClr val="dk1"/>
          </a:fontRef>
        </p:style>
        <p:txBody>
          <a:bodyPr>
            <a:normAutofit/>
          </a:bodyPr>
          <a:lstStyle/>
          <a:p>
            <a:pPr marL="0" indent="15875" algn="just">
              <a:buNone/>
            </a:pPr>
            <a:r>
              <a:rPr lang="ru-RU" sz="2000" dirty="0"/>
              <a:t>23 октября — 26 октября 2001 года — Теракт на Дубровке — группа чеченских боевиков под руководством чеченского сепаратиста Мовсара Бараева захватила свыше 900 заложников в здании Театрального центра на Дубровке (Москва). </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вся информация - здесь\школа\9 мая анимация\0_5bb05_a0b1721b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20483" name="Picture 3"/>
          <p:cNvPicPr>
            <a:picLocks noChangeAspect="1" noChangeArrowheads="1"/>
          </p:cNvPicPr>
          <p:nvPr/>
        </p:nvPicPr>
        <p:blipFill>
          <a:blip r:embed="rId3" cstate="print"/>
          <a:srcRect/>
          <a:stretch>
            <a:fillRect/>
          </a:stretch>
        </p:blipFill>
        <p:spPr bwMode="auto">
          <a:xfrm>
            <a:off x="0" y="0"/>
            <a:ext cx="9215466" cy="6143644"/>
          </a:xfrm>
          <a:prstGeom prst="rect">
            <a:avLst/>
          </a:prstGeom>
          <a:noFill/>
          <a:ln w="9525">
            <a:noFill/>
            <a:miter lim="800000"/>
            <a:headEnd/>
            <a:tailEnd/>
          </a:ln>
          <a:effectLst/>
        </p:spPr>
      </p:pic>
      <p:sp>
        <p:nvSpPr>
          <p:cNvPr id="3" name="Содержимое 2"/>
          <p:cNvSpPr>
            <a:spLocks noGrp="1"/>
          </p:cNvSpPr>
          <p:nvPr>
            <p:ph idx="1"/>
          </p:nvPr>
        </p:nvSpPr>
        <p:spPr>
          <a:xfrm>
            <a:off x="500034" y="5715016"/>
            <a:ext cx="8229600" cy="971544"/>
          </a:xfrm>
        </p:spPr>
        <p:style>
          <a:lnRef idx="2">
            <a:schemeClr val="accent1"/>
          </a:lnRef>
          <a:fillRef idx="1">
            <a:schemeClr val="lt1"/>
          </a:fillRef>
          <a:effectRef idx="0">
            <a:schemeClr val="accent1"/>
          </a:effectRef>
          <a:fontRef idx="minor">
            <a:schemeClr val="dk1"/>
          </a:fontRef>
        </p:style>
        <p:txBody>
          <a:bodyPr>
            <a:normAutofit lnSpcReduction="10000"/>
          </a:bodyPr>
          <a:lstStyle/>
          <a:p>
            <a:pPr marL="0" indent="15875" algn="just">
              <a:buNone/>
            </a:pPr>
            <a:r>
              <a:rPr lang="ru-RU" sz="2000" dirty="0" smtClean="0"/>
              <a:t>Все </a:t>
            </a:r>
            <a:r>
              <a:rPr lang="ru-RU" sz="2000" dirty="0"/>
              <a:t>террористы были уничтожены в ходе штурма здания, заложники освобождены, но более 120 человек погибли от действия усыпляющего газа, применённого спецназом при штурме. </a:t>
            </a:r>
          </a:p>
          <a:p>
            <a:endParaRPr lang="ru-RU"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вся информация - здесь\школа\9 мая анимация\0_5bb05_a0b1721b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21507" name="Picture 3"/>
          <p:cNvPicPr>
            <a:picLocks noChangeAspect="1" noChangeArrowheads="1"/>
          </p:cNvPicPr>
          <p:nvPr/>
        </p:nvPicPr>
        <p:blipFill>
          <a:blip r:embed="rId3" cstate="print"/>
          <a:srcRect/>
          <a:stretch>
            <a:fillRect/>
          </a:stretch>
        </p:blipFill>
        <p:spPr bwMode="auto">
          <a:xfrm>
            <a:off x="0" y="-1"/>
            <a:ext cx="9144000" cy="6286521"/>
          </a:xfrm>
          <a:prstGeom prst="rect">
            <a:avLst/>
          </a:prstGeom>
          <a:noFill/>
          <a:ln w="9525">
            <a:noFill/>
            <a:miter lim="800000"/>
            <a:headEnd/>
            <a:tailEnd/>
          </a:ln>
          <a:effectLst/>
        </p:spPr>
      </p:pic>
      <p:sp>
        <p:nvSpPr>
          <p:cNvPr id="3" name="Содержимое 2"/>
          <p:cNvSpPr>
            <a:spLocks noGrp="1"/>
          </p:cNvSpPr>
          <p:nvPr>
            <p:ph idx="1"/>
          </p:nvPr>
        </p:nvSpPr>
        <p:spPr>
          <a:xfrm>
            <a:off x="428596" y="5857892"/>
            <a:ext cx="8229600" cy="757230"/>
          </a:xfrm>
        </p:spPr>
        <p:style>
          <a:lnRef idx="2">
            <a:schemeClr val="accent2"/>
          </a:lnRef>
          <a:fillRef idx="1">
            <a:schemeClr val="lt1"/>
          </a:fillRef>
          <a:effectRef idx="0">
            <a:schemeClr val="accent2"/>
          </a:effectRef>
          <a:fontRef idx="minor">
            <a:schemeClr val="dk1"/>
          </a:fontRef>
        </p:style>
        <p:txBody>
          <a:bodyPr/>
          <a:lstStyle/>
          <a:p>
            <a:pPr marL="0" indent="15875" algn="just">
              <a:buNone/>
            </a:pPr>
            <a:r>
              <a:rPr lang="ru-RU" sz="2000" dirty="0"/>
              <a:t>1 августа 2003 года — в Северной Осетии взорвано здание Моздокского госпиталя. Погибли 50 человек, более 60 ранены.</a:t>
            </a:r>
          </a:p>
          <a:p>
            <a:endParaRPr lang="ru-RU"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вся информация - здесь\школа\9 мая анимация\0_5bb05_a0b1721b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22530" name="Picture 2"/>
          <p:cNvPicPr>
            <a:picLocks noChangeAspect="1" noChangeArrowheads="1"/>
          </p:cNvPicPr>
          <p:nvPr/>
        </p:nvPicPr>
        <p:blipFill>
          <a:blip r:embed="rId3" cstate="print"/>
          <a:srcRect/>
          <a:stretch>
            <a:fillRect/>
          </a:stretch>
        </p:blipFill>
        <p:spPr bwMode="auto">
          <a:xfrm>
            <a:off x="0" y="-1"/>
            <a:ext cx="9144000" cy="6072207"/>
          </a:xfrm>
          <a:prstGeom prst="rect">
            <a:avLst/>
          </a:prstGeom>
          <a:noFill/>
          <a:ln w="9525">
            <a:noFill/>
            <a:miter lim="800000"/>
            <a:headEnd/>
            <a:tailEnd/>
          </a:ln>
          <a:effectLst/>
        </p:spPr>
      </p:pic>
      <p:sp>
        <p:nvSpPr>
          <p:cNvPr id="3" name="Содержимое 2"/>
          <p:cNvSpPr>
            <a:spLocks noGrp="1"/>
          </p:cNvSpPr>
          <p:nvPr>
            <p:ph idx="1"/>
          </p:nvPr>
        </p:nvSpPr>
        <p:spPr>
          <a:xfrm>
            <a:off x="500034" y="5572140"/>
            <a:ext cx="8229600" cy="1042982"/>
          </a:xfrm>
        </p:spPr>
        <p:style>
          <a:lnRef idx="2">
            <a:schemeClr val="accent1"/>
          </a:lnRef>
          <a:fillRef idx="1">
            <a:schemeClr val="lt1"/>
          </a:fillRef>
          <a:effectRef idx="0">
            <a:schemeClr val="accent1"/>
          </a:effectRef>
          <a:fontRef idx="minor">
            <a:schemeClr val="dk1"/>
          </a:fontRef>
        </p:style>
        <p:txBody>
          <a:bodyPr>
            <a:normAutofit/>
          </a:bodyPr>
          <a:lstStyle/>
          <a:p>
            <a:pPr marL="0" indent="15875" algn="just">
              <a:buNone/>
            </a:pPr>
            <a:r>
              <a:rPr lang="ru-RU" sz="2000" dirty="0"/>
              <a:t>Русский народ никогда не забудет, какая ужасная трагедия случилась в Северной Осетии, а именно в Беслане. Теперь в российском календаре стало на одну чёрную дату больше.  </a:t>
            </a:r>
          </a:p>
          <a:p>
            <a:endParaRPr lang="ru-RU"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вся информация - здесь\школа\9 мая анимация\0_5bb05_a0b1721b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23554" name="Picture 2"/>
          <p:cNvPicPr>
            <a:picLocks noChangeAspect="1" noChangeArrowheads="1"/>
          </p:cNvPicPr>
          <p:nvPr/>
        </p:nvPicPr>
        <p:blipFill>
          <a:blip r:embed="rId3" cstate="print"/>
          <a:srcRect/>
          <a:stretch>
            <a:fillRect/>
          </a:stretch>
        </p:blipFill>
        <p:spPr bwMode="auto">
          <a:xfrm>
            <a:off x="0" y="0"/>
            <a:ext cx="9161478" cy="6215082"/>
          </a:xfrm>
          <a:prstGeom prst="rect">
            <a:avLst/>
          </a:prstGeom>
          <a:noFill/>
          <a:ln w="9525">
            <a:noFill/>
            <a:miter lim="800000"/>
            <a:headEnd/>
            <a:tailEnd/>
          </a:ln>
          <a:effectLst/>
        </p:spPr>
      </p:pic>
      <p:sp>
        <p:nvSpPr>
          <p:cNvPr id="3" name="Содержимое 2"/>
          <p:cNvSpPr>
            <a:spLocks noGrp="1"/>
          </p:cNvSpPr>
          <p:nvPr>
            <p:ph idx="1"/>
          </p:nvPr>
        </p:nvSpPr>
        <p:spPr>
          <a:xfrm>
            <a:off x="571472" y="5715016"/>
            <a:ext cx="8229600" cy="971544"/>
          </a:xfrm>
        </p:spPr>
        <p:style>
          <a:lnRef idx="2">
            <a:schemeClr val="accent2"/>
          </a:lnRef>
          <a:fillRef idx="1">
            <a:schemeClr val="lt1"/>
          </a:fillRef>
          <a:effectRef idx="0">
            <a:schemeClr val="accent2"/>
          </a:effectRef>
          <a:fontRef idx="minor">
            <a:schemeClr val="dk1"/>
          </a:fontRef>
        </p:style>
        <p:txBody>
          <a:bodyPr>
            <a:normAutofit lnSpcReduction="10000"/>
          </a:bodyPr>
          <a:lstStyle/>
          <a:p>
            <a:pPr marL="0" indent="15875" algn="just">
              <a:buNone/>
            </a:pPr>
            <a:r>
              <a:rPr lang="ru-RU" sz="2000" dirty="0" smtClean="0"/>
              <a:t>Но </a:t>
            </a:r>
            <a:r>
              <a:rPr lang="ru-RU" sz="2000" dirty="0"/>
              <a:t>эта дата будет одной из самых чёрных потому, что в этот праздничный день погибли дети в священном месте - в школе.  Невинные дети, которые самое дорогое, что есть в этом страшном Мире.</a:t>
            </a:r>
          </a:p>
          <a:p>
            <a:endParaRPr lang="ru-RU"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вся информация - здесь\школа\9 мая анимация\0_5bb05_a0b1721b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24578" name="Picture 2"/>
          <p:cNvPicPr>
            <a:picLocks noChangeAspect="1" noChangeArrowheads="1"/>
          </p:cNvPicPr>
          <p:nvPr/>
        </p:nvPicPr>
        <p:blipFill>
          <a:blip r:embed="rId3" cstate="print"/>
          <a:srcRect/>
          <a:stretch>
            <a:fillRect/>
          </a:stretch>
        </p:blipFill>
        <p:spPr bwMode="auto">
          <a:xfrm>
            <a:off x="0" y="0"/>
            <a:ext cx="9117426" cy="6072206"/>
          </a:xfrm>
          <a:prstGeom prst="rect">
            <a:avLst/>
          </a:prstGeom>
          <a:noFill/>
          <a:ln w="9525">
            <a:noFill/>
            <a:miter lim="800000"/>
            <a:headEnd/>
            <a:tailEnd/>
          </a:ln>
          <a:effectLst/>
        </p:spPr>
      </p:pic>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500034" y="5643578"/>
            <a:ext cx="8229600" cy="1000132"/>
          </a:xfrm>
        </p:spPr>
        <p:style>
          <a:lnRef idx="2">
            <a:schemeClr val="dk1"/>
          </a:lnRef>
          <a:fillRef idx="1">
            <a:schemeClr val="lt1"/>
          </a:fillRef>
          <a:effectRef idx="0">
            <a:schemeClr val="dk1"/>
          </a:effectRef>
          <a:fontRef idx="minor">
            <a:schemeClr val="dk1"/>
          </a:fontRef>
        </p:style>
        <p:txBody>
          <a:bodyPr/>
          <a:lstStyle/>
          <a:p>
            <a:pPr marL="0" indent="15875" algn="ctr">
              <a:buNone/>
            </a:pPr>
            <a:r>
              <a:rPr lang="ru-RU" sz="2800" dirty="0"/>
              <a:t> Это случилось 1-го сентября 2004 года рано утром, когда дети с родителями пришли в школу. </a:t>
            </a:r>
          </a:p>
          <a:p>
            <a:endParaRPr lang="ru-RU"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D:\вся информация - здесь\школа\9 мая анимация\0_5bb05_a0b1721b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Блок-схема: несколько документов 4"/>
          <p:cNvSpPr/>
          <p:nvPr/>
        </p:nvSpPr>
        <p:spPr>
          <a:xfrm>
            <a:off x="142844" y="142852"/>
            <a:ext cx="3786214" cy="5786478"/>
          </a:xfrm>
          <a:prstGeom prst="flowChartMultidocumen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p:cNvSpPr/>
          <p:nvPr/>
        </p:nvSpPr>
        <p:spPr>
          <a:xfrm>
            <a:off x="285720" y="357166"/>
            <a:ext cx="3500462" cy="5072098"/>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Содержимое 2"/>
          <p:cNvSpPr>
            <a:spLocks noGrp="1"/>
          </p:cNvSpPr>
          <p:nvPr>
            <p:ph idx="1"/>
          </p:nvPr>
        </p:nvSpPr>
        <p:spPr>
          <a:xfrm>
            <a:off x="285720" y="428604"/>
            <a:ext cx="5686436" cy="5768997"/>
          </a:xfrm>
        </p:spPr>
        <p:txBody>
          <a:bodyPr>
            <a:normAutofit fontScale="40000" lnSpcReduction="20000"/>
          </a:bodyPr>
          <a:lstStyle/>
          <a:p>
            <a:pPr>
              <a:buNone/>
            </a:pPr>
            <a:r>
              <a:rPr lang="ru-RU" sz="4000" dirty="0" smtClean="0"/>
              <a:t>Сентябрь в гости постучался,</a:t>
            </a:r>
          </a:p>
          <a:p>
            <a:pPr>
              <a:buNone/>
            </a:pPr>
            <a:r>
              <a:rPr lang="ru-RU" sz="4000" dirty="0" smtClean="0"/>
              <a:t>День знаний наступил.</a:t>
            </a:r>
          </a:p>
          <a:p>
            <a:pPr>
              <a:buNone/>
            </a:pPr>
            <a:r>
              <a:rPr lang="ru-RU" sz="4000" dirty="0" smtClean="0"/>
              <a:t>Открыла школа детям двери,</a:t>
            </a:r>
          </a:p>
          <a:p>
            <a:pPr>
              <a:buNone/>
            </a:pPr>
            <a:r>
              <a:rPr lang="ru-RU" sz="4000" dirty="0" smtClean="0"/>
              <a:t>А террорист закрыл.</a:t>
            </a:r>
          </a:p>
          <a:p>
            <a:pPr>
              <a:buNone/>
            </a:pPr>
            <a:r>
              <a:rPr lang="ru-RU" sz="4000" dirty="0" smtClean="0"/>
              <a:t>Спортзал </a:t>
            </a:r>
            <a:r>
              <a:rPr lang="ru-RU" sz="4000" dirty="0"/>
              <a:t>увешанный взрывчаткой,</a:t>
            </a:r>
          </a:p>
          <a:p>
            <a:pPr>
              <a:buNone/>
            </a:pPr>
            <a:r>
              <a:rPr lang="ru-RU" sz="4000" dirty="0"/>
              <a:t>Обвалы крыши, взрывы, дым...                                                       </a:t>
            </a:r>
          </a:p>
          <a:p>
            <a:pPr>
              <a:buNone/>
            </a:pPr>
            <a:r>
              <a:rPr lang="ru-RU" sz="4000" dirty="0"/>
              <a:t>И этот день пожаром ярким</a:t>
            </a:r>
          </a:p>
          <a:p>
            <a:pPr>
              <a:buNone/>
            </a:pPr>
            <a:r>
              <a:rPr lang="ru-RU" sz="4000" dirty="0"/>
              <a:t>Мы, люди, в памяти храним.</a:t>
            </a:r>
          </a:p>
          <a:p>
            <a:pPr>
              <a:buNone/>
            </a:pPr>
            <a:r>
              <a:rPr lang="ru-RU" sz="4000" dirty="0" smtClean="0"/>
              <a:t>Оборвались ребячьи жизни</a:t>
            </a:r>
          </a:p>
          <a:p>
            <a:pPr>
              <a:buNone/>
            </a:pPr>
            <a:r>
              <a:rPr lang="ru-RU" sz="4000" dirty="0" smtClean="0"/>
              <a:t>И жизни их учителей.</a:t>
            </a:r>
          </a:p>
          <a:p>
            <a:pPr>
              <a:buNone/>
            </a:pPr>
            <a:r>
              <a:rPr lang="ru-RU" sz="4000" dirty="0" smtClean="0"/>
              <a:t>О, люди! Вы должны служить Отчизне,</a:t>
            </a:r>
          </a:p>
          <a:p>
            <a:pPr>
              <a:buNone/>
            </a:pPr>
            <a:r>
              <a:rPr lang="ru-RU" sz="4000" dirty="0" smtClean="0"/>
              <a:t>А не губить ее детей!</a:t>
            </a:r>
          </a:p>
          <a:p>
            <a:pPr>
              <a:buNone/>
            </a:pPr>
            <a:r>
              <a:rPr lang="ru-RU" sz="4000" dirty="0" smtClean="0"/>
              <a:t>Зачем стрелять ребенку в спину?</a:t>
            </a:r>
          </a:p>
          <a:p>
            <a:pPr>
              <a:buNone/>
            </a:pPr>
            <a:r>
              <a:rPr lang="ru-RU" sz="4000" dirty="0" smtClean="0"/>
              <a:t>Ведь он еще не начал жить...</a:t>
            </a:r>
          </a:p>
          <a:p>
            <a:pPr>
              <a:buNone/>
            </a:pPr>
            <a:r>
              <a:rPr lang="ru-RU" sz="4000" dirty="0" smtClean="0"/>
              <a:t>Вот мать оплакивает сына -</a:t>
            </a:r>
          </a:p>
          <a:p>
            <a:pPr>
              <a:buNone/>
            </a:pPr>
            <a:r>
              <a:rPr lang="ru-RU" sz="4000" dirty="0" smtClean="0"/>
              <a:t>Мальчишка взрывом был убит.</a:t>
            </a:r>
          </a:p>
          <a:p>
            <a:pPr>
              <a:buNone/>
            </a:pPr>
            <a:r>
              <a:rPr lang="ru-RU" sz="4000" dirty="0" smtClean="0"/>
              <a:t>Ах, сколько жизней оборвали</a:t>
            </a:r>
          </a:p>
          <a:p>
            <a:pPr>
              <a:buNone/>
            </a:pPr>
            <a:r>
              <a:rPr lang="ru-RU" sz="4000" dirty="0" smtClean="0"/>
              <a:t>Невинных маленьких детей.</a:t>
            </a:r>
          </a:p>
          <a:p>
            <a:pPr>
              <a:buNone/>
            </a:pPr>
            <a:r>
              <a:rPr lang="ru-RU" sz="4000" dirty="0" smtClean="0"/>
              <a:t>Ребята жизни потеряли,</a:t>
            </a:r>
          </a:p>
          <a:p>
            <a:pPr>
              <a:buNone/>
            </a:pPr>
            <a:r>
              <a:rPr lang="ru-RU" sz="4000" dirty="0" smtClean="0"/>
              <a:t>А школьники - учителей.</a:t>
            </a:r>
          </a:p>
          <a:p>
            <a:endParaRPr lang="ru-RU" dirty="0"/>
          </a:p>
        </p:txBody>
      </p:sp>
      <p:pic>
        <p:nvPicPr>
          <p:cNvPr id="25602" name="Picture 2"/>
          <p:cNvPicPr>
            <a:picLocks noChangeAspect="1" noChangeArrowheads="1"/>
          </p:cNvPicPr>
          <p:nvPr/>
        </p:nvPicPr>
        <p:blipFill>
          <a:blip r:embed="rId3" cstate="email"/>
          <a:srcRect/>
          <a:stretch>
            <a:fillRect/>
          </a:stretch>
        </p:blipFill>
        <p:spPr bwMode="auto">
          <a:xfrm>
            <a:off x="4071934" y="142851"/>
            <a:ext cx="4919665" cy="3276353"/>
          </a:xfrm>
          <a:prstGeom prst="rect">
            <a:avLst/>
          </a:prstGeom>
          <a:solidFill>
            <a:srgbClr val="FFFFFF">
              <a:shade val="85000"/>
            </a:srgbClr>
          </a:solidFill>
          <a:ln w="889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603" name="Picture 3"/>
          <p:cNvPicPr>
            <a:picLocks noChangeAspect="1" noChangeArrowheads="1"/>
          </p:cNvPicPr>
          <p:nvPr/>
        </p:nvPicPr>
        <p:blipFill>
          <a:blip r:embed="rId4" cstate="email"/>
          <a:srcRect/>
          <a:stretch>
            <a:fillRect/>
          </a:stretch>
        </p:blipFill>
        <p:spPr bwMode="auto">
          <a:xfrm>
            <a:off x="4357686" y="3571876"/>
            <a:ext cx="4191008" cy="3143256"/>
          </a:xfrm>
          <a:prstGeom prst="rect">
            <a:avLst/>
          </a:prstGeom>
          <a:solidFill>
            <a:srgbClr val="FFFFFF">
              <a:shade val="85000"/>
            </a:srgbClr>
          </a:solidFill>
          <a:ln w="889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D:\вся информация - здесь\школа\9 мая анимация\0_5bb05_a0b1721b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Блок-схема: несколько документов 4"/>
          <p:cNvSpPr/>
          <p:nvPr/>
        </p:nvSpPr>
        <p:spPr>
          <a:xfrm>
            <a:off x="142844" y="142852"/>
            <a:ext cx="3786214" cy="6572296"/>
          </a:xfrm>
          <a:prstGeom prst="flowChartMultidocumen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p:cNvSpPr/>
          <p:nvPr/>
        </p:nvSpPr>
        <p:spPr>
          <a:xfrm>
            <a:off x="285720" y="357166"/>
            <a:ext cx="3500462" cy="5572164"/>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Содержимое 2"/>
          <p:cNvSpPr>
            <a:spLocks noGrp="1"/>
          </p:cNvSpPr>
          <p:nvPr>
            <p:ph idx="1"/>
          </p:nvPr>
        </p:nvSpPr>
        <p:spPr>
          <a:xfrm>
            <a:off x="285720" y="428604"/>
            <a:ext cx="5686436" cy="6000792"/>
          </a:xfrm>
        </p:spPr>
        <p:txBody>
          <a:bodyPr>
            <a:normAutofit fontScale="55000" lnSpcReduction="20000"/>
          </a:bodyPr>
          <a:lstStyle/>
          <a:p>
            <a:pPr>
              <a:buNone/>
            </a:pPr>
            <a:r>
              <a:rPr lang="ru-RU" dirty="0" smtClean="0"/>
              <a:t>Убийца, злобный и жестокий,</a:t>
            </a:r>
          </a:p>
          <a:p>
            <a:pPr>
              <a:buNone/>
            </a:pPr>
            <a:r>
              <a:rPr lang="ru-RU" dirty="0" smtClean="0"/>
              <a:t>Собачьей смертью умер ты,</a:t>
            </a:r>
          </a:p>
          <a:p>
            <a:pPr>
              <a:buNone/>
            </a:pPr>
            <a:r>
              <a:rPr lang="ru-RU" dirty="0" smtClean="0"/>
              <a:t>А жертвам вашего террора</a:t>
            </a:r>
          </a:p>
          <a:p>
            <a:pPr>
              <a:buNone/>
            </a:pPr>
            <a:r>
              <a:rPr lang="ru-RU" dirty="0" smtClean="0"/>
              <a:t>Несут и слезы, и цветы.</a:t>
            </a:r>
          </a:p>
          <a:p>
            <a:pPr>
              <a:buNone/>
            </a:pPr>
            <a:r>
              <a:rPr lang="ru-RU" dirty="0" smtClean="0"/>
              <a:t>Тебя оплакивать не станут -</a:t>
            </a:r>
          </a:p>
          <a:p>
            <a:pPr>
              <a:buNone/>
            </a:pPr>
            <a:r>
              <a:rPr lang="ru-RU" dirty="0" smtClean="0"/>
              <a:t>Ты кровь детей посмел пролить!</a:t>
            </a:r>
          </a:p>
          <a:p>
            <a:pPr>
              <a:buNone/>
            </a:pPr>
            <a:r>
              <a:rPr lang="ru-RU" dirty="0" smtClean="0"/>
              <a:t>День знаний в городе Беслане</a:t>
            </a:r>
          </a:p>
          <a:p>
            <a:pPr>
              <a:buNone/>
            </a:pPr>
            <a:r>
              <a:rPr lang="ru-RU" dirty="0" smtClean="0"/>
              <a:t>Мы будем в памяти хранить.</a:t>
            </a:r>
          </a:p>
          <a:p>
            <a:pPr>
              <a:buNone/>
            </a:pPr>
            <a:r>
              <a:rPr lang="ru-RU" dirty="0" smtClean="0"/>
              <a:t>Мы будем помнить тех детей,</a:t>
            </a:r>
          </a:p>
          <a:p>
            <a:pPr>
              <a:buNone/>
            </a:pPr>
            <a:r>
              <a:rPr lang="ru-RU" dirty="0" smtClean="0"/>
              <a:t>Которые погибли в школе:</a:t>
            </a:r>
          </a:p>
          <a:p>
            <a:pPr>
              <a:buNone/>
            </a:pPr>
            <a:r>
              <a:rPr lang="ru-RU" dirty="0" smtClean="0"/>
              <a:t>Из слез сольются ручейки,</a:t>
            </a:r>
          </a:p>
          <a:p>
            <a:pPr>
              <a:buNone/>
            </a:pPr>
            <a:r>
              <a:rPr lang="ru-RU" dirty="0" smtClean="0"/>
              <a:t>Из ручейков святое море.</a:t>
            </a:r>
          </a:p>
          <a:p>
            <a:pPr>
              <a:buNone/>
            </a:pPr>
            <a:r>
              <a:rPr lang="ru-RU" dirty="0" smtClean="0"/>
              <a:t>И это море забурлит,</a:t>
            </a:r>
          </a:p>
          <a:p>
            <a:pPr>
              <a:buNone/>
            </a:pPr>
            <a:r>
              <a:rPr lang="ru-RU" dirty="0" smtClean="0"/>
              <a:t>Восстанет, закипит,</a:t>
            </a:r>
          </a:p>
          <a:p>
            <a:pPr>
              <a:buNone/>
            </a:pPr>
            <a:r>
              <a:rPr lang="ru-RU" dirty="0" smtClean="0"/>
              <a:t>Утонет в море террорист,</a:t>
            </a:r>
          </a:p>
          <a:p>
            <a:pPr>
              <a:buNone/>
            </a:pPr>
            <a:r>
              <a:rPr lang="ru-RU" dirty="0" smtClean="0"/>
              <a:t>Убийца, вор, бандит.</a:t>
            </a:r>
          </a:p>
          <a:p>
            <a:pPr>
              <a:buNone/>
            </a:pPr>
            <a:r>
              <a:rPr lang="ru-RU" dirty="0" smtClean="0"/>
              <a:t>А мы не будем забывать</a:t>
            </a:r>
          </a:p>
          <a:p>
            <a:pPr>
              <a:buNone/>
            </a:pPr>
            <a:r>
              <a:rPr lang="ru-RU" dirty="0" smtClean="0"/>
              <a:t>День первый сентября,</a:t>
            </a:r>
          </a:p>
          <a:p>
            <a:pPr>
              <a:buNone/>
            </a:pPr>
            <a:r>
              <a:rPr lang="ru-RU" dirty="0" smtClean="0"/>
              <a:t>Когда умолкли навсегда</a:t>
            </a:r>
          </a:p>
          <a:p>
            <a:pPr>
              <a:buNone/>
            </a:pPr>
            <a:r>
              <a:rPr lang="ru-RU" dirty="0" smtClean="0"/>
              <a:t>Ребячьи голоса.</a:t>
            </a:r>
          </a:p>
          <a:p>
            <a:endParaRPr lang="ru-RU" dirty="0"/>
          </a:p>
        </p:txBody>
      </p:sp>
      <p:pic>
        <p:nvPicPr>
          <p:cNvPr id="26626" name="Picture 2"/>
          <p:cNvPicPr>
            <a:picLocks noChangeAspect="1" noChangeArrowheads="1"/>
          </p:cNvPicPr>
          <p:nvPr/>
        </p:nvPicPr>
        <p:blipFill>
          <a:blip r:embed="rId3" cstate="print"/>
          <a:srcRect/>
          <a:stretch>
            <a:fillRect/>
          </a:stretch>
        </p:blipFill>
        <p:spPr bwMode="auto">
          <a:xfrm>
            <a:off x="4357686" y="3643314"/>
            <a:ext cx="4119568" cy="3083791"/>
          </a:xfrm>
          <a:prstGeom prst="rect">
            <a:avLst/>
          </a:prstGeom>
          <a:solidFill>
            <a:srgbClr val="FFFFFF">
              <a:shade val="85000"/>
            </a:srgbClr>
          </a:solidFill>
          <a:ln w="889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627" name="Picture 3"/>
          <p:cNvPicPr>
            <a:picLocks noChangeAspect="1" noChangeArrowheads="1"/>
          </p:cNvPicPr>
          <p:nvPr/>
        </p:nvPicPr>
        <p:blipFill>
          <a:blip r:embed="rId4" cstate="email"/>
          <a:srcRect/>
          <a:stretch>
            <a:fillRect/>
          </a:stretch>
        </p:blipFill>
        <p:spPr bwMode="auto">
          <a:xfrm>
            <a:off x="4357686" y="214290"/>
            <a:ext cx="4191007" cy="3143255"/>
          </a:xfrm>
          <a:prstGeom prst="rect">
            <a:avLst/>
          </a:prstGeom>
          <a:solidFill>
            <a:srgbClr val="FFFFFF">
              <a:shade val="85000"/>
            </a:srgbClr>
          </a:solidFill>
          <a:ln w="889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endParaRPr lang="ru-RU" dirty="0"/>
          </a:p>
        </p:txBody>
      </p:sp>
      <p:pic>
        <p:nvPicPr>
          <p:cNvPr id="6" name="Дети Беслана.avi">
            <a:hlinkClick r:id="" action="ppaction://media"/>
          </p:cNvPr>
          <p:cNvPicPr>
            <a:picLocks noGrp="1" noRot="1" noChangeAspect="1"/>
          </p:cNvPicPr>
          <p:nvPr>
            <p:ph idx="1"/>
            <a:videoFile r:link="rId1"/>
          </p:nvPr>
        </p:nvPicPr>
        <p:blipFill>
          <a:blip r:embed="rId3" cstate="print"/>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56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вся информация - здесь\школа\9 мая анимация\0_5bb05_a0b1721b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4" name="Picture 2"/>
          <p:cNvPicPr>
            <a:picLocks noChangeAspect="1" noChangeArrowheads="1"/>
          </p:cNvPicPr>
          <p:nvPr/>
        </p:nvPicPr>
        <p:blipFill>
          <a:blip r:embed="rId3" cstate="print"/>
          <a:srcRect/>
          <a:stretch>
            <a:fillRect/>
          </a:stretch>
        </p:blipFill>
        <p:spPr bwMode="auto">
          <a:xfrm>
            <a:off x="0" y="0"/>
            <a:ext cx="9225096" cy="6143644"/>
          </a:xfrm>
          <a:prstGeom prst="rect">
            <a:avLst/>
          </a:prstGeom>
          <a:solidFill>
            <a:srgbClr val="FFFFFF">
              <a:shade val="85000"/>
            </a:srgbClr>
          </a:solidFill>
          <a:ln w="889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Содержимое 2"/>
          <p:cNvSpPr>
            <a:spLocks noGrp="1"/>
          </p:cNvSpPr>
          <p:nvPr>
            <p:ph idx="1"/>
          </p:nvPr>
        </p:nvSpPr>
        <p:spPr>
          <a:xfrm>
            <a:off x="571472" y="5572140"/>
            <a:ext cx="8229600" cy="1114420"/>
          </a:xfrm>
        </p:spPr>
        <p:style>
          <a:lnRef idx="2">
            <a:schemeClr val="accent2"/>
          </a:lnRef>
          <a:fillRef idx="1">
            <a:schemeClr val="lt1"/>
          </a:fillRef>
          <a:effectRef idx="0">
            <a:schemeClr val="accent2"/>
          </a:effectRef>
          <a:fontRef idx="minor">
            <a:schemeClr val="dk1"/>
          </a:fontRef>
        </p:style>
        <p:txBody>
          <a:bodyPr>
            <a:normAutofit/>
          </a:bodyPr>
          <a:lstStyle/>
          <a:p>
            <a:pPr marL="0" indent="15875" algn="just">
              <a:buNone/>
            </a:pPr>
            <a:r>
              <a:rPr lang="ru-RU" sz="2000" dirty="0"/>
              <a:t>Три дня террористы держали детей со взрослыми в заминированной школе. С первого же дня начался расстрел заложников. На третий же день в школе прогремел взрыв.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вся информация - здесь\школа\9 мая анимация\0_5bb05_a0b1721b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3076" name="Picture 4" descr="C:\Users\igor\Desktop\Москва\1687.jpg"/>
          <p:cNvPicPr>
            <a:picLocks noChangeAspect="1" noChangeArrowheads="1"/>
          </p:cNvPicPr>
          <p:nvPr/>
        </p:nvPicPr>
        <p:blipFill>
          <a:blip r:embed="rId3" cstate="print"/>
          <a:srcRect/>
          <a:stretch>
            <a:fillRect/>
          </a:stretch>
        </p:blipFill>
        <p:spPr bwMode="auto">
          <a:xfrm>
            <a:off x="-25618" y="0"/>
            <a:ext cx="9169618" cy="6143644"/>
          </a:xfrm>
          <a:prstGeom prst="rect">
            <a:avLst/>
          </a:prstGeom>
          <a:noFill/>
        </p:spPr>
      </p:pic>
      <p:sp>
        <p:nvSpPr>
          <p:cNvPr id="3" name="Подзаголовок 2"/>
          <p:cNvSpPr>
            <a:spLocks noGrp="1"/>
          </p:cNvSpPr>
          <p:nvPr>
            <p:ph type="subTitle" idx="1"/>
          </p:nvPr>
        </p:nvSpPr>
        <p:spPr>
          <a:xfrm>
            <a:off x="928662" y="5572140"/>
            <a:ext cx="7500990" cy="1071570"/>
          </a:xfrm>
        </p:spPr>
        <p:style>
          <a:lnRef idx="2">
            <a:schemeClr val="accent1"/>
          </a:lnRef>
          <a:fillRef idx="1">
            <a:schemeClr val="lt1"/>
          </a:fillRef>
          <a:effectRef idx="0">
            <a:schemeClr val="accent1"/>
          </a:effectRef>
          <a:fontRef idx="minor">
            <a:schemeClr val="dk1"/>
          </a:fontRef>
        </p:style>
        <p:txBody>
          <a:bodyPr>
            <a:normAutofit/>
          </a:bodyPr>
          <a:lstStyle/>
          <a:p>
            <a:pPr algn="just"/>
            <a:r>
              <a:rPr lang="ru-RU" sz="2000" dirty="0" smtClean="0">
                <a:solidFill>
                  <a:schemeClr val="tx1"/>
                </a:solidFill>
              </a:rPr>
              <a:t>Вот </a:t>
            </a:r>
            <a:r>
              <a:rPr lang="ru-RU" sz="2000" dirty="0">
                <a:solidFill>
                  <a:schemeClr val="tx1"/>
                </a:solidFill>
              </a:rPr>
              <a:t>почему все люди мира до сих пор помнят тех, кто пожертвовал самым дорогим – своей жизнью в годы Второй мировой войны, ради свободы, ради мирного неба над головой.</a:t>
            </a:r>
          </a:p>
          <a:p>
            <a:pPr algn="just"/>
            <a:endParaRPr lang="ru-RU"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srcRect/>
          <a:stretch>
            <a:fillRect/>
          </a:stretch>
        </p:blipFill>
        <p:spPr bwMode="auto">
          <a:xfrm>
            <a:off x="-1" y="0"/>
            <a:ext cx="9189211" cy="6143644"/>
          </a:xfrm>
          <a:prstGeom prst="rect">
            <a:avLst/>
          </a:prstGeom>
          <a:noFill/>
          <a:ln w="9525">
            <a:noFill/>
            <a:miter lim="800000"/>
            <a:headEnd/>
            <a:tailEnd/>
          </a:ln>
          <a:effectLst/>
        </p:spPr>
      </p:pic>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642910" y="5214950"/>
            <a:ext cx="8229600" cy="1500198"/>
          </a:xfrm>
        </p:spPr>
        <p:style>
          <a:lnRef idx="2">
            <a:schemeClr val="accent1"/>
          </a:lnRef>
          <a:fillRef idx="1">
            <a:schemeClr val="lt1"/>
          </a:fillRef>
          <a:effectRef idx="0">
            <a:schemeClr val="accent1"/>
          </a:effectRef>
          <a:fontRef idx="minor">
            <a:schemeClr val="dk1"/>
          </a:fontRef>
        </p:style>
        <p:txBody>
          <a:bodyPr>
            <a:normAutofit lnSpcReduction="10000"/>
          </a:bodyPr>
          <a:lstStyle/>
          <a:p>
            <a:pPr marL="0" indent="15875" algn="just">
              <a:buNone/>
            </a:pPr>
            <a:r>
              <a:rPr lang="ru-RU" sz="2000" dirty="0" smtClean="0"/>
              <a:t>В </a:t>
            </a:r>
            <a:r>
              <a:rPr lang="ru-RU" sz="2000" dirty="0"/>
              <a:t>результате захвата среди заложников погибло 338 человек - чья смерть подтверждена официально, ещё больше – пропавшие без вести. И не известно во сколько бы раз могла увеличиться эта цифра, если бы не бойцы групп «Альфа» и «Вымпел», которые ценою своих жизней спасали детей. </a:t>
            </a:r>
            <a:endParaRPr lang="ru-RU"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2" cstate="print"/>
          <a:srcRect/>
          <a:stretch>
            <a:fillRect/>
          </a:stretch>
        </p:blipFill>
        <p:spPr bwMode="auto">
          <a:xfrm>
            <a:off x="0" y="0"/>
            <a:ext cx="3207635" cy="6858000"/>
          </a:xfrm>
          <a:prstGeom prst="rect">
            <a:avLst/>
          </a:prstGeom>
          <a:noFill/>
          <a:ln w="9525">
            <a:noFill/>
            <a:miter lim="800000"/>
            <a:headEnd/>
            <a:tailEnd/>
          </a:ln>
          <a:effectLst/>
        </p:spPr>
      </p:pic>
      <p:pic>
        <p:nvPicPr>
          <p:cNvPr id="7172" name="Picture 4"/>
          <p:cNvPicPr>
            <a:picLocks noChangeAspect="1" noChangeArrowheads="1"/>
          </p:cNvPicPr>
          <p:nvPr/>
        </p:nvPicPr>
        <p:blipFill>
          <a:blip r:embed="rId3" cstate="print"/>
          <a:srcRect/>
          <a:stretch>
            <a:fillRect/>
          </a:stretch>
        </p:blipFill>
        <p:spPr bwMode="auto">
          <a:xfrm>
            <a:off x="2640724" y="0"/>
            <a:ext cx="6503276" cy="6858000"/>
          </a:xfrm>
          <a:prstGeom prst="rect">
            <a:avLst/>
          </a:prstGeom>
          <a:noFill/>
          <a:ln w="9525">
            <a:noFill/>
            <a:miter lim="800000"/>
            <a:headEnd/>
            <a:tailEnd/>
          </a:ln>
          <a:effectLst/>
        </p:spPr>
      </p:pic>
      <p:pic>
        <p:nvPicPr>
          <p:cNvPr id="7170" name="Picture 2"/>
          <p:cNvPicPr>
            <a:picLocks noGrp="1" noChangeAspect="1" noChangeArrowheads="1"/>
          </p:cNvPicPr>
          <p:nvPr>
            <p:ph idx="1"/>
          </p:nvPr>
        </p:nvPicPr>
        <p:blipFill>
          <a:blip r:embed="rId4" cstate="print"/>
          <a:srcRect/>
          <a:stretch>
            <a:fillRect/>
          </a:stretch>
        </p:blipFill>
        <p:spPr bwMode="auto">
          <a:xfrm>
            <a:off x="-1" y="0"/>
            <a:ext cx="5000629" cy="6595051"/>
          </a:xfrm>
          <a:prstGeom prst="rect">
            <a:avLst/>
          </a:prstGeom>
          <a:noFill/>
          <a:ln w="9525">
            <a:noFill/>
            <a:miter lim="800000"/>
            <a:headEnd/>
            <a:tailEnd/>
          </a:ln>
          <a:effectLst>
            <a:softEdge rad="635000"/>
          </a:effectLst>
        </p:spPr>
      </p:pic>
      <p:sp>
        <p:nvSpPr>
          <p:cNvPr id="4" name="Прямоугольник 3"/>
          <p:cNvSpPr/>
          <p:nvPr/>
        </p:nvSpPr>
        <p:spPr>
          <a:xfrm>
            <a:off x="1500166" y="5500702"/>
            <a:ext cx="7284776" cy="830997"/>
          </a:xfrm>
          <a:prstGeom prst="rect">
            <a:avLst/>
          </a:prstGeom>
        </p:spPr>
        <p:txBody>
          <a:bodyPr wrap="square">
            <a:spAutoFit/>
          </a:bodyPr>
          <a:lstStyle/>
          <a:p>
            <a:r>
              <a:rPr lang="ru-RU" sz="4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Последний</a:t>
            </a:r>
            <a:r>
              <a:rPr lang="ru-RU" sz="4800" b="1" dirty="0" smtClean="0"/>
              <a:t> </a:t>
            </a:r>
            <a:r>
              <a:rPr lang="ru-RU" sz="4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бой в Беслане</a:t>
            </a:r>
            <a:endParaRPr lang="ru-RU" sz="4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вся информация - здесь\школа\9 мая анимация\0_5bb07_5b099b04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Содержимое 2"/>
          <p:cNvSpPr>
            <a:spLocks noGrp="1"/>
          </p:cNvSpPr>
          <p:nvPr>
            <p:ph idx="1"/>
          </p:nvPr>
        </p:nvSpPr>
        <p:spPr>
          <a:xfrm>
            <a:off x="5100638" y="1571612"/>
            <a:ext cx="3757642" cy="4643470"/>
          </a:xfrm>
          <a:solidFill>
            <a:schemeClr val="accent2">
              <a:lumMod val="75000"/>
              <a:alpha val="35000"/>
            </a:schemeClr>
          </a:solidFill>
        </p:spPr>
        <p:txBody>
          <a:bodyPr>
            <a:normAutofit lnSpcReduction="10000"/>
          </a:bodyPr>
          <a:lstStyle/>
          <a:p>
            <a:pPr marL="0" indent="0" algn="just">
              <a:buNone/>
            </a:pPr>
            <a:r>
              <a:rPr lang="ru-RU" sz="1900" dirty="0" smtClean="0"/>
              <a:t> </a:t>
            </a:r>
            <a:r>
              <a:rPr lang="ru-RU" sz="2000" dirty="0" smtClean="0"/>
              <a:t>Герой Российской Федерации (посмертно) подполковник Разумовский Дмитрий Александрович. Еще на подступах к зданию школы уничтожил двух бандитов. Террористы вели огонь в спины убегающих детей. Дмитрий выявил новую огневую точку и, отвлекая внимание на себя, первым ворвался в помещение, из которого велся огонь. Завязался бой, в результате которого огонь был подавлен, но Дмитрий получил смертельное ранение. </a:t>
            </a:r>
            <a:endParaRPr lang="ru-RU" sz="2000" dirty="0"/>
          </a:p>
          <a:p>
            <a:pPr algn="just"/>
            <a:endParaRPr lang="ru-RU" dirty="0"/>
          </a:p>
        </p:txBody>
      </p:sp>
      <p:pic>
        <p:nvPicPr>
          <p:cNvPr id="28674" name="Picture 2"/>
          <p:cNvPicPr>
            <a:picLocks noChangeAspect="1" noChangeArrowheads="1"/>
          </p:cNvPicPr>
          <p:nvPr/>
        </p:nvPicPr>
        <p:blipFill>
          <a:blip r:embed="rId3" cstate="print"/>
          <a:srcRect/>
          <a:stretch>
            <a:fillRect/>
          </a:stretch>
        </p:blipFill>
        <p:spPr bwMode="auto">
          <a:xfrm>
            <a:off x="357159" y="500042"/>
            <a:ext cx="4214842" cy="5179255"/>
          </a:xfrm>
          <a:prstGeom prst="rect">
            <a:avLst/>
          </a:prstGeom>
          <a:ln w="228600" cap="sq" cmpd="thickThin">
            <a:solidFill>
              <a:srgbClr val="000000"/>
            </a:solidFill>
            <a:prstDash val="solid"/>
            <a:miter lim="800000"/>
          </a:ln>
          <a:effectLst>
            <a:innerShdw blurRad="76200">
              <a:srgbClr val="000000"/>
            </a:innerShdw>
          </a:effectLst>
        </p:spPr>
      </p:pic>
      <p:sp>
        <p:nvSpPr>
          <p:cNvPr id="5" name="Прямоугольник 4"/>
          <p:cNvSpPr/>
          <p:nvPr/>
        </p:nvSpPr>
        <p:spPr>
          <a:xfrm>
            <a:off x="4714876" y="500042"/>
            <a:ext cx="4572000" cy="830997"/>
          </a:xfrm>
          <a:prstGeom prst="rect">
            <a:avLst/>
          </a:prstGeom>
        </p:spPr>
        <p:txBody>
          <a:bodyPr>
            <a:spAutoFit/>
          </a:bodyPr>
          <a:lstStyle/>
          <a:p>
            <a:pPr algn="ctr"/>
            <a:r>
              <a:rPr lang="ru-RU" sz="2400" b="1" dirty="0" smtClean="0"/>
              <a:t>Разумовский</a:t>
            </a:r>
          </a:p>
          <a:p>
            <a:pPr algn="ctr"/>
            <a:r>
              <a:rPr lang="ru-RU" sz="2400" b="1" dirty="0" smtClean="0"/>
              <a:t> Дмитрий Александрович</a:t>
            </a:r>
            <a:endParaRPr lang="ru-RU" sz="2400" b="1" dirty="0"/>
          </a:p>
        </p:txBody>
      </p:sp>
      <p:sp>
        <p:nvSpPr>
          <p:cNvPr id="6" name="Прямоугольник 5"/>
          <p:cNvSpPr/>
          <p:nvPr/>
        </p:nvSpPr>
        <p:spPr>
          <a:xfrm>
            <a:off x="142844" y="6143644"/>
            <a:ext cx="4572000" cy="369332"/>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r>
              <a:rPr lang="ru-RU" b="1" dirty="0" smtClean="0"/>
              <a:t>16 марта 1968 года — 3 сентября 2004 года</a:t>
            </a:r>
            <a:endParaRPr lang="ru-RU" b="1"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D:\вся информация - здесь\школа\9 мая анимация\0_5bb07_5b099b04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29698" name="Picture 2"/>
          <p:cNvPicPr>
            <a:picLocks noChangeAspect="1" noChangeArrowheads="1"/>
          </p:cNvPicPr>
          <p:nvPr/>
        </p:nvPicPr>
        <p:blipFill>
          <a:blip r:embed="rId3" cstate="print"/>
          <a:srcRect/>
          <a:stretch>
            <a:fillRect/>
          </a:stretch>
        </p:blipFill>
        <p:spPr bwMode="auto">
          <a:xfrm>
            <a:off x="428596" y="357166"/>
            <a:ext cx="4071966" cy="5650097"/>
          </a:xfrm>
          <a:prstGeom prst="rect">
            <a:avLst/>
          </a:prstGeom>
          <a:ln w="228600" cap="sq" cmpd="thickThin">
            <a:solidFill>
              <a:srgbClr val="000000"/>
            </a:solidFill>
            <a:prstDash val="solid"/>
            <a:miter lim="800000"/>
          </a:ln>
          <a:effectLst>
            <a:innerShdw blurRad="76200">
              <a:srgbClr val="000000"/>
            </a:innerShdw>
          </a:effectLst>
        </p:spPr>
      </p:pic>
      <p:sp>
        <p:nvSpPr>
          <p:cNvPr id="6" name="Прямоугольник 5"/>
          <p:cNvSpPr/>
          <p:nvPr/>
        </p:nvSpPr>
        <p:spPr>
          <a:xfrm>
            <a:off x="4572000" y="714356"/>
            <a:ext cx="4572000" cy="830997"/>
          </a:xfrm>
          <a:prstGeom prst="rect">
            <a:avLst/>
          </a:prstGeom>
        </p:spPr>
        <p:txBody>
          <a:bodyPr>
            <a:spAutoFit/>
          </a:bodyPr>
          <a:lstStyle/>
          <a:p>
            <a:pPr algn="ctr"/>
            <a:r>
              <a:rPr lang="ru-RU" sz="2400" b="1" dirty="0" smtClean="0"/>
              <a:t>Ильин </a:t>
            </a:r>
          </a:p>
          <a:p>
            <a:pPr algn="ctr"/>
            <a:r>
              <a:rPr lang="ru-RU" sz="2400" b="1" dirty="0" smtClean="0"/>
              <a:t>Олег Геннадьевич </a:t>
            </a:r>
            <a:endParaRPr lang="ru-RU" sz="2400" b="1" dirty="0"/>
          </a:p>
        </p:txBody>
      </p:sp>
      <p:sp>
        <p:nvSpPr>
          <p:cNvPr id="7" name="Прямоугольник 6"/>
          <p:cNvSpPr/>
          <p:nvPr/>
        </p:nvSpPr>
        <p:spPr>
          <a:xfrm>
            <a:off x="142844" y="6286520"/>
            <a:ext cx="4714908"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ru-RU" b="1" dirty="0" smtClean="0"/>
              <a:t>21 декабря 1967 года — 3 сентября 2004 года</a:t>
            </a:r>
            <a:endParaRPr lang="ru-RU" b="1" dirty="0"/>
          </a:p>
        </p:txBody>
      </p:sp>
      <p:sp>
        <p:nvSpPr>
          <p:cNvPr id="8" name="Прямоугольник 7"/>
          <p:cNvSpPr/>
          <p:nvPr/>
        </p:nvSpPr>
        <p:spPr>
          <a:xfrm>
            <a:off x="5000628" y="2071678"/>
            <a:ext cx="3786214" cy="2308324"/>
          </a:xfrm>
          <a:prstGeom prst="rect">
            <a:avLst/>
          </a:prstGeom>
          <a:solidFill>
            <a:schemeClr val="accent2">
              <a:lumMod val="75000"/>
              <a:alpha val="35000"/>
            </a:schemeClr>
          </a:solidFill>
        </p:spPr>
        <p:txBody>
          <a:bodyPr wrap="square">
            <a:spAutoFit/>
          </a:bodyPr>
          <a:lstStyle/>
          <a:p>
            <a:pPr algn="just">
              <a:buFontTx/>
              <a:buChar char="-"/>
            </a:pPr>
            <a:r>
              <a:rPr lang="ru-RU" dirty="0" smtClean="0"/>
              <a:t>Герой Российской Федерации (посмертно) подполковник Ильин Олег Геннадьевич. Один из первых начал штурмовать здание. Ценой своей жизни спас сотрудников штурмовой группы и обеспечил уничтожение остальных преступников.</a:t>
            </a:r>
            <a:endParaRPr lang="ru-RU"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вся информация - здесь\школа\9 мая анимация\0_5bb07_5b099b04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Прямоугольник 3"/>
          <p:cNvSpPr/>
          <p:nvPr/>
        </p:nvSpPr>
        <p:spPr>
          <a:xfrm>
            <a:off x="4572000" y="928670"/>
            <a:ext cx="4572000" cy="830997"/>
          </a:xfrm>
          <a:prstGeom prst="rect">
            <a:avLst/>
          </a:prstGeom>
        </p:spPr>
        <p:txBody>
          <a:bodyPr>
            <a:spAutoFit/>
          </a:bodyPr>
          <a:lstStyle/>
          <a:p>
            <a:pPr algn="ctr"/>
            <a:r>
              <a:rPr lang="ru-RU" sz="2400" b="1" dirty="0" smtClean="0"/>
              <a:t>Перов </a:t>
            </a:r>
          </a:p>
          <a:p>
            <a:pPr algn="ctr"/>
            <a:r>
              <a:rPr lang="ru-RU" sz="2400" b="1" dirty="0" smtClean="0"/>
              <a:t>Александр Валентинович</a:t>
            </a:r>
            <a:endParaRPr lang="ru-RU" sz="2400" b="1" dirty="0"/>
          </a:p>
        </p:txBody>
      </p:sp>
      <p:pic>
        <p:nvPicPr>
          <p:cNvPr id="30722" name="Picture 2"/>
          <p:cNvPicPr>
            <a:picLocks noChangeAspect="1" noChangeArrowheads="1"/>
          </p:cNvPicPr>
          <p:nvPr/>
        </p:nvPicPr>
        <p:blipFill>
          <a:blip r:embed="rId3" cstate="print"/>
          <a:srcRect/>
          <a:stretch>
            <a:fillRect/>
          </a:stretch>
        </p:blipFill>
        <p:spPr bwMode="auto">
          <a:xfrm>
            <a:off x="428596" y="428604"/>
            <a:ext cx="3968381" cy="5326686"/>
          </a:xfrm>
          <a:prstGeom prst="rect">
            <a:avLst/>
          </a:prstGeom>
          <a:ln w="228600" cap="sq" cmpd="thickThin">
            <a:solidFill>
              <a:srgbClr val="000000"/>
            </a:solidFill>
            <a:prstDash val="solid"/>
            <a:miter lim="800000"/>
          </a:ln>
          <a:effectLst>
            <a:innerShdw blurRad="76200">
              <a:srgbClr val="000000"/>
            </a:innerShdw>
          </a:effectLst>
        </p:spPr>
      </p:pic>
      <p:sp>
        <p:nvSpPr>
          <p:cNvPr id="6" name="Прямоугольник 5"/>
          <p:cNvSpPr/>
          <p:nvPr/>
        </p:nvSpPr>
        <p:spPr>
          <a:xfrm>
            <a:off x="4786314" y="2214554"/>
            <a:ext cx="3857652" cy="2308324"/>
          </a:xfrm>
          <a:prstGeom prst="rect">
            <a:avLst/>
          </a:prstGeom>
          <a:solidFill>
            <a:schemeClr val="accent2">
              <a:lumMod val="75000"/>
              <a:alpha val="35000"/>
            </a:schemeClr>
          </a:solidFill>
        </p:spPr>
        <p:txBody>
          <a:bodyPr wrap="square">
            <a:spAutoFit/>
          </a:bodyPr>
          <a:lstStyle/>
          <a:p>
            <a:pPr algn="just"/>
            <a:r>
              <a:rPr lang="ru-RU" dirty="0" smtClean="0"/>
              <a:t>Герой Российской Федерации (посмертно) майор Перов Александр Валентинович. Руководитель группы, прикрывал эвакуацию детей. Упредив разрыв гранаты, накрыл собой троих. Продолжал руководить группой, даже будучи смертельно ранен. </a:t>
            </a:r>
            <a:endParaRPr lang="ru-RU" dirty="0"/>
          </a:p>
        </p:txBody>
      </p:sp>
      <p:sp>
        <p:nvSpPr>
          <p:cNvPr id="7" name="Прямоугольник 6"/>
          <p:cNvSpPr/>
          <p:nvPr/>
        </p:nvSpPr>
        <p:spPr>
          <a:xfrm>
            <a:off x="142844" y="6143644"/>
            <a:ext cx="4294445"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ru-RU" b="1" dirty="0" smtClean="0"/>
              <a:t>17 мая 1975 года — 3 сентября 2004 года</a:t>
            </a:r>
            <a:endParaRPr lang="ru-RU" b="1"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вся информация - здесь\школа\9 мая анимация\0_5bb07_5b099b04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31746" name="Picture 2"/>
          <p:cNvPicPr>
            <a:picLocks noChangeAspect="1" noChangeArrowheads="1"/>
          </p:cNvPicPr>
          <p:nvPr/>
        </p:nvPicPr>
        <p:blipFill>
          <a:blip r:embed="rId3" cstate="print"/>
          <a:srcRect/>
          <a:stretch>
            <a:fillRect/>
          </a:stretch>
        </p:blipFill>
        <p:spPr bwMode="auto">
          <a:xfrm>
            <a:off x="357158" y="306667"/>
            <a:ext cx="4286280" cy="5542603"/>
          </a:xfrm>
          <a:prstGeom prst="rect">
            <a:avLst/>
          </a:prstGeom>
          <a:ln w="228600" cap="sq" cmpd="thickThin">
            <a:solidFill>
              <a:srgbClr val="000000"/>
            </a:solidFill>
            <a:prstDash val="solid"/>
            <a:miter lim="800000"/>
          </a:ln>
          <a:effectLst>
            <a:innerShdw blurRad="76200">
              <a:srgbClr val="000000"/>
            </a:innerShdw>
          </a:effectLst>
        </p:spPr>
      </p:pic>
      <p:sp>
        <p:nvSpPr>
          <p:cNvPr id="6" name="Прямоугольник 5"/>
          <p:cNvSpPr/>
          <p:nvPr/>
        </p:nvSpPr>
        <p:spPr>
          <a:xfrm>
            <a:off x="5143504" y="500042"/>
            <a:ext cx="3714744" cy="4431983"/>
          </a:xfrm>
          <a:prstGeom prst="rect">
            <a:avLst/>
          </a:prstGeom>
          <a:solidFill>
            <a:schemeClr val="accent2">
              <a:lumMod val="75000"/>
              <a:alpha val="35000"/>
            </a:schemeClr>
          </a:solidFill>
        </p:spPr>
        <p:txBody>
          <a:bodyPr wrap="square">
            <a:spAutoFit/>
          </a:bodyPr>
          <a:lstStyle/>
          <a:p>
            <a:pPr algn="ctr"/>
            <a:r>
              <a:rPr lang="ru-RU" sz="2400" b="1" dirty="0" smtClean="0"/>
              <a:t>Туркин </a:t>
            </a:r>
          </a:p>
          <a:p>
            <a:pPr algn="ctr"/>
            <a:r>
              <a:rPr lang="ru-RU" sz="2400" b="1" dirty="0" smtClean="0"/>
              <a:t>Андрей Алексеевич</a:t>
            </a:r>
          </a:p>
          <a:p>
            <a:pPr algn="ctr"/>
            <a:endParaRPr lang="ru-RU" sz="2400" b="1" dirty="0" smtClean="0">
              <a:solidFill>
                <a:srgbClr val="C00000"/>
              </a:solidFill>
            </a:endParaRPr>
          </a:p>
          <a:p>
            <a:pPr algn="ctr"/>
            <a:endParaRPr lang="ru-RU" sz="2400" b="1" dirty="0" smtClean="0">
              <a:solidFill>
                <a:srgbClr val="C00000"/>
              </a:solidFill>
            </a:endParaRPr>
          </a:p>
          <a:p>
            <a:pPr algn="ctr"/>
            <a:endParaRPr lang="ru-RU" sz="2400" b="1" dirty="0" smtClean="0">
              <a:solidFill>
                <a:srgbClr val="C00000"/>
              </a:solidFill>
            </a:endParaRPr>
          </a:p>
          <a:p>
            <a:pPr algn="just"/>
            <a:r>
              <a:rPr lang="ru-RU" dirty="0" smtClean="0"/>
              <a:t>Герой Российской Федерации (посмертно) лейтенант Туркин Андрей Алексеевич. Дал возможность штурмовой группе развернуться в помещении, где находились около 250 заложников. А когда бандит бросил в скопление людей гранату, Андрей накрыл ее собой. </a:t>
            </a:r>
            <a:endParaRPr lang="ru-RU" dirty="0"/>
          </a:p>
        </p:txBody>
      </p:sp>
      <p:sp>
        <p:nvSpPr>
          <p:cNvPr id="7" name="Прямоугольник 6"/>
          <p:cNvSpPr/>
          <p:nvPr/>
        </p:nvSpPr>
        <p:spPr>
          <a:xfrm>
            <a:off x="142844" y="6143644"/>
            <a:ext cx="4786346"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ru-RU" b="1" dirty="0" smtClean="0"/>
              <a:t>21 октября 1975 года</a:t>
            </a:r>
            <a:r>
              <a:rPr lang="ru-RU" dirty="0" smtClean="0"/>
              <a:t> —</a:t>
            </a:r>
            <a:r>
              <a:rPr lang="ru-RU" b="1" dirty="0" smtClean="0"/>
              <a:t>3 сентября 2004 года</a:t>
            </a:r>
            <a:endParaRPr lang="ru-RU"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вся информация - здесь\школа\9 мая анимация\0_5bb07_5b099b04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Содержимое 2"/>
          <p:cNvSpPr>
            <a:spLocks noGrp="1"/>
          </p:cNvSpPr>
          <p:nvPr>
            <p:ph idx="1"/>
          </p:nvPr>
        </p:nvSpPr>
        <p:spPr>
          <a:xfrm>
            <a:off x="5072066" y="500042"/>
            <a:ext cx="3829048" cy="5072098"/>
          </a:xfrm>
          <a:solidFill>
            <a:schemeClr val="accent2">
              <a:lumMod val="75000"/>
              <a:alpha val="35000"/>
            </a:schemeClr>
          </a:solidFill>
        </p:spPr>
        <p:txBody>
          <a:bodyPr>
            <a:normAutofit/>
          </a:bodyPr>
          <a:lstStyle/>
          <a:p>
            <a:pPr marL="0" indent="15875" algn="ctr">
              <a:buNone/>
            </a:pPr>
            <a:r>
              <a:rPr lang="ru-RU" sz="2400" b="1" dirty="0" err="1" smtClean="0"/>
              <a:t>Велько</a:t>
            </a:r>
            <a:endParaRPr lang="ru-RU" sz="2400" b="1" dirty="0" smtClean="0"/>
          </a:p>
          <a:p>
            <a:pPr marL="0" indent="15875" algn="ctr">
              <a:buNone/>
            </a:pPr>
            <a:r>
              <a:rPr lang="ru-RU" sz="2400" b="1" dirty="0" smtClean="0"/>
              <a:t> Андрей Витальевич</a:t>
            </a:r>
          </a:p>
          <a:p>
            <a:pPr marL="0" indent="15875" algn="ctr">
              <a:buNone/>
            </a:pPr>
            <a:endParaRPr lang="ru-RU" sz="2400" b="1" dirty="0" smtClean="0"/>
          </a:p>
          <a:p>
            <a:pPr marL="0" indent="15875" algn="ctr">
              <a:buNone/>
            </a:pPr>
            <a:endParaRPr lang="ru-RU" sz="2400" b="1" dirty="0" smtClean="0"/>
          </a:p>
          <a:p>
            <a:pPr marL="0" indent="15875" algn="just">
              <a:buNone/>
            </a:pPr>
            <a:r>
              <a:rPr lang="ru-RU" sz="2000" dirty="0" smtClean="0"/>
              <a:t>Кавалер ордена «3а заслуги перед Отечеством» IV степени (посмертно) майор </a:t>
            </a:r>
            <a:r>
              <a:rPr lang="ru-RU" sz="2000" dirty="0" err="1" smtClean="0"/>
              <a:t>Велько</a:t>
            </a:r>
            <a:r>
              <a:rPr lang="ru-RU" sz="2000" dirty="0" smtClean="0"/>
              <a:t> Андрей Витальевич. Вошел в здание школы в составе передовой штурмовой группы. Прикрывая заложников и боевых товарищей, получил множественные смертельные ранения.</a:t>
            </a:r>
            <a:endParaRPr lang="ru-RU" sz="2200" b="1" dirty="0"/>
          </a:p>
        </p:txBody>
      </p:sp>
      <p:pic>
        <p:nvPicPr>
          <p:cNvPr id="1026" name="Picture 2" descr="C:\Users\igor\Desktop\Москва\Новая папка (2)\Velko.jpg"/>
          <p:cNvPicPr>
            <a:picLocks noChangeAspect="1" noChangeArrowheads="1"/>
          </p:cNvPicPr>
          <p:nvPr/>
        </p:nvPicPr>
        <p:blipFill>
          <a:blip r:embed="rId3" cstate="email"/>
          <a:srcRect/>
          <a:stretch>
            <a:fillRect/>
          </a:stretch>
        </p:blipFill>
        <p:spPr bwMode="auto">
          <a:xfrm>
            <a:off x="428596" y="428604"/>
            <a:ext cx="4148457" cy="5534042"/>
          </a:xfrm>
          <a:prstGeom prst="rect">
            <a:avLst/>
          </a:prstGeom>
          <a:ln w="228600" cap="sq" cmpd="thickThin">
            <a:solidFill>
              <a:srgbClr val="000000"/>
            </a:solidFill>
            <a:prstDash val="solid"/>
            <a:miter lim="800000"/>
          </a:ln>
          <a:effectLst>
            <a:innerShdw blurRad="76200">
              <a:srgbClr val="000000"/>
            </a:innerShdw>
          </a:effectLst>
        </p:spPr>
      </p:pic>
      <p:sp>
        <p:nvSpPr>
          <p:cNvPr id="4" name="Прямоугольник 3"/>
          <p:cNvSpPr/>
          <p:nvPr/>
        </p:nvSpPr>
        <p:spPr>
          <a:xfrm>
            <a:off x="214282" y="6286520"/>
            <a:ext cx="4727256"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ru-RU" b="1" dirty="0" smtClean="0"/>
              <a:t>20 февраля 1974 года  - 3 сентября 2004 года </a:t>
            </a:r>
            <a:endParaRPr lang="ru-RU" b="1"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D:\вся информация - здесь\школа\9 мая анимация\0_5bb07_5b099b04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Содержимое 2"/>
          <p:cNvSpPr>
            <a:spLocks noGrp="1"/>
          </p:cNvSpPr>
          <p:nvPr>
            <p:ph idx="1"/>
          </p:nvPr>
        </p:nvSpPr>
        <p:spPr>
          <a:xfrm>
            <a:off x="4572000" y="1714488"/>
            <a:ext cx="4214842" cy="4000528"/>
          </a:xfrm>
          <a:solidFill>
            <a:schemeClr val="accent2">
              <a:lumMod val="75000"/>
              <a:alpha val="35000"/>
            </a:schemeClr>
          </a:solidFill>
        </p:spPr>
        <p:txBody>
          <a:bodyPr>
            <a:normAutofit/>
          </a:bodyPr>
          <a:lstStyle/>
          <a:p>
            <a:pPr marL="0" indent="15875" algn="just">
              <a:buNone/>
            </a:pPr>
            <a:r>
              <a:rPr lang="ru-RU" sz="2000" dirty="0" smtClean="0"/>
              <a:t>Кавалер ордена «3а заслуги перед Отечеством» IV степени (посмертно) майор </a:t>
            </a:r>
            <a:r>
              <a:rPr lang="ru-RU" sz="2000" dirty="0" err="1" smtClean="0"/>
              <a:t>Катасонов</a:t>
            </a:r>
            <a:r>
              <a:rPr lang="ru-RU" sz="2000" dirty="0" smtClean="0"/>
              <a:t> Роман Викторович. В одном из помещений обнаружил двух спрятавшихся детей. Спасая их и прикрывая сотрудников штурмовой группы, вступил в бой с пулеметным расчетом бандитов. В ходе этого боя получил смертельное ранение.</a:t>
            </a:r>
            <a:endParaRPr lang="ru-RU" dirty="0"/>
          </a:p>
        </p:txBody>
      </p:sp>
      <p:pic>
        <p:nvPicPr>
          <p:cNvPr id="2050" name="Picture 2"/>
          <p:cNvPicPr>
            <a:picLocks noChangeAspect="1" noChangeArrowheads="1"/>
          </p:cNvPicPr>
          <p:nvPr/>
        </p:nvPicPr>
        <p:blipFill>
          <a:blip r:embed="rId3" cstate="print"/>
          <a:srcRect/>
          <a:stretch>
            <a:fillRect/>
          </a:stretch>
        </p:blipFill>
        <p:spPr bwMode="auto">
          <a:xfrm>
            <a:off x="357158" y="428604"/>
            <a:ext cx="3929090" cy="5608583"/>
          </a:xfrm>
          <a:prstGeom prst="rect">
            <a:avLst/>
          </a:prstGeom>
          <a:ln w="228600" cap="sq" cmpd="thickThin">
            <a:solidFill>
              <a:srgbClr val="000000"/>
            </a:solidFill>
            <a:prstDash val="solid"/>
            <a:miter lim="800000"/>
          </a:ln>
          <a:effectLst>
            <a:innerShdw blurRad="76200">
              <a:srgbClr val="000000"/>
            </a:innerShdw>
          </a:effectLst>
        </p:spPr>
      </p:pic>
      <p:sp>
        <p:nvSpPr>
          <p:cNvPr id="5" name="Прямоугольник 4"/>
          <p:cNvSpPr/>
          <p:nvPr/>
        </p:nvSpPr>
        <p:spPr>
          <a:xfrm>
            <a:off x="142844" y="6357958"/>
            <a:ext cx="4572032"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ru-RU" b="1" dirty="0" smtClean="0"/>
              <a:t>12 июня 1976 года — 3 сентября 2004 года</a:t>
            </a:r>
            <a:endParaRPr lang="ru-RU" b="1" dirty="0"/>
          </a:p>
        </p:txBody>
      </p:sp>
      <p:sp>
        <p:nvSpPr>
          <p:cNvPr id="6" name="Прямоугольник 5"/>
          <p:cNvSpPr/>
          <p:nvPr/>
        </p:nvSpPr>
        <p:spPr>
          <a:xfrm>
            <a:off x="5643570" y="714356"/>
            <a:ext cx="2416559" cy="830997"/>
          </a:xfrm>
          <a:prstGeom prst="rect">
            <a:avLst/>
          </a:prstGeom>
        </p:spPr>
        <p:txBody>
          <a:bodyPr wrap="none">
            <a:spAutoFit/>
          </a:bodyPr>
          <a:lstStyle/>
          <a:p>
            <a:pPr algn="ctr"/>
            <a:r>
              <a:rPr lang="ru-RU" sz="2400" b="1" dirty="0" err="1" smtClean="0"/>
              <a:t>Катасонов</a:t>
            </a:r>
            <a:endParaRPr lang="ru-RU" sz="2400" b="1" dirty="0" smtClean="0"/>
          </a:p>
          <a:p>
            <a:pPr algn="ctr"/>
            <a:r>
              <a:rPr lang="ru-RU" sz="2400" b="1" dirty="0" smtClean="0"/>
              <a:t> Роман Юрьевич</a:t>
            </a:r>
            <a:endParaRPr lang="ru-RU" sz="2400" b="1"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D:\вся информация - здесь\школа\9 мая анимация\0_5bb07_5b099b04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a:xfrm>
            <a:off x="457200" y="1071546"/>
            <a:ext cx="6257940" cy="346092"/>
          </a:xfrm>
        </p:spPr>
        <p:txBody>
          <a:bodyPr>
            <a:normAutofit fontScale="90000"/>
          </a:bodyPr>
          <a:lstStyle/>
          <a:p>
            <a:r>
              <a:rPr lang="ru-RU" dirty="0" smtClean="0"/>
              <a:t>Борисович</a:t>
            </a:r>
            <a:endParaRPr lang="ru-RU" dirty="0"/>
          </a:p>
        </p:txBody>
      </p:sp>
      <p:sp>
        <p:nvSpPr>
          <p:cNvPr id="3" name="Содержимое 2"/>
          <p:cNvSpPr>
            <a:spLocks noGrp="1"/>
          </p:cNvSpPr>
          <p:nvPr>
            <p:ph idx="1"/>
          </p:nvPr>
        </p:nvSpPr>
        <p:spPr>
          <a:xfrm>
            <a:off x="5072066" y="1643050"/>
            <a:ext cx="3900518" cy="4525963"/>
          </a:xfrm>
          <a:solidFill>
            <a:schemeClr val="accent2">
              <a:lumMod val="75000"/>
              <a:alpha val="35000"/>
            </a:schemeClr>
          </a:solidFill>
        </p:spPr>
        <p:txBody>
          <a:bodyPr>
            <a:normAutofit/>
          </a:bodyPr>
          <a:lstStyle/>
          <a:p>
            <a:pPr marL="0" indent="15875" algn="just">
              <a:buNone/>
            </a:pPr>
            <a:r>
              <a:rPr lang="ru-RU" sz="2000" dirty="0" smtClean="0"/>
              <a:t>Кавалер ордена «3а заслуги перед Отечеством» IV степени (посмертно) майор Кузнецов Михаил Борисович. В ходе освобождения здания школы эвакуировал более 20 раненых заложников. Прикрывая группу захвата, вступил в бой с двумя террористами, уничтожил их и погиб.</a:t>
            </a:r>
            <a:endParaRPr lang="ru-RU" dirty="0"/>
          </a:p>
        </p:txBody>
      </p:sp>
      <p:pic>
        <p:nvPicPr>
          <p:cNvPr id="3074" name="Picture 2" descr="C:\Users\igor\Desktop\Москва\Новая папка (2)\Kuznecov.jpg"/>
          <p:cNvPicPr>
            <a:picLocks noChangeAspect="1" noChangeArrowheads="1"/>
          </p:cNvPicPr>
          <p:nvPr/>
        </p:nvPicPr>
        <p:blipFill>
          <a:blip r:embed="rId3" cstate="print"/>
          <a:srcRect/>
          <a:stretch>
            <a:fillRect/>
          </a:stretch>
        </p:blipFill>
        <p:spPr bwMode="auto">
          <a:xfrm>
            <a:off x="285720" y="500042"/>
            <a:ext cx="4373498" cy="5286412"/>
          </a:xfrm>
          <a:prstGeom prst="rect">
            <a:avLst/>
          </a:prstGeom>
          <a:ln w="228600" cap="sq" cmpd="thickThin">
            <a:solidFill>
              <a:srgbClr val="000000"/>
            </a:solidFill>
            <a:prstDash val="solid"/>
            <a:miter lim="800000"/>
          </a:ln>
          <a:effectLst>
            <a:innerShdw blurRad="76200">
              <a:srgbClr val="000000"/>
            </a:innerShdw>
          </a:effectLst>
        </p:spPr>
      </p:pic>
      <p:sp>
        <p:nvSpPr>
          <p:cNvPr id="5" name="Прямоугольник 4"/>
          <p:cNvSpPr/>
          <p:nvPr/>
        </p:nvSpPr>
        <p:spPr>
          <a:xfrm>
            <a:off x="142844" y="6072206"/>
            <a:ext cx="4643470"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ru-RU" b="1" dirty="0" smtClean="0"/>
              <a:t>21 августа 1965 года — 3 сентября 2004 года</a:t>
            </a:r>
            <a:endParaRPr lang="ru-RU" b="1" dirty="0"/>
          </a:p>
        </p:txBody>
      </p:sp>
      <p:sp>
        <p:nvSpPr>
          <p:cNvPr id="7" name="Прямоугольник 6"/>
          <p:cNvSpPr/>
          <p:nvPr/>
        </p:nvSpPr>
        <p:spPr>
          <a:xfrm>
            <a:off x="5715008" y="357166"/>
            <a:ext cx="2762296" cy="830997"/>
          </a:xfrm>
          <a:prstGeom prst="rect">
            <a:avLst/>
          </a:prstGeom>
        </p:spPr>
        <p:txBody>
          <a:bodyPr wrap="none">
            <a:spAutoFit/>
          </a:bodyPr>
          <a:lstStyle/>
          <a:p>
            <a:pPr algn="ctr"/>
            <a:r>
              <a:rPr lang="ru-RU" sz="2400" b="1" dirty="0" smtClean="0"/>
              <a:t>Кузнецов </a:t>
            </a:r>
          </a:p>
          <a:p>
            <a:pPr algn="ctr"/>
            <a:r>
              <a:rPr lang="ru-RU" sz="2400" b="1" dirty="0" smtClean="0"/>
              <a:t>Михаил Борисович</a:t>
            </a:r>
            <a:endParaRPr lang="ru-RU" sz="2400" b="1"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D:\вся информация - здесь\школа\9 мая анимация\0_5bb07_5b099b04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Содержимое 2"/>
          <p:cNvSpPr>
            <a:spLocks noGrp="1"/>
          </p:cNvSpPr>
          <p:nvPr>
            <p:ph idx="1"/>
          </p:nvPr>
        </p:nvSpPr>
        <p:spPr>
          <a:xfrm>
            <a:off x="4643438" y="1714488"/>
            <a:ext cx="4257676" cy="4071966"/>
          </a:xfrm>
          <a:solidFill>
            <a:schemeClr val="accent2">
              <a:lumMod val="75000"/>
              <a:alpha val="35000"/>
            </a:schemeClr>
          </a:solidFill>
        </p:spPr>
        <p:txBody>
          <a:bodyPr>
            <a:normAutofit/>
          </a:bodyPr>
          <a:lstStyle/>
          <a:p>
            <a:pPr marL="0" indent="15875" algn="just">
              <a:buNone/>
            </a:pPr>
            <a:r>
              <a:rPr lang="ru-RU" sz="2000" dirty="0" smtClean="0"/>
              <a:t>Кавалер ордена «3а заслуги перед Отечеством» IV степени (посмертно) майор Маляров Вячеслав Владимирович. Практически перекрыл собой направление обстрела для группы. Получив смертельное ранение, продолжал вести бой. Ранил двух террористов и заставил их отступить.</a:t>
            </a:r>
            <a:endParaRPr lang="ru-RU" dirty="0"/>
          </a:p>
        </p:txBody>
      </p:sp>
      <p:sp>
        <p:nvSpPr>
          <p:cNvPr id="4" name="Прямоугольник 3"/>
          <p:cNvSpPr/>
          <p:nvPr/>
        </p:nvSpPr>
        <p:spPr>
          <a:xfrm>
            <a:off x="214282" y="6286520"/>
            <a:ext cx="3693191"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ru-RU" b="1" dirty="0" smtClean="0"/>
              <a:t>10 января 1969 — 3 сентября 2004</a:t>
            </a:r>
            <a:endParaRPr lang="ru-RU" b="1" dirty="0"/>
          </a:p>
        </p:txBody>
      </p:sp>
      <p:sp>
        <p:nvSpPr>
          <p:cNvPr id="5" name="Прямоугольник 4"/>
          <p:cNvSpPr/>
          <p:nvPr/>
        </p:nvSpPr>
        <p:spPr>
          <a:xfrm>
            <a:off x="5000628" y="714356"/>
            <a:ext cx="3515706" cy="830997"/>
          </a:xfrm>
          <a:prstGeom prst="rect">
            <a:avLst/>
          </a:prstGeom>
        </p:spPr>
        <p:txBody>
          <a:bodyPr wrap="none">
            <a:spAutoFit/>
          </a:bodyPr>
          <a:lstStyle/>
          <a:p>
            <a:pPr algn="ctr"/>
            <a:r>
              <a:rPr lang="ru-RU" sz="2400" b="1" dirty="0" smtClean="0"/>
              <a:t>Маляров</a:t>
            </a:r>
          </a:p>
          <a:p>
            <a:pPr algn="ctr"/>
            <a:r>
              <a:rPr lang="ru-RU" sz="2400" b="1" dirty="0" smtClean="0"/>
              <a:t>Вячеслав Владимирович</a:t>
            </a:r>
            <a:endParaRPr lang="ru-RU" sz="2400" b="1" dirty="0"/>
          </a:p>
        </p:txBody>
      </p:sp>
      <p:pic>
        <p:nvPicPr>
          <p:cNvPr id="4098" name="Picture 2" descr="C:\Users\igor\Desktop\Москва\Новая папка (2)\Maljarov.jpg"/>
          <p:cNvPicPr>
            <a:picLocks noChangeAspect="1" noChangeArrowheads="1"/>
          </p:cNvPicPr>
          <p:nvPr/>
        </p:nvPicPr>
        <p:blipFill>
          <a:blip r:embed="rId3" cstate="email"/>
          <a:srcRect/>
          <a:stretch>
            <a:fillRect/>
          </a:stretch>
        </p:blipFill>
        <p:spPr bwMode="auto">
          <a:xfrm>
            <a:off x="285720" y="336378"/>
            <a:ext cx="4143404" cy="5535589"/>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3" descr="C:\Users\igor\Desktop\РАСТИМ ПАТРИОТОВ\Новая папка\e0cfae22fe04.jpg"/>
          <p:cNvPicPr>
            <a:picLocks noGrp="1" noChangeAspect="1" noChangeArrowheads="1"/>
          </p:cNvPicPr>
          <p:nvPr>
            <p:ph idx="1"/>
          </p:nvPr>
        </p:nvPicPr>
        <p:blipFill>
          <a:blip r:embed="rId2" cstate="print"/>
          <a:srcRect/>
          <a:stretch>
            <a:fillRect/>
          </a:stretch>
        </p:blipFill>
        <p:spPr>
          <a:xfrm>
            <a:off x="0" y="0"/>
            <a:ext cx="9144000" cy="6858000"/>
          </a:xfrm>
        </p:spPr>
      </p:pic>
      <p:sp>
        <p:nvSpPr>
          <p:cNvPr id="82945" name="Rectangle 1"/>
          <p:cNvSpPr>
            <a:spLocks noChangeArrowheads="1"/>
          </p:cNvSpPr>
          <p:nvPr/>
        </p:nvSpPr>
        <p:spPr bwMode="auto">
          <a:xfrm>
            <a:off x="428625" y="214313"/>
            <a:ext cx="2928938" cy="1230312"/>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nchor="ctr">
            <a:spAutoFit/>
          </a:bodyPr>
          <a:lstStyle/>
          <a:p>
            <a:pPr indent="450850" eaLnBrk="0" hangingPunct="0"/>
            <a:r>
              <a:rPr lang="ru-RU" sz="1400" dirty="0">
                <a:solidFill>
                  <a:schemeClr val="tx1"/>
                </a:solidFill>
                <a:latin typeface="Arial" charset="0"/>
                <a:cs typeface="Times New Roman" pitchFamily="18" charset="0"/>
              </a:rPr>
              <a:t>Четыре года, без отдышки, </a:t>
            </a:r>
            <a:endParaRPr lang="ru-RU" sz="1200" dirty="0">
              <a:solidFill>
                <a:schemeClr val="tx1"/>
              </a:solidFill>
              <a:latin typeface="Arial" charset="0"/>
              <a:cs typeface="Times New Roman" pitchFamily="18" charset="0"/>
            </a:endParaRPr>
          </a:p>
          <a:p>
            <a:pPr indent="450850" eaLnBrk="0" hangingPunct="0"/>
            <a:r>
              <a:rPr lang="ru-RU" sz="1400" dirty="0">
                <a:solidFill>
                  <a:schemeClr val="tx1"/>
                </a:solidFill>
                <a:latin typeface="Arial" charset="0"/>
                <a:cs typeface="Times New Roman" pitchFamily="18" charset="0"/>
              </a:rPr>
              <a:t>Вела ее страна, </a:t>
            </a:r>
            <a:endParaRPr lang="ru-RU" sz="1200" dirty="0">
              <a:solidFill>
                <a:schemeClr val="tx1"/>
              </a:solidFill>
              <a:latin typeface="Arial" charset="0"/>
              <a:cs typeface="Times New Roman" pitchFamily="18" charset="0"/>
            </a:endParaRPr>
          </a:p>
          <a:p>
            <a:pPr indent="450850" eaLnBrk="0" hangingPunct="0"/>
            <a:r>
              <a:rPr lang="ru-RU" sz="1400" dirty="0">
                <a:solidFill>
                  <a:schemeClr val="tx1"/>
                </a:solidFill>
                <a:latin typeface="Arial" charset="0"/>
                <a:cs typeface="Times New Roman" pitchFamily="18" charset="0"/>
              </a:rPr>
              <a:t>Но были музыка и книжки. </a:t>
            </a:r>
            <a:endParaRPr lang="ru-RU" sz="1200" dirty="0">
              <a:solidFill>
                <a:schemeClr val="tx1"/>
              </a:solidFill>
              <a:latin typeface="Arial" charset="0"/>
              <a:cs typeface="Times New Roman" pitchFamily="18" charset="0"/>
            </a:endParaRPr>
          </a:p>
          <a:p>
            <a:pPr indent="450850" eaLnBrk="0" hangingPunct="0"/>
            <a:r>
              <a:rPr lang="ru-RU" sz="1400" dirty="0">
                <a:solidFill>
                  <a:schemeClr val="tx1"/>
                </a:solidFill>
                <a:latin typeface="Arial" charset="0"/>
                <a:cs typeface="Times New Roman" pitchFamily="18" charset="0"/>
              </a:rPr>
              <a:t>Была война.</a:t>
            </a:r>
            <a:endParaRPr lang="ru-RU" sz="1200" dirty="0">
              <a:solidFill>
                <a:schemeClr val="tx1"/>
              </a:solidFill>
              <a:latin typeface="Arial" charset="0"/>
              <a:cs typeface="Times New Roman" pitchFamily="18" charset="0"/>
            </a:endParaRPr>
          </a:p>
          <a:p>
            <a:pPr indent="450850" eaLnBrk="0" hangingPunct="0"/>
            <a:endParaRPr lang="ru-RU" dirty="0">
              <a:solidFill>
                <a:schemeClr val="tx1"/>
              </a:solidFill>
              <a:latin typeface="Arial" charset="0"/>
              <a:cs typeface="Arial"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D:\вся информация - здесь\школа\9 мая анимация\0_5bb07_5b099b04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Содержимое 2"/>
          <p:cNvSpPr>
            <a:spLocks noGrp="1"/>
          </p:cNvSpPr>
          <p:nvPr>
            <p:ph idx="1"/>
          </p:nvPr>
        </p:nvSpPr>
        <p:spPr>
          <a:xfrm>
            <a:off x="4714876" y="2000240"/>
            <a:ext cx="4143404" cy="2143140"/>
          </a:xfrm>
          <a:solidFill>
            <a:schemeClr val="accent2">
              <a:lumMod val="75000"/>
              <a:alpha val="35000"/>
            </a:schemeClr>
          </a:solidFill>
        </p:spPr>
        <p:txBody>
          <a:bodyPr>
            <a:normAutofit lnSpcReduction="10000"/>
          </a:bodyPr>
          <a:lstStyle/>
          <a:p>
            <a:pPr marL="0" indent="15875" algn="just">
              <a:buNone/>
            </a:pPr>
            <a:r>
              <a:rPr lang="ru-RU" sz="1800" dirty="0" smtClean="0"/>
              <a:t>Кавалер ордена «3а заслуги перед Отечеством» IV степени (посмертно) прапорщик </a:t>
            </a:r>
            <a:r>
              <a:rPr lang="ru-RU" sz="1800" dirty="0" err="1" smtClean="0"/>
              <a:t>Лоськов</a:t>
            </a:r>
            <a:r>
              <a:rPr lang="ru-RU" sz="1800" dirty="0" smtClean="0"/>
              <a:t> Олег Вячеславович. Заслонив заложников, преградил бандитам путь к бегству. Получив смертельные ранения, продолжал поддерживать огнем действия штурмовой группы. </a:t>
            </a:r>
            <a:endParaRPr lang="ru-RU" sz="2400" b="1" dirty="0"/>
          </a:p>
        </p:txBody>
      </p:sp>
      <p:pic>
        <p:nvPicPr>
          <p:cNvPr id="5122" name="Picture 2" descr="C:\Users\igor\Desktop\Москва\Новая папка (2)\Loskov.jpg"/>
          <p:cNvPicPr>
            <a:picLocks noChangeAspect="1" noChangeArrowheads="1"/>
          </p:cNvPicPr>
          <p:nvPr/>
        </p:nvPicPr>
        <p:blipFill>
          <a:blip r:embed="rId3" cstate="email"/>
          <a:srcRect/>
          <a:stretch>
            <a:fillRect/>
          </a:stretch>
        </p:blipFill>
        <p:spPr bwMode="auto">
          <a:xfrm>
            <a:off x="428596" y="357166"/>
            <a:ext cx="3597603" cy="5389211"/>
          </a:xfrm>
          <a:prstGeom prst="rect">
            <a:avLst/>
          </a:prstGeom>
          <a:ln w="228600" cap="sq" cmpd="thickThin">
            <a:solidFill>
              <a:srgbClr val="000000"/>
            </a:solidFill>
            <a:prstDash val="solid"/>
            <a:miter lim="800000"/>
          </a:ln>
          <a:effectLst>
            <a:innerShdw blurRad="76200">
              <a:srgbClr val="000000"/>
            </a:innerShdw>
          </a:effectLst>
        </p:spPr>
      </p:pic>
      <p:sp>
        <p:nvSpPr>
          <p:cNvPr id="5" name="Прямоугольник 4"/>
          <p:cNvSpPr/>
          <p:nvPr/>
        </p:nvSpPr>
        <p:spPr>
          <a:xfrm>
            <a:off x="214282" y="6215082"/>
            <a:ext cx="4572000" cy="369332"/>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r>
              <a:rPr lang="ru-RU" b="1" dirty="0" smtClean="0"/>
              <a:t>29 июля 1981 года — 3 сентября 2004 года</a:t>
            </a:r>
            <a:endParaRPr lang="ru-RU" b="1" dirty="0"/>
          </a:p>
        </p:txBody>
      </p:sp>
      <p:sp>
        <p:nvSpPr>
          <p:cNvPr id="6" name="Прямоугольник 5"/>
          <p:cNvSpPr/>
          <p:nvPr/>
        </p:nvSpPr>
        <p:spPr>
          <a:xfrm>
            <a:off x="5143504" y="571480"/>
            <a:ext cx="2818528" cy="830997"/>
          </a:xfrm>
          <a:prstGeom prst="rect">
            <a:avLst/>
          </a:prstGeom>
        </p:spPr>
        <p:txBody>
          <a:bodyPr wrap="none">
            <a:spAutoFit/>
          </a:bodyPr>
          <a:lstStyle/>
          <a:p>
            <a:pPr algn="ctr"/>
            <a:r>
              <a:rPr lang="ru-RU" sz="2400" b="1" dirty="0" err="1" smtClean="0"/>
              <a:t>Лоськов</a:t>
            </a:r>
            <a:endParaRPr lang="ru-RU" sz="2400" b="1" dirty="0" smtClean="0"/>
          </a:p>
          <a:p>
            <a:pPr algn="ctr"/>
            <a:r>
              <a:rPr lang="ru-RU" sz="2400" b="1" dirty="0" smtClean="0"/>
              <a:t> Олег Вячеславович</a:t>
            </a:r>
            <a:endParaRPr lang="ru-RU" sz="2400" b="1"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D:\вся информация - здесь\школа\9 мая анимация\0_5bb07_5b099b04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Содержимое 2"/>
          <p:cNvSpPr>
            <a:spLocks noGrp="1"/>
          </p:cNvSpPr>
          <p:nvPr>
            <p:ph idx="1"/>
          </p:nvPr>
        </p:nvSpPr>
        <p:spPr>
          <a:xfrm>
            <a:off x="4857752" y="2071678"/>
            <a:ext cx="3929090" cy="2643206"/>
          </a:xfrm>
          <a:solidFill>
            <a:schemeClr val="accent2">
              <a:lumMod val="75000"/>
              <a:alpha val="35000"/>
            </a:schemeClr>
          </a:solidFill>
        </p:spPr>
        <p:txBody>
          <a:bodyPr>
            <a:normAutofit/>
          </a:bodyPr>
          <a:lstStyle/>
          <a:p>
            <a:pPr marL="0" indent="15875" algn="just">
              <a:buNone/>
            </a:pPr>
            <a:r>
              <a:rPr lang="ru-RU" sz="2000" dirty="0" smtClean="0"/>
              <a:t>Кавалер ордена «3а заслуги перед Отечеством» IV степени (посмертно) прапорщик Пудовкин Денис Евгеньевич. Выносил детей из-под обстрела. Получил осколочное ранение, но детей не оставил. Погиб, прикрывая собой одну из заложниц.</a:t>
            </a:r>
            <a:endParaRPr lang="ru-RU" sz="2000" b="1" dirty="0"/>
          </a:p>
        </p:txBody>
      </p:sp>
      <p:pic>
        <p:nvPicPr>
          <p:cNvPr id="6146" name="Picture 2"/>
          <p:cNvPicPr>
            <a:picLocks noChangeAspect="1" noChangeArrowheads="1"/>
          </p:cNvPicPr>
          <p:nvPr/>
        </p:nvPicPr>
        <p:blipFill>
          <a:blip r:embed="rId3" cstate="email"/>
          <a:srcRect/>
          <a:stretch>
            <a:fillRect/>
          </a:stretch>
        </p:blipFill>
        <p:spPr bwMode="auto">
          <a:xfrm>
            <a:off x="357158" y="428603"/>
            <a:ext cx="4143404" cy="5527301"/>
          </a:xfrm>
          <a:prstGeom prst="rect">
            <a:avLst/>
          </a:prstGeom>
          <a:ln w="228600" cap="sq" cmpd="thickThin">
            <a:solidFill>
              <a:srgbClr val="000000"/>
            </a:solidFill>
            <a:prstDash val="solid"/>
            <a:miter lim="800000"/>
          </a:ln>
          <a:effectLst>
            <a:innerShdw blurRad="76200">
              <a:srgbClr val="000000"/>
            </a:innerShdw>
          </a:effectLst>
        </p:spPr>
      </p:pic>
      <p:sp>
        <p:nvSpPr>
          <p:cNvPr id="5" name="Прямоугольник 4"/>
          <p:cNvSpPr/>
          <p:nvPr/>
        </p:nvSpPr>
        <p:spPr>
          <a:xfrm>
            <a:off x="142844" y="6286520"/>
            <a:ext cx="4786346"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ru-RU" b="1" dirty="0" smtClean="0"/>
              <a:t>13 августа 1976 года — 3 сентября 2004 года</a:t>
            </a:r>
            <a:endParaRPr lang="ru-RU" b="1" dirty="0"/>
          </a:p>
        </p:txBody>
      </p:sp>
      <p:sp>
        <p:nvSpPr>
          <p:cNvPr id="6" name="Прямоугольник 5"/>
          <p:cNvSpPr/>
          <p:nvPr/>
        </p:nvSpPr>
        <p:spPr>
          <a:xfrm>
            <a:off x="5429256" y="714356"/>
            <a:ext cx="2596929" cy="830997"/>
          </a:xfrm>
          <a:prstGeom prst="rect">
            <a:avLst/>
          </a:prstGeom>
        </p:spPr>
        <p:txBody>
          <a:bodyPr wrap="none">
            <a:spAutoFit/>
          </a:bodyPr>
          <a:lstStyle/>
          <a:p>
            <a:pPr algn="ctr"/>
            <a:r>
              <a:rPr lang="ru-RU" sz="2400" b="1" dirty="0" smtClean="0"/>
              <a:t>Пудовкин</a:t>
            </a:r>
          </a:p>
          <a:p>
            <a:pPr algn="ctr"/>
            <a:r>
              <a:rPr lang="ru-RU" sz="2400" b="1" dirty="0" smtClean="0"/>
              <a:t>Денис Евгеньевич</a:t>
            </a:r>
            <a:endParaRPr lang="ru-RU" sz="2400" b="1"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D:\вся информация - здесь\школа\9 мая анимация\0_5bb07_5b099b04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Содержимое 2"/>
          <p:cNvSpPr>
            <a:spLocks noGrp="1"/>
          </p:cNvSpPr>
          <p:nvPr>
            <p:ph idx="1"/>
          </p:nvPr>
        </p:nvSpPr>
        <p:spPr>
          <a:xfrm>
            <a:off x="4857752" y="857232"/>
            <a:ext cx="4143404" cy="5643602"/>
          </a:xfrm>
          <a:solidFill>
            <a:schemeClr val="accent2">
              <a:alpha val="46000"/>
            </a:schemeClr>
          </a:solidFill>
        </p:spPr>
        <p:txBody>
          <a:bodyPr>
            <a:noAutofit/>
          </a:bodyPr>
          <a:lstStyle/>
          <a:p>
            <a:pPr marL="0" indent="358775" algn="just">
              <a:buFontTx/>
              <a:buChar char="-"/>
            </a:pPr>
            <a:r>
              <a:rPr lang="ru-RU" sz="1800" dirty="0" smtClean="0"/>
              <a:t>инспектор Государственного пожарного надзора по Правобережному району </a:t>
            </a:r>
            <a:r>
              <a:rPr lang="ru-RU" sz="1800" dirty="0" err="1" smtClean="0"/>
              <a:t>РСО-Алания</a:t>
            </a:r>
            <a:r>
              <a:rPr lang="ru-RU" sz="1800" dirty="0" smtClean="0"/>
              <a:t> лейтенант внутренней службы должен был проводить 1 сентября 2004 года занятия по вопросам пожарной безопасности с учащимися средней школы № 1 Беслана. Готовился к мероприятию как на парад. Намеревался рассказать детишкам своего родного района многое. Хотел, чтобы непоправимые горькие уроки пожаров в школах Якутии и Дагестана больше никогда не </a:t>
            </a:r>
            <a:r>
              <a:rPr lang="ru-RU" sz="1800" dirty="0" err="1" smtClean="0"/>
              <a:t>повторились.Асламбек</a:t>
            </a:r>
            <a:r>
              <a:rPr lang="ru-RU" sz="1800" dirty="0" smtClean="0"/>
              <a:t> </a:t>
            </a:r>
            <a:r>
              <a:rPr lang="ru-RU" sz="1800" dirty="0" err="1" smtClean="0"/>
              <a:t>Бероев</a:t>
            </a:r>
            <a:r>
              <a:rPr lang="ru-RU" sz="1800" dirty="0" smtClean="0"/>
              <a:t> был взят в заложники и расстрелян боевиками в числе других мужчин. </a:t>
            </a:r>
          </a:p>
          <a:p>
            <a:pPr marL="0" indent="0" algn="ctr">
              <a:buNone/>
            </a:pPr>
            <a:r>
              <a:rPr lang="ru-RU" sz="1800" b="1" dirty="0" smtClean="0"/>
              <a:t>Посмертно награжден Орденом Мужества </a:t>
            </a:r>
          </a:p>
        </p:txBody>
      </p:sp>
      <p:pic>
        <p:nvPicPr>
          <p:cNvPr id="11265" name="Picture 1"/>
          <p:cNvPicPr>
            <a:picLocks noChangeAspect="1" noChangeArrowheads="1"/>
          </p:cNvPicPr>
          <p:nvPr/>
        </p:nvPicPr>
        <p:blipFill>
          <a:blip r:embed="rId3" cstate="print"/>
          <a:srcRect/>
          <a:stretch>
            <a:fillRect/>
          </a:stretch>
        </p:blipFill>
        <p:spPr bwMode="auto">
          <a:xfrm>
            <a:off x="428596" y="357166"/>
            <a:ext cx="4115050" cy="5357850"/>
          </a:xfrm>
          <a:prstGeom prst="rect">
            <a:avLst/>
          </a:prstGeom>
          <a:ln w="228600" cap="sq" cmpd="thickThin">
            <a:solidFill>
              <a:srgbClr val="000000"/>
            </a:solidFill>
            <a:prstDash val="solid"/>
            <a:miter lim="800000"/>
          </a:ln>
          <a:effectLst>
            <a:innerShdw blurRad="76200">
              <a:srgbClr val="000000"/>
            </a:innerShdw>
          </a:effectLst>
        </p:spPr>
      </p:pic>
      <p:sp>
        <p:nvSpPr>
          <p:cNvPr id="5" name="Прямоугольник 4"/>
          <p:cNvSpPr/>
          <p:nvPr/>
        </p:nvSpPr>
        <p:spPr>
          <a:xfrm>
            <a:off x="5643570" y="285728"/>
            <a:ext cx="2534733" cy="461665"/>
          </a:xfrm>
          <a:prstGeom prst="rect">
            <a:avLst/>
          </a:prstGeom>
        </p:spPr>
        <p:txBody>
          <a:bodyPr wrap="none">
            <a:spAutoFit/>
          </a:bodyPr>
          <a:lstStyle/>
          <a:p>
            <a:r>
              <a:rPr lang="ru-RU" sz="2400" b="1" dirty="0" err="1" smtClean="0"/>
              <a:t>Асламбек</a:t>
            </a:r>
            <a:r>
              <a:rPr lang="ru-RU" sz="2400" b="1" dirty="0" smtClean="0"/>
              <a:t> </a:t>
            </a:r>
            <a:r>
              <a:rPr lang="ru-RU" sz="2400" b="1" dirty="0" err="1" smtClean="0"/>
              <a:t>Бероев</a:t>
            </a:r>
            <a:endParaRPr lang="ru-RU" sz="2400" b="1" dirty="0"/>
          </a:p>
        </p:txBody>
      </p:sp>
      <p:sp>
        <p:nvSpPr>
          <p:cNvPr id="6" name="Прямоугольник 5"/>
          <p:cNvSpPr/>
          <p:nvPr/>
        </p:nvSpPr>
        <p:spPr>
          <a:xfrm>
            <a:off x="428596" y="6143644"/>
            <a:ext cx="4437112"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ru-RU" b="1" dirty="0" smtClean="0"/>
              <a:t>10 ноября 1979 года- 3 сентября 2004 года</a:t>
            </a:r>
            <a:endParaRPr lang="ru-RU" b="1"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D:\вся информация - здесь\школа\9 мая анимация\0_5bb07_5b099b04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a:xfrm>
            <a:off x="5500694" y="1428736"/>
            <a:ext cx="3157502" cy="1143000"/>
          </a:xfrm>
        </p:spPr>
        <p:txBody>
          <a:bodyPr>
            <a:noAutofit/>
          </a:bodyPr>
          <a:lstStyle/>
          <a:p>
            <a:r>
              <a:rPr lang="ru-RU" sz="2000" dirty="0" smtClean="0"/>
              <a:t/>
            </a:r>
            <a:br>
              <a:rPr lang="ru-RU" sz="2000" dirty="0" smtClean="0"/>
            </a:br>
            <a:endParaRPr lang="ru-RU" sz="2000" dirty="0"/>
          </a:p>
        </p:txBody>
      </p:sp>
      <p:sp>
        <p:nvSpPr>
          <p:cNvPr id="3" name="Содержимое 2"/>
          <p:cNvSpPr>
            <a:spLocks noGrp="1"/>
          </p:cNvSpPr>
          <p:nvPr>
            <p:ph idx="1"/>
          </p:nvPr>
        </p:nvSpPr>
        <p:spPr>
          <a:xfrm>
            <a:off x="4786314" y="1142984"/>
            <a:ext cx="4086196" cy="5400700"/>
          </a:xfrm>
          <a:solidFill>
            <a:schemeClr val="accent2">
              <a:lumMod val="75000"/>
              <a:alpha val="56000"/>
            </a:schemeClr>
          </a:solidFill>
        </p:spPr>
        <p:txBody>
          <a:bodyPr>
            <a:normAutofit lnSpcReduction="10000"/>
          </a:bodyPr>
          <a:lstStyle/>
          <a:p>
            <a:pPr marL="0" indent="15875" algn="just">
              <a:buNone/>
            </a:pPr>
            <a:r>
              <a:rPr lang="ru-RU" sz="1800" dirty="0" smtClean="0"/>
              <a:t>— российский спасатель, погиб во время террористического акта в Беслане. </a:t>
            </a:r>
          </a:p>
          <a:p>
            <a:pPr marL="0" indent="15875" algn="just">
              <a:buNone/>
            </a:pPr>
            <a:r>
              <a:rPr lang="ru-RU" sz="1800" dirty="0" smtClean="0"/>
              <a:t>3 </a:t>
            </a:r>
            <a:r>
              <a:rPr lang="ru-RU" sz="1800" dirty="0"/>
              <a:t>сентября с террористами была достигнута договоренность об эвакуации тел заложников, расстрелянных 1 сентября и выброшенных из окна здания. К школе на грузовом автомобиле с опущенными бортами подъехали четыре спасателя «</a:t>
            </a:r>
            <a:r>
              <a:rPr lang="ru-RU" sz="1800" dirty="0" err="1"/>
              <a:t>Центроспаса</a:t>
            </a:r>
            <a:r>
              <a:rPr lang="ru-RU" sz="1800" dirty="0"/>
              <a:t>» </a:t>
            </a:r>
            <a:r>
              <a:rPr lang="ru-RU" sz="1800" dirty="0" smtClean="0"/>
              <a:t>и </a:t>
            </a:r>
            <a:r>
              <a:rPr lang="ru-RU" sz="1800" dirty="0"/>
              <a:t>под присмотром нескольких террористов </a:t>
            </a:r>
            <a:r>
              <a:rPr lang="ru-RU" sz="1800" dirty="0" smtClean="0"/>
              <a:t>приступили </a:t>
            </a:r>
            <a:r>
              <a:rPr lang="ru-RU" sz="1800" dirty="0"/>
              <a:t>к погрузке тел в кузов. Внезапно в спортзале раздался взрыв, и террористы открыли огонь по спасателям, а потом и по убегавшим заложникам. Дмитрий </a:t>
            </a:r>
            <a:r>
              <a:rPr lang="ru-RU" sz="1800" dirty="0" err="1"/>
              <a:t>Кормилин</a:t>
            </a:r>
            <a:r>
              <a:rPr lang="ru-RU" sz="1800" dirty="0"/>
              <a:t> закрыл своим телом Андрея Копейкина и погиб на </a:t>
            </a:r>
            <a:r>
              <a:rPr lang="ru-RU" sz="1800" dirty="0" smtClean="0"/>
              <a:t>месте.</a:t>
            </a:r>
          </a:p>
          <a:p>
            <a:pPr marL="0" indent="15875" algn="ctr">
              <a:buNone/>
            </a:pPr>
            <a:r>
              <a:rPr lang="ru-RU" sz="1800" b="1" dirty="0" smtClean="0"/>
              <a:t>Посмертно награждён орденом Мужества.</a:t>
            </a:r>
            <a:endParaRPr lang="ru-RU" sz="1800" b="1" dirty="0"/>
          </a:p>
        </p:txBody>
      </p:sp>
      <p:pic>
        <p:nvPicPr>
          <p:cNvPr id="14338" name="Picture 2" descr="C:\Users\igor\Desktop\Москва\Новая папка (2)\кормилин.jpg"/>
          <p:cNvPicPr>
            <a:picLocks noChangeAspect="1" noChangeArrowheads="1"/>
          </p:cNvPicPr>
          <p:nvPr/>
        </p:nvPicPr>
        <p:blipFill>
          <a:blip r:embed="rId3" cstate="print"/>
          <a:srcRect/>
          <a:stretch>
            <a:fillRect/>
          </a:stretch>
        </p:blipFill>
        <p:spPr bwMode="auto">
          <a:xfrm>
            <a:off x="428595" y="357166"/>
            <a:ext cx="3712595" cy="5286412"/>
          </a:xfrm>
          <a:prstGeom prst="rect">
            <a:avLst/>
          </a:prstGeom>
          <a:ln w="228600" cap="sq" cmpd="thickThin">
            <a:solidFill>
              <a:srgbClr val="000000"/>
            </a:solidFill>
            <a:prstDash val="solid"/>
            <a:miter lim="800000"/>
          </a:ln>
          <a:effectLst>
            <a:innerShdw blurRad="76200">
              <a:srgbClr val="000000"/>
            </a:innerShdw>
          </a:effectLst>
        </p:spPr>
      </p:pic>
      <p:sp>
        <p:nvSpPr>
          <p:cNvPr id="5" name="Прямоугольник 4"/>
          <p:cNvSpPr/>
          <p:nvPr/>
        </p:nvSpPr>
        <p:spPr>
          <a:xfrm>
            <a:off x="142844" y="6286520"/>
            <a:ext cx="4572000" cy="369332"/>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r>
              <a:rPr lang="ru-RU" b="1" dirty="0" smtClean="0"/>
              <a:t>4 ноября 1963 года — 3 сентября 2004 года </a:t>
            </a:r>
            <a:endParaRPr lang="ru-RU" b="1" dirty="0"/>
          </a:p>
        </p:txBody>
      </p:sp>
      <p:sp>
        <p:nvSpPr>
          <p:cNvPr id="6" name="Прямоугольник 5"/>
          <p:cNvSpPr/>
          <p:nvPr/>
        </p:nvSpPr>
        <p:spPr>
          <a:xfrm>
            <a:off x="5214942" y="285728"/>
            <a:ext cx="3214710" cy="830997"/>
          </a:xfrm>
          <a:prstGeom prst="rect">
            <a:avLst/>
          </a:prstGeom>
        </p:spPr>
        <p:txBody>
          <a:bodyPr wrap="square">
            <a:spAutoFit/>
          </a:bodyPr>
          <a:lstStyle/>
          <a:p>
            <a:pPr algn="ctr"/>
            <a:r>
              <a:rPr lang="ru-RU" sz="2400" b="1" dirty="0" err="1" smtClean="0"/>
              <a:t>Кормилин</a:t>
            </a:r>
            <a:r>
              <a:rPr lang="ru-RU" sz="2400" b="1" dirty="0" smtClean="0"/>
              <a:t> </a:t>
            </a:r>
            <a:br>
              <a:rPr lang="ru-RU" sz="2400" b="1" dirty="0" smtClean="0"/>
            </a:br>
            <a:r>
              <a:rPr lang="ru-RU" sz="2400" b="1" dirty="0" smtClean="0"/>
              <a:t>Дмитрий Иванович</a:t>
            </a:r>
            <a:endParaRPr lang="ru-RU" sz="2400" b="1"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вся информация - здесь\школа\9 мая анимация\0_5bb07_5b099b04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Содержимое 2"/>
          <p:cNvSpPr>
            <a:spLocks noGrp="1"/>
          </p:cNvSpPr>
          <p:nvPr>
            <p:ph idx="1"/>
          </p:nvPr>
        </p:nvSpPr>
        <p:spPr>
          <a:xfrm>
            <a:off x="4714876" y="285728"/>
            <a:ext cx="4143404" cy="6072230"/>
          </a:xfrm>
          <a:solidFill>
            <a:schemeClr val="accent2">
              <a:lumMod val="75000"/>
              <a:alpha val="37000"/>
            </a:schemeClr>
          </a:solidFill>
        </p:spPr>
        <p:txBody>
          <a:bodyPr>
            <a:normAutofit fontScale="92500" lnSpcReduction="10000"/>
          </a:bodyPr>
          <a:lstStyle/>
          <a:p>
            <a:pPr marL="0" indent="15875" algn="ctr">
              <a:buNone/>
            </a:pPr>
            <a:r>
              <a:rPr lang="ru-RU" sz="2000" dirty="0"/>
              <a:t> </a:t>
            </a:r>
            <a:r>
              <a:rPr lang="ru-RU" sz="2600" b="1" dirty="0" err="1" smtClean="0"/>
              <a:t>Замараев</a:t>
            </a:r>
            <a:endParaRPr lang="ru-RU" sz="2600" b="1" dirty="0" smtClean="0"/>
          </a:p>
          <a:p>
            <a:pPr marL="0" indent="15875" algn="ctr">
              <a:buNone/>
            </a:pPr>
            <a:r>
              <a:rPr lang="ru-RU" sz="2600" b="1" dirty="0" smtClean="0"/>
              <a:t> </a:t>
            </a:r>
            <a:r>
              <a:rPr lang="ru-RU" sz="2600" b="1" dirty="0"/>
              <a:t>Валерий Валентинович </a:t>
            </a:r>
            <a:endParaRPr lang="ru-RU" sz="2600" b="1" dirty="0" smtClean="0"/>
          </a:p>
          <a:p>
            <a:pPr marL="0" indent="15875" algn="just">
              <a:buNone/>
            </a:pPr>
            <a:r>
              <a:rPr lang="ru-RU" sz="1800" dirty="0" smtClean="0"/>
              <a:t>— </a:t>
            </a:r>
            <a:r>
              <a:rPr lang="ru-RU" sz="1800" dirty="0"/>
              <a:t>российский спасатель, погибший во время террористического акта в Беслане в 2004 г., Герой России.</a:t>
            </a:r>
          </a:p>
          <a:p>
            <a:pPr marL="0" indent="15875" algn="just">
              <a:buNone/>
            </a:pPr>
            <a:r>
              <a:rPr lang="ru-RU" sz="1800" dirty="0" smtClean="0"/>
              <a:t>3 сентября, когда с террористами была достигнута договоренность об эвакуации тел мужчин-заложников, расстрелянных 1 сентября. Внезапно в спортзале раздался сильный взрыв, после которого террористы открыли огонь по спасателям. </a:t>
            </a:r>
            <a:r>
              <a:rPr lang="ru-RU" sz="1800" dirty="0" err="1" smtClean="0"/>
              <a:t>Замараев</a:t>
            </a:r>
            <a:r>
              <a:rPr lang="ru-RU" sz="1800" dirty="0" smtClean="0"/>
              <a:t> был тяжело ранен неразорвавшейся гранатой и оставался без помощи всё время, пока длился штурм школы. Когда его, наконец, подняли на носилки, он попросил эвакуировать вначале пострадавших детей. До больницы </a:t>
            </a:r>
            <a:r>
              <a:rPr lang="ru-RU" sz="1800" dirty="0" err="1" smtClean="0"/>
              <a:t>Замараева</a:t>
            </a:r>
            <a:r>
              <a:rPr lang="ru-RU" sz="1800" dirty="0" smtClean="0"/>
              <a:t> не довезли — он умер прямо в машине «скорой помощи» от большой потери крови.</a:t>
            </a:r>
          </a:p>
          <a:p>
            <a:pPr marL="0" indent="15875" algn="ctr">
              <a:buNone/>
            </a:pPr>
            <a:r>
              <a:rPr lang="ru-RU" sz="1800" b="1" dirty="0" smtClean="0"/>
              <a:t>Посмертно присвоено звание «Герой Российской Федерации».</a:t>
            </a:r>
            <a:endParaRPr lang="ru-RU" sz="1800" b="1" dirty="0"/>
          </a:p>
        </p:txBody>
      </p:sp>
      <p:pic>
        <p:nvPicPr>
          <p:cNvPr id="13314" name="Picture 2" descr="C:\Users\igor\Desktop\Москва\Новая папка (2)\замараев.jpg"/>
          <p:cNvPicPr>
            <a:picLocks noChangeAspect="1" noChangeArrowheads="1"/>
          </p:cNvPicPr>
          <p:nvPr/>
        </p:nvPicPr>
        <p:blipFill>
          <a:blip r:embed="rId3" cstate="email"/>
          <a:srcRect/>
          <a:stretch>
            <a:fillRect/>
          </a:stretch>
        </p:blipFill>
        <p:spPr bwMode="auto">
          <a:xfrm>
            <a:off x="357158" y="357167"/>
            <a:ext cx="4096215" cy="5357849"/>
          </a:xfrm>
          <a:prstGeom prst="rect">
            <a:avLst/>
          </a:prstGeom>
          <a:ln w="228600" cap="sq" cmpd="thickThin">
            <a:solidFill>
              <a:srgbClr val="000000"/>
            </a:solidFill>
            <a:prstDash val="solid"/>
            <a:miter lim="800000"/>
          </a:ln>
          <a:effectLst>
            <a:innerShdw blurRad="76200">
              <a:srgbClr val="000000"/>
            </a:innerShdw>
          </a:effectLst>
        </p:spPr>
      </p:pic>
      <p:sp>
        <p:nvSpPr>
          <p:cNvPr id="5" name="Прямоугольник 4"/>
          <p:cNvSpPr/>
          <p:nvPr/>
        </p:nvSpPr>
        <p:spPr>
          <a:xfrm>
            <a:off x="142844" y="6215082"/>
            <a:ext cx="4857784"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ru-RU" b="1" dirty="0" smtClean="0"/>
              <a:t>22 августа 1959 года — 3 сентября 2004 года</a:t>
            </a:r>
            <a:endParaRPr lang="ru-RU" b="1"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endParaRPr lang="ru-RU" dirty="0"/>
          </a:p>
        </p:txBody>
      </p:sp>
      <p:pic>
        <p:nvPicPr>
          <p:cNvPr id="5" name="Знай их поимённо.avi">
            <a:hlinkClick r:id="" action="ppaction://media"/>
          </p:cNvPr>
          <p:cNvPicPr>
            <a:picLocks noGrp="1" noRot="1" noChangeAspect="1"/>
          </p:cNvPicPr>
          <p:nvPr>
            <p:ph idx="1"/>
            <a:videoFile r:link="rId1"/>
          </p:nvPr>
        </p:nvPicPr>
        <p:blipFill>
          <a:blip r:embed="rId3" cstate="print"/>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27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7" descr="D:\вся информация - здесь\школа\9 мая анимация\0_5bb08_ae0256d2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Содержимое 2"/>
          <p:cNvSpPr>
            <a:spLocks noGrp="1"/>
          </p:cNvSpPr>
          <p:nvPr>
            <p:ph idx="1"/>
          </p:nvPr>
        </p:nvSpPr>
        <p:spPr>
          <a:xfrm>
            <a:off x="214282" y="285729"/>
            <a:ext cx="5643602" cy="1643074"/>
          </a:xfrm>
        </p:spPr>
        <p:txBody>
          <a:bodyPr/>
          <a:lstStyle/>
          <a:p>
            <a:pPr algn="ctr">
              <a:buNone/>
              <a:defRPr/>
            </a:pPr>
            <a:r>
              <a:rPr lang="ru-RU" sz="4000" b="1" spc="50" dirty="0">
                <a:ln w="11430"/>
                <a:effectLst>
                  <a:outerShdw blurRad="76200" dist="50800" dir="5400000" algn="tl" rotWithShape="0">
                    <a:srgbClr val="000000">
                      <a:alpha val="65000"/>
                    </a:srgbClr>
                  </a:outerShdw>
                </a:effectLst>
              </a:rPr>
              <a:t>Из </a:t>
            </a:r>
            <a:r>
              <a:rPr lang="ru-RU" sz="4400" b="1" spc="50" dirty="0">
                <a:ln w="11430"/>
                <a:solidFill>
                  <a:srgbClr val="FF0000"/>
                </a:solidFill>
                <a:effectLst>
                  <a:outerShdw blurRad="76200" dist="50800" dir="5400000" algn="tl" rotWithShape="0">
                    <a:srgbClr val="000000">
                      <a:alpha val="65000"/>
                    </a:srgbClr>
                  </a:outerShdw>
                </a:effectLst>
              </a:rPr>
              <a:t>59</a:t>
            </a:r>
            <a:r>
              <a:rPr lang="ru-RU" sz="4000" b="1" spc="50" dirty="0">
                <a:ln w="11430"/>
                <a:effectLst>
                  <a:outerShdw blurRad="76200" dist="50800" dir="5400000" algn="tl" rotWithShape="0">
                    <a:srgbClr val="000000">
                      <a:alpha val="65000"/>
                    </a:srgbClr>
                  </a:outerShdw>
                </a:effectLst>
              </a:rPr>
              <a:t> учителей в школе </a:t>
            </a:r>
          </a:p>
          <a:p>
            <a:pPr algn="ctr">
              <a:buNone/>
              <a:defRPr/>
            </a:pPr>
            <a:r>
              <a:rPr lang="ru-RU" sz="4000" b="1" spc="50" dirty="0">
                <a:ln w="11430"/>
                <a:effectLst>
                  <a:outerShdw blurRad="76200" dist="50800" dir="5400000" algn="tl" rotWithShape="0">
                    <a:srgbClr val="000000">
                      <a:alpha val="65000"/>
                    </a:srgbClr>
                  </a:outerShdw>
                </a:effectLst>
              </a:rPr>
              <a:t>погибли </a:t>
            </a:r>
            <a:r>
              <a:rPr lang="ru-RU" sz="4400" b="1" spc="50" dirty="0">
                <a:ln w="11430"/>
                <a:solidFill>
                  <a:srgbClr val="FF0000"/>
                </a:solidFill>
                <a:effectLst>
                  <a:outerShdw blurRad="76200" dist="50800" dir="5400000" algn="tl" rotWithShape="0">
                    <a:srgbClr val="000000">
                      <a:alpha val="65000"/>
                    </a:srgbClr>
                  </a:outerShdw>
                </a:effectLst>
              </a:rPr>
              <a:t>10</a:t>
            </a:r>
            <a:endParaRPr lang="ru-RU" sz="4000" b="1" spc="50" dirty="0">
              <a:ln w="11430"/>
              <a:solidFill>
                <a:srgbClr val="FF0000"/>
              </a:solidFill>
              <a:effectLst>
                <a:outerShdw blurRad="76200" dist="50800" dir="5400000" algn="tl" rotWithShape="0">
                  <a:srgbClr val="000000">
                    <a:alpha val="65000"/>
                  </a:srgbClr>
                </a:outerShdw>
              </a:effectLst>
            </a:endParaRPr>
          </a:p>
          <a:p>
            <a:endParaRPr lang="ru-RU" dirty="0"/>
          </a:p>
        </p:txBody>
      </p:sp>
      <p:pic>
        <p:nvPicPr>
          <p:cNvPr id="2052" name="Picture 4" descr="C:\Users\igor\Desktop\Москва\Новая папка (2)\56758.jpeg"/>
          <p:cNvPicPr>
            <a:picLocks noChangeAspect="1" noChangeArrowheads="1"/>
          </p:cNvPicPr>
          <p:nvPr/>
        </p:nvPicPr>
        <p:blipFill>
          <a:blip r:embed="rId3" cstate="print"/>
          <a:srcRect/>
          <a:stretch>
            <a:fillRect/>
          </a:stretch>
        </p:blipFill>
        <p:spPr bwMode="auto">
          <a:xfrm>
            <a:off x="4857752" y="1214422"/>
            <a:ext cx="1448405" cy="2145786"/>
          </a:xfrm>
          <a:prstGeom prst="rect">
            <a:avLst/>
          </a:prstGeom>
          <a:solidFill>
            <a:srgbClr val="FFFFFF">
              <a:shade val="85000"/>
            </a:srgbClr>
          </a:solidFill>
          <a:ln w="889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4" name="Picture 6" descr="C:\Users\igor\Desktop\Москва\Новая папка (2)\56935.jpeg"/>
          <p:cNvPicPr>
            <a:picLocks noChangeAspect="1" noChangeArrowheads="1"/>
          </p:cNvPicPr>
          <p:nvPr/>
        </p:nvPicPr>
        <p:blipFill>
          <a:blip r:embed="rId4" cstate="print"/>
          <a:srcRect/>
          <a:stretch>
            <a:fillRect/>
          </a:stretch>
        </p:blipFill>
        <p:spPr bwMode="auto">
          <a:xfrm>
            <a:off x="428596" y="1857364"/>
            <a:ext cx="1928826" cy="2660450"/>
          </a:xfrm>
          <a:prstGeom prst="rect">
            <a:avLst/>
          </a:prstGeom>
          <a:solidFill>
            <a:srgbClr val="FFFFFF">
              <a:shade val="85000"/>
            </a:srgbClr>
          </a:solidFill>
          <a:ln w="889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3" name="Picture 5" descr="C:\Users\igor\Desktop\Москва\Новая папка (2)\56759.jpeg"/>
          <p:cNvPicPr>
            <a:picLocks noChangeAspect="1" noChangeArrowheads="1"/>
          </p:cNvPicPr>
          <p:nvPr/>
        </p:nvPicPr>
        <p:blipFill>
          <a:blip r:embed="rId5" cstate="print"/>
          <a:srcRect/>
          <a:stretch>
            <a:fillRect/>
          </a:stretch>
        </p:blipFill>
        <p:spPr bwMode="auto">
          <a:xfrm>
            <a:off x="1000100" y="4214818"/>
            <a:ext cx="1643074" cy="2489506"/>
          </a:xfrm>
          <a:prstGeom prst="rect">
            <a:avLst/>
          </a:prstGeom>
          <a:solidFill>
            <a:srgbClr val="FFFFFF">
              <a:shade val="85000"/>
            </a:srgbClr>
          </a:solidFill>
          <a:ln w="889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Прямоугольник 8"/>
          <p:cNvSpPr/>
          <p:nvPr/>
        </p:nvSpPr>
        <p:spPr>
          <a:xfrm>
            <a:off x="6572264" y="785794"/>
            <a:ext cx="2357454" cy="4893647"/>
          </a:xfrm>
          <a:prstGeom prst="rect">
            <a:avLst/>
          </a:prstGeom>
          <a:gradFill flip="none" rotWithShape="1">
            <a:gsLst>
              <a:gs pos="0">
                <a:schemeClr val="bg2">
                  <a:lumMod val="50000"/>
                  <a:shade val="30000"/>
                  <a:satMod val="115000"/>
                  <a:alpha val="0"/>
                </a:schemeClr>
              </a:gs>
              <a:gs pos="50000">
                <a:schemeClr val="bg2">
                  <a:lumMod val="50000"/>
                  <a:shade val="67500"/>
                  <a:satMod val="115000"/>
                </a:schemeClr>
              </a:gs>
              <a:gs pos="100000">
                <a:schemeClr val="bg2">
                  <a:lumMod val="50000"/>
                  <a:shade val="100000"/>
                  <a:satMod val="115000"/>
                </a:schemeClr>
              </a:gs>
            </a:gsLst>
            <a:lin ang="8100000" scaled="1"/>
            <a:tileRect/>
          </a:gradFill>
        </p:spPr>
        <p:txBody>
          <a:bodyPr wrap="square">
            <a:spAutoFit/>
          </a:bodyPr>
          <a:lstStyle/>
          <a:p>
            <a:r>
              <a:rPr lang="ru-RU" sz="2400" dirty="0" smtClean="0"/>
              <a:t>К огромному несчастью,  список погибших наверняка неполный. </a:t>
            </a:r>
          </a:p>
          <a:p>
            <a:r>
              <a:rPr lang="ru-RU" sz="2400" dirty="0" smtClean="0"/>
              <a:t>До сих пор 11 учителей и сотрудников школы числятся в списке без вести пропавших. </a:t>
            </a:r>
            <a:endParaRPr lang="ru-RU" sz="2400" dirty="0"/>
          </a:p>
        </p:txBody>
      </p:sp>
      <p:pic>
        <p:nvPicPr>
          <p:cNvPr id="2050" name="Picture 2" descr="C:\Users\igor\Desktop\Москва\20040909191103_10-vataeva.jpg"/>
          <p:cNvPicPr>
            <a:picLocks noChangeAspect="1" noChangeArrowheads="1"/>
          </p:cNvPicPr>
          <p:nvPr/>
        </p:nvPicPr>
        <p:blipFill>
          <a:blip r:embed="rId6" cstate="email"/>
          <a:srcRect/>
          <a:stretch>
            <a:fillRect/>
          </a:stretch>
        </p:blipFill>
        <p:spPr bwMode="auto">
          <a:xfrm>
            <a:off x="2786050" y="2071678"/>
            <a:ext cx="1905000" cy="2505075"/>
          </a:xfrm>
          <a:prstGeom prst="rect">
            <a:avLst/>
          </a:prstGeom>
          <a:solidFill>
            <a:srgbClr val="FFFFFF">
              <a:shade val="85000"/>
            </a:srgbClr>
          </a:solidFill>
          <a:ln w="889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1" name="Picture 3" descr="C:\Users\igor\Desktop\Москва\учитель физкультуры Яннис Канидис.jpg"/>
          <p:cNvPicPr>
            <a:picLocks noChangeAspect="1" noChangeArrowheads="1"/>
          </p:cNvPicPr>
          <p:nvPr/>
        </p:nvPicPr>
        <p:blipFill>
          <a:blip r:embed="rId7" cstate="print"/>
          <a:srcRect/>
          <a:stretch>
            <a:fillRect/>
          </a:stretch>
        </p:blipFill>
        <p:spPr bwMode="auto">
          <a:xfrm rot="21445846">
            <a:off x="3192944" y="4353423"/>
            <a:ext cx="3048000" cy="2286000"/>
          </a:xfrm>
          <a:prstGeom prst="rect">
            <a:avLst/>
          </a:prstGeom>
          <a:solidFill>
            <a:srgbClr val="FFFFFF">
              <a:shade val="85000"/>
            </a:srgbClr>
          </a:solidFill>
          <a:ln w="889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D:\вся информация - здесь\школа\9 мая анимация\0_5bb08_ae0256d2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Содержимое 2"/>
          <p:cNvSpPr>
            <a:spLocks noGrp="1"/>
          </p:cNvSpPr>
          <p:nvPr>
            <p:ph idx="1"/>
          </p:nvPr>
        </p:nvSpPr>
        <p:spPr>
          <a:xfrm>
            <a:off x="428596" y="1714488"/>
            <a:ext cx="4714908" cy="4525963"/>
          </a:xfrm>
        </p:spPr>
        <p:txBody>
          <a:bodyPr>
            <a:normAutofit/>
          </a:bodyPr>
          <a:lstStyle/>
          <a:p>
            <a:endParaRPr lang="ru-RU" dirty="0" smtClean="0"/>
          </a:p>
          <a:p>
            <a:pPr indent="15875" algn="just">
              <a:buNone/>
            </a:pPr>
            <a:r>
              <a:rPr lang="ru-RU" sz="2000" dirty="0" smtClean="0"/>
              <a:t>В невыносимые, мученические дни и ночи учителя школы, как могли, изо всех сил поддерживали ребят из своих классов. Среди стонов, криков, боли и бессилия, которыми была буквально перенасыщена атмосфера спортивного зала, учителя держались чрезвычайно стойко и достойно: поддерживали взрослых, утешали детей, побуждали верить, что кошмар закончится и эту надежду вселяли в пленников.</a:t>
            </a:r>
            <a:endParaRPr lang="ru-RU" sz="2000" dirty="0"/>
          </a:p>
        </p:txBody>
      </p:sp>
      <p:sp>
        <p:nvSpPr>
          <p:cNvPr id="5" name="Прямоугольник 4"/>
          <p:cNvSpPr/>
          <p:nvPr/>
        </p:nvSpPr>
        <p:spPr>
          <a:xfrm>
            <a:off x="642910" y="571480"/>
            <a:ext cx="5286412" cy="1200329"/>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buNone/>
            </a:pPr>
            <a:r>
              <a:rPr lang="ru-RU" sz="3600" b="1" dirty="0" smtClean="0">
                <a:ln w="11430"/>
                <a:solidFill>
                  <a:sysClr val="windowText" lastClr="000000"/>
                </a:solidFill>
                <a:effectLst>
                  <a:outerShdw blurRad="50800" dist="39000" dir="5460000" algn="tl">
                    <a:srgbClr val="000000">
                      <a:alpha val="38000"/>
                    </a:srgbClr>
                  </a:outerShdw>
                </a:effectLst>
              </a:rPr>
              <a:t>Учителя, как капитаны, уходили последними</a:t>
            </a:r>
          </a:p>
        </p:txBody>
      </p:sp>
      <p:pic>
        <p:nvPicPr>
          <p:cNvPr id="3074" name="Picture 2" descr="C:\Users\igor\Desktop\Для Ушаковой Н.И\беслан\8.jpg"/>
          <p:cNvPicPr>
            <a:picLocks noChangeAspect="1" noChangeArrowheads="1"/>
          </p:cNvPicPr>
          <p:nvPr/>
        </p:nvPicPr>
        <p:blipFill>
          <a:blip r:embed="rId3" cstate="email"/>
          <a:srcRect/>
          <a:stretch>
            <a:fillRect/>
          </a:stretch>
        </p:blipFill>
        <p:spPr bwMode="auto">
          <a:xfrm rot="21124294">
            <a:off x="5531963" y="231660"/>
            <a:ext cx="3503096" cy="2079963"/>
          </a:xfrm>
          <a:prstGeom prst="rect">
            <a:avLst/>
          </a:prstGeom>
          <a:solidFill>
            <a:srgbClr val="FFFFFF">
              <a:shade val="85000"/>
            </a:srgbClr>
          </a:solidFill>
          <a:ln w="889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5" name="Picture 3" descr="C:\Users\igor\Desktop\Для Ушаковой Н.И\фото 10 героев беслана\5b493e378fb15b56e42b3749bab.jpg"/>
          <p:cNvPicPr>
            <a:picLocks noChangeAspect="1" noChangeArrowheads="1"/>
          </p:cNvPicPr>
          <p:nvPr/>
        </p:nvPicPr>
        <p:blipFill>
          <a:blip r:embed="rId4" cstate="email"/>
          <a:srcRect/>
          <a:stretch>
            <a:fillRect/>
          </a:stretch>
        </p:blipFill>
        <p:spPr bwMode="auto">
          <a:xfrm>
            <a:off x="5643570" y="4681006"/>
            <a:ext cx="3294064" cy="2037565"/>
          </a:xfrm>
          <a:prstGeom prst="rect">
            <a:avLst/>
          </a:prstGeom>
          <a:solidFill>
            <a:srgbClr val="FFFFFF">
              <a:shade val="85000"/>
            </a:srgbClr>
          </a:solidFill>
          <a:ln w="889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4" descr="Беслан18"/>
          <p:cNvPicPr>
            <a:picLocks noChangeAspect="1" noChangeArrowheads="1"/>
          </p:cNvPicPr>
          <p:nvPr/>
        </p:nvPicPr>
        <p:blipFill>
          <a:blip r:embed="rId5" cstate="print"/>
          <a:srcRect/>
          <a:stretch>
            <a:fillRect/>
          </a:stretch>
        </p:blipFill>
        <p:spPr bwMode="auto">
          <a:xfrm rot="359422">
            <a:off x="5282289" y="2393890"/>
            <a:ext cx="3346170" cy="2489295"/>
          </a:xfrm>
          <a:prstGeom prst="rect">
            <a:avLst/>
          </a:prstGeom>
          <a:solidFill>
            <a:srgbClr val="FFFFFF">
              <a:shade val="85000"/>
            </a:srgbClr>
          </a:solidFill>
          <a:ln w="889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D:\вся информация - здесь\школа\9 мая анимация\0_5bb08_ae0256d2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12291" name="Picture 3" descr="D:\вся информация - здесь\школа\9 мая анимация\0_5bb05_a0b1721b_L.jpg"/>
          <p:cNvPicPr>
            <a:picLocks noChangeAspect="1" noChangeArrowheads="1"/>
          </p:cNvPicPr>
          <p:nvPr/>
        </p:nvPicPr>
        <p:blipFill>
          <a:blip r:embed="rId3" cstate="print"/>
          <a:srcRect/>
          <a:stretch>
            <a:fillRect/>
          </a:stretch>
        </p:blipFill>
        <p:spPr bwMode="auto">
          <a:xfrm rot="21439580">
            <a:off x="282531" y="1649262"/>
            <a:ext cx="6573063" cy="5037902"/>
          </a:xfrm>
          <a:prstGeom prst="rect">
            <a:avLst/>
          </a:prstGeom>
          <a:noFill/>
        </p:spPr>
      </p:pic>
      <p:sp>
        <p:nvSpPr>
          <p:cNvPr id="3" name="Содержимое 2"/>
          <p:cNvSpPr>
            <a:spLocks noGrp="1"/>
          </p:cNvSpPr>
          <p:nvPr>
            <p:ph idx="1"/>
          </p:nvPr>
        </p:nvSpPr>
        <p:spPr>
          <a:xfrm>
            <a:off x="285720" y="428604"/>
            <a:ext cx="5686436" cy="1357322"/>
          </a:xfrm>
        </p:spPr>
        <p:txBody>
          <a:bodyPr>
            <a:normAutofit/>
          </a:bodyPr>
          <a:lstStyle/>
          <a:p>
            <a:pPr marL="0" indent="15875" algn="just">
              <a:buNone/>
            </a:pPr>
            <a:r>
              <a:rPr lang="ru-RU" sz="2000" dirty="0" smtClean="0"/>
              <a:t>Учителя, спасая своих учеников, отдали им собственный единственный шанс выжить, уступив место у спасательных окон, открывших путь к свободе. </a:t>
            </a:r>
            <a:endParaRPr lang="ru-RU" sz="2000" dirty="0"/>
          </a:p>
        </p:txBody>
      </p:sp>
      <p:sp>
        <p:nvSpPr>
          <p:cNvPr id="12289" name="Rectangle 1"/>
          <p:cNvSpPr>
            <a:spLocks noChangeArrowheads="1"/>
          </p:cNvSpPr>
          <p:nvPr/>
        </p:nvSpPr>
        <p:spPr bwMode="auto">
          <a:xfrm rot="21421212">
            <a:off x="342354" y="1770799"/>
            <a:ext cx="5802534" cy="48013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УЧИТЕЛЬ ФИЗКУЛЬТУРЫ</a:t>
            </a:r>
            <a:endParaRPr kumimoji="0" lang="ru-RU"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74-летний </a:t>
            </a:r>
            <a:r>
              <a:rPr kumimoji="0" lang="ru-RU" sz="1600" b="1"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Яннис</a:t>
            </a:r>
            <a:r>
              <a:rPr kumimoji="0" lang="ru-RU"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Константинович </a:t>
            </a:r>
            <a:r>
              <a:rPr kumimoji="0" lang="ru-RU" sz="1600" b="1"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Канидис</a:t>
            </a:r>
            <a:r>
              <a:rPr kumimoji="0" lang="ru-RU"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ru-RU"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(ученики звали его Иваном Константиновичем) всю жизнь проработал в Беслане учителем физкультуры. Он был самым пожилым среди заложников, но, несмотря на свой возраст, ни разу не прилег - стоял, чтобы у детей, ютившихся на полу спортзала, было больше места. Террористы предложили ему покинуть школу, сказав, что не воюют со стариками, но Иван Константинович не захотел бросить учеников.</a:t>
            </a:r>
            <a:endParaRPr kumimoji="0" lang="ru-RU"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Учитель вступался за каждого ребенка, пытался защитить школьников от бандитов. За это учителя били прикладом по голове. Школьники рассказывали, что, когда террористы направляли автоматы на учеников, Иван Константинович вставал перед дулом, прикрывая собой ребят. </a:t>
            </a:r>
            <a:endParaRPr kumimoji="0" lang="ru-RU"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Бандиты застрелили учителя физкультуры уже во время штурма, когда он пытался выхватить оружие у бандитов, пришедших в спортзал расстреливать заложников. </a:t>
            </a:r>
            <a:endParaRPr kumimoji="0" lang="ru-RU"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Когда тело Ивана </a:t>
            </a:r>
            <a:r>
              <a:rPr kumimoji="0" lang="ru-RU" sz="16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Каниди</a:t>
            </a:r>
            <a:r>
              <a:rPr kumimoji="0" lang="ru-RU"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достали из-под обломков, выяснилось, что в него попало больше десяти пуль. </a:t>
            </a:r>
            <a:endParaRPr kumimoji="0" lang="ru-RU" sz="2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2290" name="Picture 2" descr="C:\Users\igor\Desktop\Москва\учитель физкультуры Яннис Канидис.jpg"/>
          <p:cNvPicPr>
            <a:picLocks noChangeAspect="1" noChangeArrowheads="1"/>
          </p:cNvPicPr>
          <p:nvPr/>
        </p:nvPicPr>
        <p:blipFill>
          <a:blip r:embed="rId4" cstate="email"/>
          <a:srcRect/>
          <a:stretch>
            <a:fillRect/>
          </a:stretch>
        </p:blipFill>
        <p:spPr bwMode="auto">
          <a:xfrm>
            <a:off x="6072198" y="642918"/>
            <a:ext cx="2928926" cy="2286000"/>
          </a:xfrm>
          <a:prstGeom prst="rect">
            <a:avLst/>
          </a:prstGeom>
          <a:solidFill>
            <a:srgbClr val="FFFFFF">
              <a:shade val="85000"/>
            </a:srgbClr>
          </a:solidFill>
          <a:ln w="889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D:\вся информация - здесь\школа\9 мая анимация\0_5bb07_5b099b04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6146" name="Picture 2"/>
          <p:cNvPicPr>
            <a:picLocks noChangeAspect="1" noChangeArrowheads="1"/>
          </p:cNvPicPr>
          <p:nvPr/>
        </p:nvPicPr>
        <p:blipFill>
          <a:blip r:embed="rId3" cstate="email"/>
          <a:srcRect/>
          <a:stretch>
            <a:fillRect/>
          </a:stretch>
        </p:blipFill>
        <p:spPr bwMode="auto">
          <a:xfrm>
            <a:off x="5214942" y="214290"/>
            <a:ext cx="2928990" cy="2928990"/>
          </a:xfrm>
          <a:prstGeom prst="rect">
            <a:avLst/>
          </a:prstGeom>
          <a:solidFill>
            <a:srgbClr val="FFFFFF">
              <a:shade val="85000"/>
            </a:srgbClr>
          </a:solidFill>
          <a:ln w="88900" cap="sq">
            <a:solidFill>
              <a:schemeClr val="accent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47" name="Picture 3"/>
          <p:cNvPicPr>
            <a:picLocks noChangeAspect="1" noChangeArrowheads="1"/>
          </p:cNvPicPr>
          <p:nvPr/>
        </p:nvPicPr>
        <p:blipFill>
          <a:blip r:embed="rId4" cstate="email"/>
          <a:srcRect/>
          <a:stretch>
            <a:fillRect/>
          </a:stretch>
        </p:blipFill>
        <p:spPr bwMode="auto">
          <a:xfrm>
            <a:off x="142844" y="1214422"/>
            <a:ext cx="4000560" cy="2530664"/>
          </a:xfrm>
          <a:prstGeom prst="rect">
            <a:avLst/>
          </a:prstGeom>
          <a:solidFill>
            <a:srgbClr val="FFFFFF">
              <a:shade val="85000"/>
            </a:srgbClr>
          </a:solidFill>
          <a:ln w="889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48" name="Picture 4" descr="C:\Users\igor\Desktop\Москва\Новая папка (2)\56825.jpeg"/>
          <p:cNvPicPr>
            <a:picLocks noChangeAspect="1" noChangeArrowheads="1"/>
          </p:cNvPicPr>
          <p:nvPr/>
        </p:nvPicPr>
        <p:blipFill>
          <a:blip r:embed="rId5" cstate="email"/>
          <a:srcRect/>
          <a:stretch>
            <a:fillRect/>
          </a:stretch>
        </p:blipFill>
        <p:spPr bwMode="auto">
          <a:xfrm rot="20972908">
            <a:off x="540641" y="3474195"/>
            <a:ext cx="3071834" cy="2303876"/>
          </a:xfrm>
          <a:prstGeom prst="rect">
            <a:avLst/>
          </a:prstGeom>
          <a:solidFill>
            <a:srgbClr val="FFFFFF">
              <a:shade val="85000"/>
            </a:srgbClr>
          </a:solidFill>
          <a:ln w="889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145" name="Rectangle 1"/>
          <p:cNvSpPr>
            <a:spLocks noChangeArrowheads="1"/>
          </p:cNvSpPr>
          <p:nvPr/>
        </p:nvSpPr>
        <p:spPr bwMode="auto">
          <a:xfrm>
            <a:off x="4714876" y="3357562"/>
            <a:ext cx="4143404" cy="3139321"/>
          </a:xfrm>
          <a:prstGeom prst="rect">
            <a:avLst/>
          </a:prstGeom>
          <a:solidFill>
            <a:schemeClr val="accent6">
              <a:lumMod val="40000"/>
              <a:lumOff val="60000"/>
              <a:alpha val="46000"/>
            </a:schemeClr>
          </a:solidFill>
          <a:ln>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Мы всегда должны помнить, что терроризм – это не природный катаклизм, он взращивается в нашем обществе, которое стало отчасти жестоким, равнодушным к чужой беде.  И каждый из нас должен противостоять этой разрушительной силе и способствовать тому, чтобы в нашей стране больше не зажигались поминальные свечи по невинным жертвам. </a:t>
            </a: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9" name="Picture 2" descr="C:\Users\Igor\Desktop\урок мужества\Начало\c579e08b887c.gif"/>
          <p:cNvPicPr>
            <a:picLocks noChangeAspect="1" noChangeArrowheads="1" noCrop="1"/>
          </p:cNvPicPr>
          <p:nvPr/>
        </p:nvPicPr>
        <p:blipFill>
          <a:blip r:embed="rId6" cstate="print"/>
          <a:srcRect/>
          <a:stretch>
            <a:fillRect/>
          </a:stretch>
        </p:blipFill>
        <p:spPr bwMode="auto">
          <a:xfrm>
            <a:off x="0" y="0"/>
            <a:ext cx="4357686" cy="683711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2" descr="D:\вся информация - здесь\школа\ВОВ\5235.PNG"/>
          <p:cNvPicPr>
            <a:picLocks noGrp="1" noChangeAspect="1" noChangeArrowheads="1"/>
          </p:cNvPicPr>
          <p:nvPr>
            <p:ph idx="1"/>
          </p:nvPr>
        </p:nvPicPr>
        <p:blipFill>
          <a:blip r:embed="rId2" cstate="print"/>
          <a:srcRect/>
          <a:stretch>
            <a:fillRect/>
          </a:stretch>
        </p:blipFill>
        <p:spPr>
          <a:xfrm>
            <a:off x="0" y="0"/>
            <a:ext cx="9144000" cy="6858000"/>
          </a:xfrm>
        </p:spPr>
      </p:pic>
      <p:sp>
        <p:nvSpPr>
          <p:cNvPr id="82945" name="Rectangle 1"/>
          <p:cNvSpPr>
            <a:spLocks noChangeArrowheads="1"/>
          </p:cNvSpPr>
          <p:nvPr/>
        </p:nvSpPr>
        <p:spPr bwMode="auto">
          <a:xfrm>
            <a:off x="785813" y="285750"/>
            <a:ext cx="3643312" cy="1230313"/>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nchor="ctr">
            <a:spAutoFit/>
          </a:bodyPr>
          <a:lstStyle/>
          <a:p>
            <a:pPr indent="450850" eaLnBrk="0" hangingPunct="0"/>
            <a:r>
              <a:rPr lang="ru-RU" sz="1400">
                <a:solidFill>
                  <a:schemeClr val="tx1"/>
                </a:solidFill>
                <a:latin typeface="Arial" charset="0"/>
                <a:cs typeface="Times New Roman" pitchFamily="18" charset="0"/>
              </a:rPr>
              <a:t>Мы начинали без винтовок, </a:t>
            </a:r>
            <a:endParaRPr lang="ru-RU" sz="1200">
              <a:solidFill>
                <a:schemeClr val="tx1"/>
              </a:solidFill>
              <a:latin typeface="Arial" charset="0"/>
              <a:cs typeface="Times New Roman" pitchFamily="18" charset="0"/>
            </a:endParaRPr>
          </a:p>
          <a:p>
            <a:pPr indent="450850" eaLnBrk="0" hangingPunct="0"/>
            <a:r>
              <a:rPr lang="ru-RU" sz="1400">
                <a:solidFill>
                  <a:schemeClr val="tx1"/>
                </a:solidFill>
                <a:latin typeface="Arial" charset="0"/>
                <a:cs typeface="Times New Roman" pitchFamily="18" charset="0"/>
              </a:rPr>
              <a:t>Почти хана;</a:t>
            </a:r>
            <a:endParaRPr lang="ru-RU" sz="1200">
              <a:solidFill>
                <a:schemeClr val="tx1"/>
              </a:solidFill>
              <a:latin typeface="Arial" charset="0"/>
              <a:cs typeface="Times New Roman" pitchFamily="18" charset="0"/>
            </a:endParaRPr>
          </a:p>
          <a:p>
            <a:pPr indent="450850" eaLnBrk="0" hangingPunct="0"/>
            <a:r>
              <a:rPr lang="ru-RU" sz="1400">
                <a:solidFill>
                  <a:schemeClr val="tx1"/>
                </a:solidFill>
                <a:latin typeface="Arial" charset="0"/>
                <a:cs typeface="Times New Roman" pitchFamily="18" charset="0"/>
              </a:rPr>
              <a:t>Но в «Правде» строгий заголовок. </a:t>
            </a:r>
            <a:endParaRPr lang="ru-RU" sz="1200">
              <a:solidFill>
                <a:schemeClr val="tx1"/>
              </a:solidFill>
              <a:latin typeface="Arial" charset="0"/>
              <a:cs typeface="Times New Roman" pitchFamily="18" charset="0"/>
            </a:endParaRPr>
          </a:p>
          <a:p>
            <a:pPr indent="450850" eaLnBrk="0" hangingPunct="0"/>
            <a:r>
              <a:rPr lang="ru-RU" sz="1400">
                <a:solidFill>
                  <a:schemeClr val="tx1"/>
                </a:solidFill>
                <a:latin typeface="Arial" charset="0"/>
                <a:cs typeface="Times New Roman" pitchFamily="18" charset="0"/>
              </a:rPr>
              <a:t>Была война.</a:t>
            </a:r>
            <a:endParaRPr lang="ru-RU" sz="1200">
              <a:solidFill>
                <a:schemeClr val="tx1"/>
              </a:solidFill>
              <a:latin typeface="Arial" charset="0"/>
              <a:cs typeface="Times New Roman" pitchFamily="18" charset="0"/>
            </a:endParaRPr>
          </a:p>
          <a:p>
            <a:pPr indent="450850" eaLnBrk="0" hangingPunct="0"/>
            <a:endParaRPr lang="ru-RU">
              <a:solidFill>
                <a:schemeClr val="tx1"/>
              </a:solidFill>
              <a:latin typeface="Arial" charset="0"/>
              <a:cs typeface="Arial"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6" name="молитва.wmv">
            <a:hlinkClick r:id="" action="ppaction://media"/>
          </p:cNvPr>
          <p:cNvPicPr>
            <a:picLocks noGrp="1" noRot="1" noChangeAspect="1"/>
          </p:cNvPicPr>
          <p:nvPr>
            <p:ph idx="1"/>
            <a:videoFile r:link="rId1"/>
          </p:nvPr>
        </p:nvPicPr>
        <p:blipFill>
          <a:blip r:embed="rId3" cstate="print"/>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693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7" descr="C:\Users\igor\Desktop\РАСТИМ ПАТРИОТОВ\Новая папка\eee755981f12daa0892305a0ae723a53.jpg.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23556" name="Picture 4" descr="C:\Users\igor\Desktop\РАСТИМ ПАТРИОТОВ\Сценарий\951a25defe7e.jpg"/>
          <p:cNvPicPr>
            <a:picLocks noGrp="1" noChangeAspect="1" noChangeArrowheads="1"/>
          </p:cNvPicPr>
          <p:nvPr>
            <p:ph idx="1"/>
          </p:nvPr>
        </p:nvPicPr>
        <p:blipFill>
          <a:blip r:embed="rId3" cstate="print"/>
          <a:srcRect/>
          <a:stretch>
            <a:fillRect/>
          </a:stretch>
        </p:blipFill>
        <p:spPr>
          <a:xfrm>
            <a:off x="0" y="142852"/>
            <a:ext cx="4929222" cy="3711402"/>
          </a:xfrm>
          <a:solidFill>
            <a:srgbClr val="FFFFFF">
              <a:shade val="85000"/>
            </a:srgbClr>
          </a:solidFill>
          <a:ln w="88900" cap="sq">
            <a:solidFill>
              <a:srgbClr val="FFFFFF"/>
            </a:solidFill>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2945" name="Rectangle 1"/>
          <p:cNvSpPr>
            <a:spLocks noChangeArrowheads="1"/>
          </p:cNvSpPr>
          <p:nvPr/>
        </p:nvSpPr>
        <p:spPr bwMode="auto">
          <a:xfrm>
            <a:off x="142875" y="5500688"/>
            <a:ext cx="3714750" cy="1231900"/>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nchor="ctr">
            <a:spAutoFit/>
          </a:bodyPr>
          <a:lstStyle/>
          <a:p>
            <a:pPr indent="450850" eaLnBrk="0" hangingPunct="0"/>
            <a:r>
              <a:rPr lang="ru-RU" sz="1400">
                <a:solidFill>
                  <a:schemeClr val="tx1"/>
                </a:solidFill>
                <a:latin typeface="Arial" charset="0"/>
                <a:cs typeface="Times New Roman" pitchFamily="18" charset="0"/>
              </a:rPr>
              <a:t>Да, Брест сражался не без славы, </a:t>
            </a:r>
            <a:endParaRPr lang="ru-RU" sz="1200">
              <a:solidFill>
                <a:schemeClr val="tx1"/>
              </a:solidFill>
              <a:latin typeface="Arial" charset="0"/>
              <a:cs typeface="Times New Roman" pitchFamily="18" charset="0"/>
            </a:endParaRPr>
          </a:p>
          <a:p>
            <a:pPr indent="450850" eaLnBrk="0" hangingPunct="0"/>
            <a:r>
              <a:rPr lang="ru-RU" sz="1400">
                <a:solidFill>
                  <a:schemeClr val="tx1"/>
                </a:solidFill>
                <a:latin typeface="Arial" charset="0"/>
                <a:cs typeface="Times New Roman" pitchFamily="18" charset="0"/>
              </a:rPr>
              <a:t>Но Керчь сдана. </a:t>
            </a:r>
            <a:endParaRPr lang="ru-RU" sz="1200">
              <a:solidFill>
                <a:schemeClr val="tx1"/>
              </a:solidFill>
              <a:latin typeface="Arial" charset="0"/>
              <a:cs typeface="Times New Roman" pitchFamily="18" charset="0"/>
            </a:endParaRPr>
          </a:p>
          <a:p>
            <a:pPr indent="450850" eaLnBrk="0" hangingPunct="0"/>
            <a:r>
              <a:rPr lang="ru-RU" sz="1400">
                <a:solidFill>
                  <a:schemeClr val="tx1"/>
                </a:solidFill>
                <a:latin typeface="Arial" charset="0"/>
                <a:cs typeface="Times New Roman" pitchFamily="18" charset="0"/>
              </a:rPr>
              <a:t>Потом дошли мы до Варшавы. </a:t>
            </a:r>
            <a:endParaRPr lang="ru-RU" sz="1200">
              <a:solidFill>
                <a:schemeClr val="tx1"/>
              </a:solidFill>
              <a:latin typeface="Arial" charset="0"/>
              <a:cs typeface="Times New Roman" pitchFamily="18" charset="0"/>
            </a:endParaRPr>
          </a:p>
          <a:p>
            <a:pPr indent="450850" eaLnBrk="0" hangingPunct="0"/>
            <a:r>
              <a:rPr lang="ru-RU" sz="1400">
                <a:solidFill>
                  <a:schemeClr val="tx1"/>
                </a:solidFill>
                <a:latin typeface="Arial" charset="0"/>
                <a:cs typeface="Times New Roman" pitchFamily="18" charset="0"/>
              </a:rPr>
              <a:t>Была война.</a:t>
            </a:r>
            <a:endParaRPr lang="ru-RU" sz="1200">
              <a:solidFill>
                <a:schemeClr val="tx1"/>
              </a:solidFill>
              <a:latin typeface="Arial" charset="0"/>
              <a:cs typeface="Times New Roman" pitchFamily="18" charset="0"/>
            </a:endParaRPr>
          </a:p>
          <a:p>
            <a:pPr indent="450850" eaLnBrk="0" hangingPunct="0"/>
            <a:endParaRPr lang="ru-RU">
              <a:solidFill>
                <a:schemeClr val="tx1"/>
              </a:solidFill>
              <a:latin typeface="Arial" charset="0"/>
              <a:cs typeface="Arial" charset="0"/>
            </a:endParaRPr>
          </a:p>
        </p:txBody>
      </p:sp>
      <p:pic>
        <p:nvPicPr>
          <p:cNvPr id="23558" name="Picture 6" descr="C:\Users\igor\Desktop\РАСТИМ ПАТРИОТОВ\Сценарий\20797254.jpg"/>
          <p:cNvPicPr>
            <a:picLocks noChangeAspect="1" noChangeArrowheads="1"/>
          </p:cNvPicPr>
          <p:nvPr/>
        </p:nvPicPr>
        <p:blipFill>
          <a:blip r:embed="rId4" cstate="print">
            <a:duotone>
              <a:prstClr val="black"/>
              <a:srgbClr val="D9C3A5">
                <a:tint val="50000"/>
                <a:satMod val="180000"/>
              </a:srgbClr>
            </a:duotone>
          </a:blip>
          <a:srcRect/>
          <a:stretch>
            <a:fillRect/>
          </a:stretch>
        </p:blipFill>
        <p:spPr bwMode="auto">
          <a:xfrm>
            <a:off x="4357686" y="3325415"/>
            <a:ext cx="4570426" cy="33897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5" descr="C:\Users\igor\Desktop\РАСТИМ ПАТРИОТОВ\Сценарий\134133_800_600.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10594" name="Rectangle 1"/>
          <p:cNvSpPr>
            <a:spLocks noChangeArrowheads="1"/>
          </p:cNvSpPr>
          <p:nvPr/>
        </p:nvSpPr>
        <p:spPr bwMode="auto">
          <a:xfrm>
            <a:off x="214313" y="4857750"/>
            <a:ext cx="4214812" cy="1477963"/>
          </a:xfrm>
          <a:prstGeom prst="rect">
            <a:avLst/>
          </a:prstGeom>
          <a:noFill/>
          <a:ln w="9525">
            <a:noFill/>
            <a:miter lim="800000"/>
            <a:headEnd/>
            <a:tailEnd/>
          </a:ln>
        </p:spPr>
        <p:txBody>
          <a:bodyPr anchor="ctr">
            <a:spAutoFit/>
          </a:bodyPr>
          <a:lstStyle/>
          <a:p>
            <a:pPr indent="450850" eaLnBrk="0" hangingPunct="0"/>
            <a:r>
              <a:rPr lang="ru-RU">
                <a:solidFill>
                  <a:schemeClr val="bg2"/>
                </a:solidFill>
                <a:cs typeface="Times New Roman" pitchFamily="18" charset="0"/>
              </a:rPr>
              <a:t>Была Германия едина, </a:t>
            </a:r>
          </a:p>
          <a:p>
            <a:pPr indent="450850" eaLnBrk="0" hangingPunct="0"/>
            <a:r>
              <a:rPr lang="ru-RU">
                <a:solidFill>
                  <a:schemeClr val="bg2"/>
                </a:solidFill>
                <a:cs typeface="Times New Roman" pitchFamily="18" charset="0"/>
              </a:rPr>
              <a:t>Была сильна,</a:t>
            </a:r>
          </a:p>
          <a:p>
            <a:pPr indent="450850" eaLnBrk="0" hangingPunct="0"/>
            <a:r>
              <a:rPr lang="ru-RU">
                <a:solidFill>
                  <a:schemeClr val="bg2"/>
                </a:solidFill>
                <a:cs typeface="Times New Roman" pitchFamily="18" charset="0"/>
              </a:rPr>
              <a:t>Но пали крепости Берлина.</a:t>
            </a:r>
          </a:p>
          <a:p>
            <a:pPr indent="450850" eaLnBrk="0" hangingPunct="0"/>
            <a:r>
              <a:rPr lang="ru-RU">
                <a:solidFill>
                  <a:schemeClr val="bg2"/>
                </a:solidFill>
                <a:cs typeface="Times New Roman" pitchFamily="18" charset="0"/>
              </a:rPr>
              <a:t>Была война.</a:t>
            </a:r>
          </a:p>
          <a:p>
            <a:pPr indent="450850" eaLnBrk="0" hangingPunct="0"/>
            <a:endParaRPr lang="ru-RU"/>
          </a:p>
        </p:txBody>
      </p:sp>
      <p:pic>
        <p:nvPicPr>
          <p:cNvPr id="24578" name="Picture 2" descr="D:\вся информация - здесь\школа\Фотографии\школьные разные фотографии\9мая каритнки\фотографии-открытки 9 мая\фотохроника ВОВ\konets_06.jpg"/>
          <p:cNvPicPr>
            <a:picLocks noGrp="1" noChangeAspect="1" noChangeArrowheads="1"/>
          </p:cNvPicPr>
          <p:nvPr>
            <p:ph idx="1"/>
          </p:nvPr>
        </p:nvPicPr>
        <p:blipFill>
          <a:blip r:embed="rId3" cstate="print"/>
          <a:srcRect/>
          <a:stretch>
            <a:fillRect/>
          </a:stretch>
        </p:blipFill>
        <p:spPr>
          <a:xfrm>
            <a:off x="4500562" y="3658380"/>
            <a:ext cx="4643438" cy="3199619"/>
          </a:xfrm>
          <a:solidFill>
            <a:srgbClr val="FFFFFF">
              <a:shade val="85000"/>
            </a:srgbClr>
          </a:solidFill>
          <a:ln w="88900" cap="sq">
            <a:solidFill>
              <a:srgbClr val="FFFFFF"/>
            </a:solidFill>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579" name="Picture 3" descr="D:\вся информация - здесь\школа\Фотографии\школьные разные фотографии\9мая каритнки\фотографии-открытки 9 мая\фотохроника ВОВ\konets_033.jpg"/>
          <p:cNvPicPr>
            <a:picLocks noChangeAspect="1" noChangeArrowheads="1"/>
          </p:cNvPicPr>
          <p:nvPr/>
        </p:nvPicPr>
        <p:blipFill>
          <a:blip r:embed="rId4" cstate="print"/>
          <a:srcRect/>
          <a:stretch>
            <a:fillRect/>
          </a:stretch>
        </p:blipFill>
        <p:spPr bwMode="auto">
          <a:xfrm>
            <a:off x="142844" y="571480"/>
            <a:ext cx="4146968" cy="28575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5" descr="C:\Users\igor\Desktop\РАСТИМ ПАТРИОТОВ\Сценарий\134133_800_600.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11618" name="Rectangle 1"/>
          <p:cNvSpPr>
            <a:spLocks noChangeArrowheads="1"/>
          </p:cNvSpPr>
          <p:nvPr/>
        </p:nvSpPr>
        <p:spPr bwMode="auto">
          <a:xfrm>
            <a:off x="-214313" y="4724400"/>
            <a:ext cx="5072063" cy="1354138"/>
          </a:xfrm>
          <a:prstGeom prst="rect">
            <a:avLst/>
          </a:prstGeom>
          <a:noFill/>
          <a:ln w="9525">
            <a:noFill/>
            <a:miter lim="800000"/>
            <a:headEnd/>
            <a:tailEnd/>
          </a:ln>
        </p:spPr>
        <p:txBody>
          <a:bodyPr anchor="ctr">
            <a:spAutoFit/>
          </a:bodyPr>
          <a:lstStyle/>
          <a:p>
            <a:pPr indent="450850" eaLnBrk="0" hangingPunct="0"/>
            <a:r>
              <a:rPr lang="ru-RU" sz="1600">
                <a:solidFill>
                  <a:schemeClr val="bg2"/>
                </a:solidFill>
                <a:cs typeface="Times New Roman" pitchFamily="18" charset="0"/>
              </a:rPr>
              <a:t>Живых мы любим, помним павших.</a:t>
            </a:r>
          </a:p>
          <a:p>
            <a:pPr indent="450850" eaLnBrk="0" hangingPunct="0"/>
            <a:r>
              <a:rPr lang="ru-RU" sz="1600">
                <a:solidFill>
                  <a:schemeClr val="bg2"/>
                </a:solidFill>
                <a:cs typeface="Times New Roman" pitchFamily="18" charset="0"/>
              </a:rPr>
              <a:t>И имена</a:t>
            </a:r>
          </a:p>
          <a:p>
            <a:pPr indent="450850" eaLnBrk="0" hangingPunct="0"/>
            <a:r>
              <a:rPr lang="ru-RU" sz="1600">
                <a:solidFill>
                  <a:schemeClr val="bg2"/>
                </a:solidFill>
                <a:cs typeface="Times New Roman" pitchFamily="18" charset="0"/>
              </a:rPr>
              <a:t>Для нас свободу отстоявших.</a:t>
            </a:r>
          </a:p>
          <a:p>
            <a:pPr indent="450850" eaLnBrk="0" hangingPunct="0"/>
            <a:r>
              <a:rPr lang="ru-RU" sz="1600">
                <a:solidFill>
                  <a:schemeClr val="bg2"/>
                </a:solidFill>
                <a:cs typeface="Times New Roman" pitchFamily="18" charset="0"/>
              </a:rPr>
              <a:t>Была война. </a:t>
            </a:r>
          </a:p>
          <a:p>
            <a:pPr indent="450850" eaLnBrk="0" hangingPunct="0"/>
            <a:endParaRPr lang="ru-RU"/>
          </a:p>
        </p:txBody>
      </p:sp>
      <p:pic>
        <p:nvPicPr>
          <p:cNvPr id="25603" name="Picture 3" descr="D:\вся информация - здесь\школа\Фотографии\школьные разные фотографии\9мая каритнки\2078625.jpg"/>
          <p:cNvPicPr>
            <a:picLocks noChangeAspect="1" noChangeArrowheads="1"/>
          </p:cNvPicPr>
          <p:nvPr/>
        </p:nvPicPr>
        <p:blipFill>
          <a:blip r:embed="rId3" cstate="print"/>
          <a:srcRect/>
          <a:stretch>
            <a:fillRect/>
          </a:stretch>
        </p:blipFill>
        <p:spPr bwMode="auto">
          <a:xfrm>
            <a:off x="0" y="0"/>
            <a:ext cx="5286412" cy="42862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602" name="Picture 2" descr="D:\вся информация - здесь\школа\Фотографии\школьные разные фотографии\9мая каритнки\DSC01357-tn2.jpg"/>
          <p:cNvPicPr>
            <a:picLocks noGrp="1" noChangeAspect="1" noChangeArrowheads="1"/>
          </p:cNvPicPr>
          <p:nvPr>
            <p:ph idx="1"/>
          </p:nvPr>
        </p:nvPicPr>
        <p:blipFill>
          <a:blip r:embed="rId4" cstate="print"/>
          <a:srcRect/>
          <a:stretch>
            <a:fillRect/>
          </a:stretch>
        </p:blipFill>
        <p:spPr>
          <a:xfrm>
            <a:off x="3907367" y="3143248"/>
            <a:ext cx="5236633" cy="3428527"/>
          </a:xfrm>
          <a:solidFill>
            <a:srgbClr val="FFFFFF">
              <a:shade val="85000"/>
            </a:srgbClr>
          </a:solidFill>
          <a:ln w="88900" cap="sq">
            <a:solidFill>
              <a:srgbClr val="FFFFFF"/>
            </a:solidFill>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976</TotalTime>
  <Words>2246</Words>
  <Application>Microsoft Office PowerPoint</Application>
  <PresentationFormat>Экран (4:3)</PresentationFormat>
  <Paragraphs>172</Paragraphs>
  <Slides>60</Slides>
  <Notes>0</Notes>
  <HiddenSlides>0</HiddenSlides>
  <MMClips>6</MMClips>
  <ScaleCrop>false</ScaleCrop>
  <HeadingPairs>
    <vt:vector size="4" baseType="variant">
      <vt:variant>
        <vt:lpstr>Тема</vt:lpstr>
      </vt:variant>
      <vt:variant>
        <vt:i4>1</vt:i4>
      </vt:variant>
      <vt:variant>
        <vt:lpstr>Заголовки слайдов</vt:lpstr>
      </vt:variant>
      <vt:variant>
        <vt:i4>60</vt:i4>
      </vt:variant>
    </vt:vector>
  </HeadingPairs>
  <TitlesOfParts>
    <vt:vector size="61" baseType="lpstr">
      <vt:lpstr>Тема Office</vt:lpstr>
      <vt:lpstr>Муниципальное казенное общеобразовательное учреждение  "Специальная (коррекционная) школа-интернат для обучающихся с ограниченными возможностями здоровья»   </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Борисович</vt:lpstr>
      <vt:lpstr>Слайд 49</vt:lpstr>
      <vt:lpstr>Слайд 50</vt:lpstr>
      <vt:lpstr>Слайд 51</vt:lpstr>
      <vt:lpstr>Слайд 52</vt:lpstr>
      <vt:lpstr> </vt:lpstr>
      <vt:lpstr>Слайд 54</vt:lpstr>
      <vt:lpstr>Слайд 55</vt:lpstr>
      <vt:lpstr>Слайд 56</vt:lpstr>
      <vt:lpstr>Слайд 57</vt:lpstr>
      <vt:lpstr>Слайд 58</vt:lpstr>
      <vt:lpstr>Слайд 59</vt:lpstr>
      <vt:lpstr>Слайд 60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igor</dc:creator>
  <cp:lastModifiedBy>МАРКОВА</cp:lastModifiedBy>
  <cp:revision>105</cp:revision>
  <dcterms:created xsi:type="dcterms:W3CDTF">2014-01-27T02:40:15Z</dcterms:created>
  <dcterms:modified xsi:type="dcterms:W3CDTF">2020-10-15T07:35:56Z</dcterms:modified>
</cp:coreProperties>
</file>