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59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08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828DA-893D-4178-B1EB-4488DB1132ED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9CADA-8349-41DE-A834-AA09ED0C12A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828DA-893D-4178-B1EB-4488DB1132ED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9CADA-8349-41DE-A834-AA09ED0C12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828DA-893D-4178-B1EB-4488DB1132ED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9CADA-8349-41DE-A834-AA09ED0C12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828DA-893D-4178-B1EB-4488DB1132ED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9CADA-8349-41DE-A834-AA09ED0C12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828DA-893D-4178-B1EB-4488DB1132ED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4C99CADA-8349-41DE-A834-AA09ED0C12AB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828DA-893D-4178-B1EB-4488DB1132ED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9CADA-8349-41DE-A834-AA09ED0C12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828DA-893D-4178-B1EB-4488DB1132ED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9CADA-8349-41DE-A834-AA09ED0C12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828DA-893D-4178-B1EB-4488DB1132ED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9CADA-8349-41DE-A834-AA09ED0C12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828DA-893D-4178-B1EB-4488DB1132ED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9CADA-8349-41DE-A834-AA09ED0C12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828DA-893D-4178-B1EB-4488DB1132ED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9CADA-8349-41DE-A834-AA09ED0C12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828DA-893D-4178-B1EB-4488DB1132ED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99CADA-8349-41DE-A834-AA09ED0C12A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41828DA-893D-4178-B1EB-4488DB1132ED}" type="datetimeFigureOut">
              <a:rPr lang="ru-RU" smtClean="0"/>
              <a:t>18.08.2020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C99CADA-8349-41DE-A834-AA09ED0C12AB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296" y="4421489"/>
            <a:ext cx="718241" cy="544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29013"/>
            <a:ext cx="913763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 smtClean="0"/>
              <a:t>Государственное автономное профессиональное образовательное учреждение </a:t>
            </a:r>
            <a:br>
              <a:rPr lang="ru-RU" sz="2000" i="1" dirty="0" smtClean="0"/>
            </a:br>
            <a:r>
              <a:rPr lang="ru-RU" sz="2000" i="1" dirty="0" smtClean="0"/>
              <a:t>Башкирский колледж архитектуры, строительства и коммунального </a:t>
            </a:r>
            <a:r>
              <a:rPr lang="ru-RU" sz="2000" i="1" dirty="0" smtClean="0"/>
              <a:t>хозяйства</a:t>
            </a:r>
          </a:p>
          <a:p>
            <a:pPr algn="ctr"/>
            <a:r>
              <a:rPr lang="ru-RU" sz="2000" i="1" dirty="0" smtClean="0"/>
              <a:t>Разработал: преподаватель ГАПОУ БАСК </a:t>
            </a:r>
            <a:r>
              <a:rPr lang="ru-RU" sz="2000" i="1" smtClean="0"/>
              <a:t>Кольцова С.Г.</a:t>
            </a:r>
            <a:endParaRPr lang="ru-RU" sz="2000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8908" y="1361281"/>
            <a:ext cx="80648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ln w="1905">
                  <a:solidFill>
                    <a:schemeClr val="tx1">
                      <a:lumMod val="75000"/>
                    </a:schemeClr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Виды плиток, применяемых при облицовке наружных </a:t>
            </a:r>
            <a:r>
              <a:rPr lang="ru-RU" sz="4000" b="1" dirty="0">
                <a:ln w="1905">
                  <a:solidFill>
                    <a:schemeClr val="tx1">
                      <a:lumMod val="75000"/>
                    </a:schemeClr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4000" b="1" dirty="0" smtClean="0">
                <a:ln w="1905">
                  <a:solidFill>
                    <a:schemeClr val="tx1">
                      <a:lumMod val="75000"/>
                    </a:schemeClr>
                  </a:solidFill>
                </a:ln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внутренних поверхностей</a:t>
            </a:r>
            <a:endParaRPr lang="ru-RU" sz="4000" b="1" dirty="0">
              <a:ln w="1905">
                <a:solidFill>
                  <a:schemeClr val="tx1">
                    <a:lumMod val="75000"/>
                  </a:schemeClr>
                </a:solidFill>
              </a:ln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7"/>
          <a:stretch/>
        </p:blipFill>
        <p:spPr bwMode="auto">
          <a:xfrm>
            <a:off x="4535282" y="3501008"/>
            <a:ext cx="4401791" cy="2930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2536" y="3861048"/>
            <a:ext cx="4123664" cy="33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27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314" y="188640"/>
            <a:ext cx="91366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Виды  плиток для настилки полов</a:t>
            </a:r>
            <a:endParaRPr lang="ru-RU" sz="3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0774" y="1340768"/>
            <a:ext cx="4572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/>
              <a:t>к</a:t>
            </a:r>
            <a:r>
              <a:rPr lang="ru-RU" sz="2200" dirty="0" smtClean="0"/>
              <a:t>ерамическая плитка;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/>
              <a:t>м</a:t>
            </a:r>
            <a:r>
              <a:rPr lang="ru-RU" sz="2200" dirty="0" smtClean="0"/>
              <a:t>озаичные плитки;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/>
              <a:t>ш</a:t>
            </a:r>
            <a:r>
              <a:rPr lang="ru-RU" sz="2200" dirty="0" smtClean="0"/>
              <a:t>лакоситалловые плиты;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/>
              <a:t>п</a:t>
            </a:r>
            <a:r>
              <a:rPr lang="ru-RU" sz="2200" dirty="0" smtClean="0"/>
              <a:t>оливинилхлоридные плитки;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err="1"/>
              <a:t>ф</a:t>
            </a:r>
            <a:r>
              <a:rPr lang="ru-RU" sz="2200" dirty="0" err="1" smtClean="0"/>
              <a:t>енолитовые</a:t>
            </a:r>
            <a:r>
              <a:rPr lang="ru-RU" sz="2200" dirty="0" smtClean="0"/>
              <a:t> плитки;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/>
              <a:t>п</a:t>
            </a:r>
            <a:r>
              <a:rPr lang="ru-RU" sz="2200" dirty="0" smtClean="0"/>
              <a:t>литы из природного камня;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/>
              <a:t>м</a:t>
            </a:r>
            <a:r>
              <a:rPr lang="ru-RU" sz="2200" dirty="0" smtClean="0"/>
              <a:t>озаичные покрытия.</a:t>
            </a:r>
            <a:endParaRPr lang="ru-RU" sz="2200" dirty="0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348880"/>
            <a:ext cx="4397462" cy="4397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94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227648"/>
            <a:ext cx="42544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i="1" dirty="0">
                <a:solidFill>
                  <a:srgbClr val="FFFF00"/>
                </a:solidFill>
              </a:rPr>
              <a:t>Керамическая плитка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16" y="1124744"/>
            <a:ext cx="3451225" cy="608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44648" y="227648"/>
            <a:ext cx="33247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800" b="1" i="1" dirty="0"/>
              <a:t>М</a:t>
            </a:r>
            <a:r>
              <a:rPr lang="ru-RU" sz="2800" b="1" i="1" dirty="0" smtClean="0"/>
              <a:t>озаичные плитки</a:t>
            </a:r>
            <a:endParaRPr lang="ru-RU" sz="2800" b="1" i="1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8" r="11696"/>
          <a:stretch/>
        </p:blipFill>
        <p:spPr bwMode="auto">
          <a:xfrm>
            <a:off x="5139512" y="908720"/>
            <a:ext cx="3629892" cy="571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248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6064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Поливинилхлоридные плитки</a:t>
            </a:r>
            <a:endParaRPr lang="ru-RU" sz="2800" b="1" i="1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60"/>
            <a:ext cx="7620482" cy="5018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790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856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Плиты из природного камня</a:t>
            </a:r>
            <a:endParaRPr lang="ru-RU" sz="2800" b="1" i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6862779" cy="51470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412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7011" y="295686"/>
            <a:ext cx="38171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/>
              <a:t>Мозаичные покрытия</a:t>
            </a:r>
            <a:endParaRPr lang="ru-RU" sz="2800" b="1" i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82080"/>
            <a:ext cx="7149991" cy="53624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80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6361" y="57820"/>
            <a:ext cx="91440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/>
              <a:t>В настоящее время существует несколько основных способов производства керамической плитки:</a:t>
            </a:r>
          </a:p>
          <a:p>
            <a:pPr algn="ctr"/>
            <a:endParaRPr lang="ru-RU" sz="22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err="1" smtClean="0"/>
              <a:t>бикоттура</a:t>
            </a:r>
            <a:r>
              <a:rPr lang="ru-RU" sz="2200" dirty="0" smtClean="0"/>
              <a:t> (прессование и затем двойной обжиг);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err="1" smtClean="0"/>
              <a:t>монокоттура</a:t>
            </a:r>
            <a:r>
              <a:rPr lang="ru-RU" sz="2200" dirty="0" smtClean="0"/>
              <a:t> (прессование и одинарный обжиг);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err="1" smtClean="0"/>
              <a:t>монопроза</a:t>
            </a:r>
            <a:r>
              <a:rPr lang="ru-RU" sz="22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err="1"/>
              <a:t>к</a:t>
            </a:r>
            <a:r>
              <a:rPr lang="ru-RU" sz="2200" dirty="0" err="1" smtClean="0"/>
              <a:t>ерамогранит</a:t>
            </a:r>
            <a:r>
              <a:rPr lang="ru-RU" sz="2200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200" dirty="0" err="1" smtClean="0"/>
              <a:t>котто</a:t>
            </a:r>
            <a:r>
              <a:rPr lang="ru-RU" sz="2200" dirty="0" smtClean="0"/>
              <a:t> и клинкер (</a:t>
            </a:r>
            <a:r>
              <a:rPr lang="ru-RU" sz="2200" dirty="0" err="1" smtClean="0"/>
              <a:t>экструзионная</a:t>
            </a:r>
            <a:r>
              <a:rPr lang="ru-RU" sz="2200" dirty="0" smtClean="0"/>
              <a:t> технология).</a:t>
            </a:r>
            <a:endParaRPr lang="ru-RU" sz="2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3216683"/>
            <a:ext cx="2376264" cy="576064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60218" y="3320049"/>
            <a:ext cx="237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Приготовление смеси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82085" y="3216683"/>
            <a:ext cx="2401910" cy="576064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60219" y="4146589"/>
            <a:ext cx="237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Формировка и сушка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43451" y="4029028"/>
            <a:ext cx="2376264" cy="605038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89302" y="4979362"/>
            <a:ext cx="2392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Нанесение глазури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30357" y="5717361"/>
            <a:ext cx="2376534" cy="575687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91073" y="582053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Обжиг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80998" y="4894196"/>
            <a:ext cx="2389854" cy="576064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4882085" y="3320049"/>
            <a:ext cx="2379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Приготовление смеси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904364" y="4029028"/>
            <a:ext cx="2382998" cy="605038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921995" y="4146881"/>
            <a:ext cx="2369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Обжиг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907731" y="4861580"/>
            <a:ext cx="2376264" cy="604897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085" y="5690880"/>
            <a:ext cx="240191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01079" y="4509057"/>
            <a:ext cx="3678773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43283" y="4509057"/>
            <a:ext cx="3678773" cy="62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090750" y="2983996"/>
            <a:ext cx="499432" cy="3613667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ru-RU" sz="1900" b="1" i="1" dirty="0" err="1" smtClean="0"/>
              <a:t>Монокоттура</a:t>
            </a:r>
            <a:endParaRPr lang="ru-RU" sz="1900" b="1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7741224" y="3244335"/>
            <a:ext cx="499432" cy="2998587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pPr algn="ctr"/>
            <a:r>
              <a:rPr lang="ru-RU" sz="1900" b="1" i="1" dirty="0" err="1" smtClean="0"/>
              <a:t>Бикоттура</a:t>
            </a:r>
            <a:endParaRPr lang="ru-RU" sz="1900" b="1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4908473" y="4997562"/>
            <a:ext cx="2383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Нанесение глазури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4874209" y="5820539"/>
            <a:ext cx="2417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Второй обжиг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350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4290" r="3470" b="5788"/>
          <a:stretch/>
        </p:blipFill>
        <p:spPr bwMode="auto">
          <a:xfrm>
            <a:off x="251520" y="1340768"/>
            <a:ext cx="4197927" cy="31034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52001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Керамические плиты и плиты для фасадной отделки</a:t>
            </a:r>
            <a:endParaRPr lang="ru-RU" sz="32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577104"/>
            <a:ext cx="4660882" cy="3108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753" y="4970662"/>
            <a:ext cx="4477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Размеры : от 120 * 65 до 300 * 200</a:t>
            </a:r>
            <a:r>
              <a:rPr lang="en-US" sz="2000" dirty="0"/>
              <a:t>.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259632" y="5979019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Морозостойкость : </a:t>
            </a:r>
            <a:r>
              <a:rPr lang="en-US" sz="2000" dirty="0" smtClean="0"/>
              <a:t>F35, F50.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98062" y="5487812"/>
            <a:ext cx="33230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/>
              <a:t>Цвета и фактура различные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652120" y="1528695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Плитки керамические  фасадные.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77630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527" y="476672"/>
            <a:ext cx="5492453" cy="3783690"/>
          </a:xfrm>
          <a:prstGeom prst="roundRect">
            <a:avLst>
              <a:gd name="adj" fmla="val 966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15062"/>
            <a:ext cx="24589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Терракота</a:t>
            </a:r>
            <a:endParaRPr lang="ru-RU" sz="2800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1255130"/>
            <a:ext cx="346708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 smtClean="0"/>
              <a:t>(от итал. </a:t>
            </a:r>
            <a:r>
              <a:rPr lang="ru-RU" sz="1900" dirty="0" err="1" smtClean="0"/>
              <a:t>terra</a:t>
            </a:r>
            <a:r>
              <a:rPr lang="ru-RU" sz="1900" dirty="0" smtClean="0"/>
              <a:t> «земля, глина» + </a:t>
            </a:r>
            <a:r>
              <a:rPr lang="ru-RU" sz="1900" dirty="0" err="1" smtClean="0"/>
              <a:t>cotta</a:t>
            </a:r>
            <a:r>
              <a:rPr lang="ru-RU" sz="1900" dirty="0" smtClean="0"/>
              <a:t> «обожжённая») — керамические неглазурованные изделия из цветной глины с пористым строением. Применяется в художественных, бытовых и строительных целях. Из терракоты изготавливаются изразцы, черепица, облицовочные плитки и архитектурные детали.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796" y="5085184"/>
            <a:ext cx="880482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 smtClean="0"/>
              <a:t>Терракота изготовляется из особых сортов глины, которая после обжига приобретает характерную фактуру (от грубозернистой до тонкой, со сплошной или частичной полировкой) и цвет (от чёрного и красно-коричневого до светлого кремового).</a:t>
            </a:r>
            <a:endParaRPr lang="ru-RU" sz="1900" dirty="0"/>
          </a:p>
        </p:txBody>
      </p:sp>
    </p:spTree>
    <p:extLst>
      <p:ext uri="{BB962C8B-B14F-4D97-AF65-F5344CB8AC3E}">
        <p14:creationId xmlns:p14="http://schemas.microsoft.com/office/powerpoint/2010/main" val="124098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78" y="497988"/>
            <a:ext cx="5176684" cy="3452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28184" y="476672"/>
            <a:ext cx="26124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err="1" smtClean="0"/>
              <a:t>Керамогранит</a:t>
            </a:r>
            <a:r>
              <a:rPr lang="ru-RU" sz="2800" b="1" i="1" dirty="0" smtClean="0"/>
              <a:t> </a:t>
            </a:r>
            <a:endParaRPr lang="ru-RU" sz="2800" b="1" i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508104" y="1916832"/>
            <a:ext cx="345638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/>
              <a:t> </a:t>
            </a:r>
            <a:r>
              <a:rPr lang="ru-RU" sz="1900" dirty="0" smtClean="0"/>
              <a:t>  Наиболее востребованные размеры </a:t>
            </a:r>
            <a:r>
              <a:rPr lang="ru-RU" sz="1900" dirty="0" err="1" smtClean="0"/>
              <a:t>керамогранита</a:t>
            </a:r>
            <a:r>
              <a:rPr lang="ru-RU" sz="1900" dirty="0" smtClean="0"/>
              <a:t> — это 30х30 см, 45х45 см и 60х60 см. </a:t>
            </a:r>
            <a:endParaRPr lang="ru-RU" sz="19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5049" y="4365104"/>
            <a:ext cx="828676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0" dirty="0" smtClean="0"/>
              <a:t>В настоящее время существует огромное количество размеров для любых целей (15х15, 20х20, 15х30, 30х45, 30х60, 120х40, 120х15, 120х30, 120х120, 40х40). Самый большой размер, использующихся для облицовки фасадов зданий — 120х360 см (тонкий </a:t>
            </a:r>
            <a:r>
              <a:rPr lang="ru-RU" sz="1900" dirty="0" err="1" smtClean="0"/>
              <a:t>керамогранит</a:t>
            </a:r>
            <a:r>
              <a:rPr lang="ru-RU" sz="1900" dirty="0" smtClean="0"/>
              <a:t>). Самый маленький размер из стандартных — 5х5 см. Любой размер можно получить с помощью гидроабразивной резки.</a:t>
            </a:r>
            <a:endParaRPr lang="ru-RU" sz="1900" dirty="0"/>
          </a:p>
        </p:txBody>
      </p:sp>
    </p:spTree>
    <p:extLst>
      <p:ext uri="{BB962C8B-B14F-4D97-AF65-F5344CB8AC3E}">
        <p14:creationId xmlns:p14="http://schemas.microsoft.com/office/powerpoint/2010/main" val="148809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Плитки для внутренней облицовки</a:t>
            </a:r>
            <a:endParaRPr lang="ru-RU" sz="32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5"/>
          <a:stretch/>
        </p:blipFill>
        <p:spPr bwMode="auto">
          <a:xfrm>
            <a:off x="251184" y="3789040"/>
            <a:ext cx="4645650" cy="2866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73" y="1128829"/>
            <a:ext cx="4248472" cy="28793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404" y="964468"/>
            <a:ext cx="3848064" cy="5361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25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6286500" cy="4191000"/>
          </a:xfrm>
          <a:prstGeom prst="roundRect">
            <a:avLst>
              <a:gd name="adj" fmla="val 9255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782" y="3439407"/>
            <a:ext cx="5452864" cy="34080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59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9858" y="855876"/>
            <a:ext cx="17872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1" dirty="0" smtClean="0"/>
              <a:t>Майолика</a:t>
            </a:r>
            <a:endParaRPr lang="ru-RU" sz="2800" b="1" i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85" y="404664"/>
            <a:ext cx="5922235" cy="4441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56195"/>
            <a:ext cx="4413886" cy="4413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753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40853" y="673000"/>
            <a:ext cx="91440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900" b="1" i="1" dirty="0" err="1" smtClean="0"/>
              <a:t>Бикоттура</a:t>
            </a:r>
            <a:r>
              <a:rPr lang="ru-RU" sz="1900" dirty="0" smtClean="0"/>
              <a:t> – применяется для облицовки стен в интерьерах, иногда, также, для покрытия пола (если выбранная серия рекомендована к такому применению), но лишь в тех помещениях, которые не сопрягаются напрямую с улицей и где, следовательно, отсутствует риск повредить эмаль абразивными частицами (песок, пыль).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9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900" b="1" i="1" dirty="0" err="1" smtClean="0"/>
              <a:t>Монокоттура</a:t>
            </a:r>
            <a:r>
              <a:rPr lang="ru-RU" sz="1900" dirty="0" smtClean="0"/>
              <a:t> – используется для облицовки всех типов поверхностей в интерьерах, а также, особо стойкие виды этой плитки могут применяться как напольное покрытие в общественных местах с не очень интенсивным потоком людей (всё таки нужно учитывать, что эмалированная керамическая плитка, так или иначе, будет изнашиваться в процессе эксплуатации быстрее, чем </a:t>
            </a:r>
            <a:r>
              <a:rPr lang="ru-RU" sz="1900" dirty="0" err="1" smtClean="0"/>
              <a:t>керамогранит</a:t>
            </a:r>
            <a:r>
              <a:rPr lang="ru-RU" sz="1900" dirty="0" smtClean="0"/>
              <a:t>). Также морозостойкие серии могут быть использованы для наружных работ.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9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900" b="1" i="1" dirty="0" err="1" smtClean="0"/>
              <a:t>Монопороза</a:t>
            </a:r>
            <a:r>
              <a:rPr lang="ru-RU" sz="1900" dirty="0" smtClean="0"/>
              <a:t> – облицовка стен внутри помещений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2594" y="116632"/>
            <a:ext cx="91086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Общие рекомендации по подбору керамической плитки: </a:t>
            </a:r>
            <a:endParaRPr lang="ru-RU" sz="2800" b="1" i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7793" l="127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8104" y="3861048"/>
            <a:ext cx="3619126" cy="361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500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24">
      <a:dk1>
        <a:srgbClr val="FF0000"/>
      </a:dk1>
      <a:lt1>
        <a:srgbClr val="FFFF00"/>
      </a:lt1>
      <a:dk2>
        <a:srgbClr val="7030A0"/>
      </a:dk2>
      <a:lt2>
        <a:srgbClr val="FF0000"/>
      </a:lt2>
      <a:accent1>
        <a:srgbClr val="00B050"/>
      </a:accent1>
      <a:accent2>
        <a:srgbClr val="92D050"/>
      </a:accent2>
      <a:accent3>
        <a:srgbClr val="FFFF00"/>
      </a:accent3>
      <a:accent4>
        <a:srgbClr val="7030A0"/>
      </a:accent4>
      <a:accent5>
        <a:srgbClr val="FFFF00"/>
      </a:accent5>
      <a:accent6>
        <a:srgbClr val="FF0000"/>
      </a:accent6>
      <a:hlink>
        <a:srgbClr val="FFFF00"/>
      </a:hlink>
      <a:folHlink>
        <a:srgbClr val="FF000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165</TotalTime>
  <Words>449</Words>
  <Application>Microsoft Office PowerPoint</Application>
  <PresentationFormat>Экран (4:3)</PresentationFormat>
  <Paragraphs>53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Book Antiqua</vt:lpstr>
      <vt:lpstr>Lucida Sans</vt:lpstr>
      <vt:lpstr>Times New Roman</vt:lpstr>
      <vt:lpstr>Wingdings</vt:lpstr>
      <vt:lpstr>Wingdings 2</vt:lpstr>
      <vt:lpstr>Wingdings 3</vt:lpstr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user</cp:lastModifiedBy>
  <cp:revision>17</cp:revision>
  <dcterms:created xsi:type="dcterms:W3CDTF">2018-06-08T16:48:21Z</dcterms:created>
  <dcterms:modified xsi:type="dcterms:W3CDTF">2020-08-18T05:08:16Z</dcterms:modified>
</cp:coreProperties>
</file>