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4" r:id="rId2"/>
    <p:sldId id="278" r:id="rId3"/>
    <p:sldId id="277" r:id="rId4"/>
    <p:sldId id="279" r:id="rId5"/>
    <p:sldId id="295" r:id="rId6"/>
    <p:sldId id="307" r:id="rId7"/>
    <p:sldId id="284" r:id="rId8"/>
    <p:sldId id="283" r:id="rId9"/>
    <p:sldId id="308" r:id="rId10"/>
    <p:sldId id="261" r:id="rId11"/>
    <p:sldId id="282" r:id="rId12"/>
    <p:sldId id="309" r:id="rId13"/>
    <p:sldId id="296" r:id="rId14"/>
    <p:sldId id="310" r:id="rId15"/>
    <p:sldId id="311" r:id="rId16"/>
    <p:sldId id="297" r:id="rId17"/>
    <p:sldId id="302" r:id="rId18"/>
    <p:sldId id="304" r:id="rId19"/>
    <p:sldId id="303" r:id="rId20"/>
    <p:sldId id="322" r:id="rId21"/>
    <p:sldId id="320" r:id="rId22"/>
    <p:sldId id="318" r:id="rId23"/>
    <p:sldId id="301" r:id="rId24"/>
    <p:sldId id="316" r:id="rId25"/>
    <p:sldId id="317" r:id="rId26"/>
    <p:sldId id="321" r:id="rId27"/>
    <p:sldId id="288" r:id="rId28"/>
    <p:sldId id="319" r:id="rId29"/>
    <p:sldId id="300" r:id="rId30"/>
    <p:sldId id="314" r:id="rId31"/>
    <p:sldId id="265" r:id="rId32"/>
    <p:sldId id="298" r:id="rId33"/>
    <p:sldId id="264" r:id="rId34"/>
    <p:sldId id="306" r:id="rId35"/>
    <p:sldId id="290" r:id="rId36"/>
    <p:sldId id="312" r:id="rId37"/>
    <p:sldId id="313" r:id="rId38"/>
    <p:sldId id="27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5587D-DEC0-42C1-8080-31420B2BF812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687D8-7785-486D-95CE-93EE68F85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8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687D8-7785-486D-95CE-93EE68F85F4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1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363-2070-4D29-B4C8-4D1EA23CF8C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841-1CC5-4C62-A25C-48D760D7D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363-2070-4D29-B4C8-4D1EA23CF8C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841-1CC5-4C62-A25C-48D760D7D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363-2070-4D29-B4C8-4D1EA23CF8C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841-1CC5-4C62-A25C-48D760D7D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363-2070-4D29-B4C8-4D1EA23CF8C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841-1CC5-4C62-A25C-48D760D7D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363-2070-4D29-B4C8-4D1EA23CF8C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841-1CC5-4C62-A25C-48D760D7D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363-2070-4D29-B4C8-4D1EA23CF8C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841-1CC5-4C62-A25C-48D760D7D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363-2070-4D29-B4C8-4D1EA23CF8C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841-1CC5-4C62-A25C-48D760D7D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363-2070-4D29-B4C8-4D1EA23CF8C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841-1CC5-4C62-A25C-48D760D7D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363-2070-4D29-B4C8-4D1EA23CF8C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841-1CC5-4C62-A25C-48D760D7D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363-2070-4D29-B4C8-4D1EA23CF8C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841-1CC5-4C62-A25C-48D760D7D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363-2070-4D29-B4C8-4D1EA23CF8C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841-1CC5-4C62-A25C-48D760D7D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A6363-2070-4D29-B4C8-4D1EA23CF8C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5841-1CC5-4C62-A25C-48D760D7D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&#1082;&#1091;&#1076;&#1072;%20&#1091;&#1093;&#1086;&#1076;&#1080;&#1090;.wma" TargetMode="Externa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0.gif"/><Relationship Id="rId4" Type="http://schemas.openxmlformats.org/officeDocument/2006/relationships/image" Target="../media/image15.gif"/><Relationship Id="rId9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-33121"/>
            <a:ext cx="9130037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980729"/>
            <a:ext cx="6775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      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 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7" name="Picture 2" descr="https://encrypted-tbn2.gstatic.com/images?q=tbn:ANd9GcRmqiqpPpUfKMEaY6NnquYXLGNTETWzbSjznI5RXHiTlRaJ1HW2lNocrw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16" y="980729"/>
            <a:ext cx="5490306" cy="38776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444359">
            <a:off x="499610" y="3582022"/>
            <a:ext cx="82654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Внеклассное 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мероприятие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1" descr="книг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22" y="1690599"/>
            <a:ext cx="2291942" cy="186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1340768"/>
            <a:ext cx="8471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«Вставь недостающий слог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endParaRPr lang="ru-RU" sz="4000" dirty="0">
              <a:solidFill>
                <a:srgbClr val="FF0000"/>
              </a:solidFill>
            </a:endParaRPr>
          </a:p>
          <a:p>
            <a:r>
              <a:rPr lang="ru-RU" sz="4000" b="1" dirty="0" smtClean="0"/>
              <a:t>ТРА </a:t>
            </a:r>
            <a:r>
              <a:rPr lang="ru-RU" sz="4000" b="1" dirty="0" smtClean="0">
                <a:solidFill>
                  <a:srgbClr val="FF0000"/>
                </a:solidFill>
              </a:rPr>
              <a:t>( ? ) </a:t>
            </a:r>
            <a:r>
              <a:rPr lang="ru-RU" sz="4000" b="1" dirty="0"/>
              <a:t>ЗА                  </a:t>
            </a:r>
            <a:r>
              <a:rPr lang="ru-RU" sz="4000" b="1" dirty="0" smtClean="0"/>
              <a:t>ВЕС </a:t>
            </a:r>
            <a:r>
              <a:rPr lang="ru-RU" sz="4000" b="1" dirty="0">
                <a:solidFill>
                  <a:srgbClr val="FF0000"/>
                </a:solidFill>
              </a:rPr>
              <a:t>( ? ) </a:t>
            </a:r>
            <a:r>
              <a:rPr lang="ru-RU" sz="4000" b="1" dirty="0" smtClean="0"/>
              <a:t>РОД</a:t>
            </a:r>
            <a:endParaRPr lang="ru-RU" sz="4000" b="1" dirty="0"/>
          </a:p>
          <a:p>
            <a:r>
              <a:rPr lang="ru-RU" sz="4000" b="1" dirty="0"/>
              <a:t>ССО </a:t>
            </a:r>
            <a:r>
              <a:rPr lang="ru-RU" sz="4000" b="1" dirty="0">
                <a:solidFill>
                  <a:srgbClr val="FF0000"/>
                </a:solidFill>
              </a:rPr>
              <a:t>( ? ) </a:t>
            </a:r>
            <a:r>
              <a:rPr lang="ru-RU" sz="4000" b="1" dirty="0" smtClean="0"/>
              <a:t>КЕТА</a:t>
            </a:r>
            <a:r>
              <a:rPr lang="ru-RU" sz="4000" b="1" dirty="0"/>
              <a:t>             </a:t>
            </a:r>
            <a:r>
              <a:rPr lang="ru-RU" sz="4000" b="1" dirty="0" smtClean="0"/>
              <a:t>КО </a:t>
            </a:r>
            <a:r>
              <a:rPr lang="ru-RU" sz="4000" b="1" dirty="0">
                <a:solidFill>
                  <a:srgbClr val="FF0000"/>
                </a:solidFill>
              </a:rPr>
              <a:t>( ? ) </a:t>
            </a:r>
            <a:r>
              <a:rPr lang="ru-RU" sz="4000" b="1" dirty="0" smtClean="0"/>
              <a:t>БОР</a:t>
            </a:r>
            <a:endParaRPr lang="ru-RU" sz="4000" b="1" dirty="0"/>
          </a:p>
          <a:p>
            <a:r>
              <a:rPr lang="ru-RU" sz="4000" b="1" dirty="0"/>
              <a:t>ДЕ </a:t>
            </a:r>
            <a:r>
              <a:rPr lang="ru-RU" sz="4000" b="1" dirty="0">
                <a:solidFill>
                  <a:srgbClr val="FF0000"/>
                </a:solidFill>
              </a:rPr>
              <a:t>( ? ) </a:t>
            </a:r>
            <a:r>
              <a:rPr lang="ru-RU" sz="4000" b="1" dirty="0" smtClean="0"/>
              <a:t>КОТЬ</a:t>
            </a:r>
            <a:r>
              <a:rPr lang="ru-RU" sz="4000" b="1" dirty="0"/>
              <a:t>               </a:t>
            </a:r>
            <a:r>
              <a:rPr lang="ru-RU" sz="4000" b="1" dirty="0" smtClean="0"/>
              <a:t>ЗУ </a:t>
            </a:r>
            <a:r>
              <a:rPr lang="ru-RU" sz="4000" b="1" dirty="0">
                <a:solidFill>
                  <a:srgbClr val="FF0000"/>
                </a:solidFill>
              </a:rPr>
              <a:t>( ? ) </a:t>
            </a:r>
            <a:r>
              <a:rPr lang="ru-RU" sz="4000" b="1" dirty="0" smtClean="0"/>
              <a:t>ЧОК</a:t>
            </a:r>
            <a:endParaRPr lang="ru-RU" sz="4000" b="1" dirty="0"/>
          </a:p>
          <a:p>
            <a:r>
              <a:rPr lang="ru-RU" sz="4000" b="1" dirty="0" smtClean="0"/>
              <a:t>КНИ </a:t>
            </a:r>
            <a:r>
              <a:rPr lang="ru-RU" sz="4000" b="1" dirty="0">
                <a:solidFill>
                  <a:srgbClr val="FF0000"/>
                </a:solidFill>
              </a:rPr>
              <a:t>( ? </a:t>
            </a:r>
            <a:r>
              <a:rPr lang="ru-RU" sz="4000" b="1" dirty="0" smtClean="0">
                <a:solidFill>
                  <a:srgbClr val="FF0000"/>
                </a:solidFill>
              </a:rPr>
              <a:t>)</a:t>
            </a:r>
            <a:r>
              <a:rPr lang="ru-RU" sz="4000" b="1" dirty="0" smtClean="0"/>
              <a:t>ЗЕТА              ПАР </a:t>
            </a:r>
            <a:r>
              <a:rPr lang="ru-RU" sz="4000" b="1" dirty="0">
                <a:solidFill>
                  <a:srgbClr val="FF0000"/>
                </a:solidFill>
              </a:rPr>
              <a:t>( ? ) </a:t>
            </a:r>
            <a:r>
              <a:rPr lang="ru-RU" sz="4000" b="1" dirty="0" smtClean="0"/>
              <a:t>РАКАН 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-26139"/>
            <a:ext cx="91300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         </a:t>
            </a:r>
            <a:r>
              <a:rPr lang="ru-RU" sz="4000" b="1" dirty="0">
                <a:solidFill>
                  <a:srgbClr val="FF0000"/>
                </a:solidFill>
              </a:rPr>
              <a:t>«Вставь недостающий слог»</a:t>
            </a:r>
          </a:p>
          <a:p>
            <a:r>
              <a:rPr lang="ru-RU" sz="4000" b="1" dirty="0" smtClean="0"/>
              <a:t> ТРА </a:t>
            </a:r>
            <a:r>
              <a:rPr lang="ru-RU" sz="4000" b="1" dirty="0"/>
              <a:t>(</a:t>
            </a:r>
            <a:r>
              <a:rPr lang="ru-RU" sz="4000" b="1" dirty="0">
                <a:solidFill>
                  <a:srgbClr val="FF0000"/>
                </a:solidFill>
              </a:rPr>
              <a:t>ВА</a:t>
            </a:r>
            <a:r>
              <a:rPr lang="ru-RU" sz="4000" b="1" dirty="0"/>
              <a:t>) ЗА                   </a:t>
            </a:r>
            <a:endParaRPr lang="ru-RU" sz="4000" b="1" dirty="0" smtClean="0"/>
          </a:p>
          <a:p>
            <a:r>
              <a:rPr lang="ru-RU" sz="4000" b="1" dirty="0" smtClean="0"/>
              <a:t> ССО ( </a:t>
            </a:r>
            <a:r>
              <a:rPr lang="ru-RU" sz="4000" b="1" dirty="0" smtClean="0">
                <a:solidFill>
                  <a:srgbClr val="FF0000"/>
                </a:solidFill>
              </a:rPr>
              <a:t>РА</a:t>
            </a:r>
            <a:r>
              <a:rPr lang="ru-RU" sz="4000" b="1" dirty="0" smtClean="0"/>
              <a:t>) КЕТА             </a:t>
            </a:r>
          </a:p>
          <a:p>
            <a:r>
              <a:rPr lang="ru-RU" sz="4000" b="1" dirty="0" smtClean="0"/>
              <a:t> ДЕ (</a:t>
            </a:r>
            <a:r>
              <a:rPr lang="ru-RU" sz="4000" b="1" dirty="0" smtClean="0">
                <a:solidFill>
                  <a:srgbClr val="FF0000"/>
                </a:solidFill>
              </a:rPr>
              <a:t>ЛО</a:t>
            </a:r>
            <a:r>
              <a:rPr lang="ru-RU" sz="4000" b="1" dirty="0" smtClean="0"/>
              <a:t>) КОТЬ             </a:t>
            </a:r>
            <a:endParaRPr lang="ru-RU" sz="4000" b="1" dirty="0"/>
          </a:p>
          <a:p>
            <a:r>
              <a:rPr lang="ru-RU" sz="4000" b="1" dirty="0" smtClean="0"/>
              <a:t>КНИ (</a:t>
            </a:r>
            <a:r>
              <a:rPr lang="ru-RU" sz="4000" b="1" dirty="0" smtClean="0">
                <a:solidFill>
                  <a:srgbClr val="FF0000"/>
                </a:solidFill>
              </a:rPr>
              <a:t>ГА</a:t>
            </a:r>
            <a:r>
              <a:rPr lang="ru-RU" sz="4000" b="1" dirty="0" smtClean="0"/>
              <a:t>) ЗЕТА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4000" b="1" dirty="0" smtClean="0"/>
              <a:t>ВЕС (</a:t>
            </a:r>
            <a:r>
              <a:rPr lang="ru-RU" sz="4000" b="1" dirty="0" smtClean="0">
                <a:solidFill>
                  <a:srgbClr val="FF0000"/>
                </a:solidFill>
              </a:rPr>
              <a:t>НА</a:t>
            </a:r>
            <a:r>
              <a:rPr lang="ru-RU" sz="4000" b="1" dirty="0" smtClean="0"/>
              <a:t>) РОД</a:t>
            </a:r>
          </a:p>
          <a:p>
            <a:pPr algn="ctr"/>
            <a:r>
              <a:rPr lang="ru-RU" sz="4000" b="1" dirty="0" smtClean="0"/>
              <a:t>КО </a:t>
            </a:r>
            <a:r>
              <a:rPr lang="ru-RU" sz="4000" b="1" dirty="0"/>
              <a:t>(</a:t>
            </a:r>
            <a:r>
              <a:rPr lang="ru-RU" sz="4000" b="1" dirty="0">
                <a:solidFill>
                  <a:srgbClr val="FF0000"/>
                </a:solidFill>
              </a:rPr>
              <a:t>ЗА</a:t>
            </a:r>
            <a:r>
              <a:rPr lang="ru-RU" sz="4000" b="1" dirty="0"/>
              <a:t>) БОР</a:t>
            </a:r>
          </a:p>
          <a:p>
            <a:pPr algn="ctr"/>
            <a:r>
              <a:rPr lang="ru-RU" sz="4000" b="1" dirty="0"/>
              <a:t>ЗУ (</a:t>
            </a:r>
            <a:r>
              <a:rPr lang="ru-RU" sz="4000" b="1" dirty="0">
                <a:solidFill>
                  <a:srgbClr val="FF0000"/>
                </a:solidFill>
              </a:rPr>
              <a:t>БЫ</a:t>
            </a:r>
            <a:r>
              <a:rPr lang="ru-RU" sz="4000" b="1" dirty="0"/>
              <a:t>) ЧОК</a:t>
            </a:r>
          </a:p>
          <a:p>
            <a:pPr algn="ctr"/>
            <a:r>
              <a:rPr lang="ru-RU" sz="4000" b="1" dirty="0" smtClean="0"/>
              <a:t>      ПАР </a:t>
            </a:r>
            <a:r>
              <a:rPr lang="ru-RU" sz="4000" b="1" dirty="0"/>
              <a:t>(</a:t>
            </a:r>
            <a:r>
              <a:rPr lang="ru-RU" sz="4000" b="1" dirty="0">
                <a:solidFill>
                  <a:srgbClr val="FF0000"/>
                </a:solidFill>
              </a:rPr>
              <a:t>ТА</a:t>
            </a:r>
            <a:r>
              <a:rPr lang="ru-RU" sz="4000" b="1" dirty="0"/>
              <a:t>) РАКАН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tx2"/>
                </a:solidFill>
              </a:rPr>
              <a:t>«</a:t>
            </a:r>
            <a:r>
              <a:rPr lang="ru-RU" sz="4000" b="1" u="sng" dirty="0">
                <a:solidFill>
                  <a:schemeClr val="tx2"/>
                </a:solidFill>
              </a:rPr>
              <a:t>Буквы заблудились»</a:t>
            </a:r>
          </a:p>
          <a:p>
            <a:pPr algn="ctr"/>
            <a:r>
              <a:rPr lang="ru-RU" sz="2400" dirty="0"/>
              <a:t> </a:t>
            </a:r>
            <a:r>
              <a:rPr lang="ru-RU" sz="3200" b="1" dirty="0"/>
              <a:t>Мы пришли на огород,</a:t>
            </a:r>
          </a:p>
          <a:p>
            <a:pPr algn="ctr"/>
            <a:r>
              <a:rPr lang="ru-RU" sz="3200" b="1" dirty="0"/>
              <a:t>Смотрим: кепка там растет. </a:t>
            </a:r>
            <a:endParaRPr lang="ru-RU" sz="3200" b="1" dirty="0" smtClean="0"/>
          </a:p>
          <a:p>
            <a:pPr algn="ctr"/>
            <a:r>
              <a:rPr lang="ru-RU" sz="2400" b="1" dirty="0"/>
              <a:t> </a:t>
            </a:r>
          </a:p>
          <a:p>
            <a:pPr algn="ctr"/>
            <a:r>
              <a:rPr lang="ru-RU" sz="3200" b="1" dirty="0"/>
              <a:t> Нарушая тишину,</a:t>
            </a:r>
          </a:p>
          <a:p>
            <a:pPr algn="ctr"/>
            <a:r>
              <a:rPr lang="ru-RU" sz="3200" b="1" dirty="0"/>
              <a:t>Воют вилки на Луну.  </a:t>
            </a:r>
            <a:endParaRPr lang="ru-RU" sz="32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3200" b="1" dirty="0"/>
              <a:t> Пышка любит грызть зерно, –</a:t>
            </a:r>
          </a:p>
          <a:p>
            <a:pPr algn="ctr"/>
            <a:r>
              <a:rPr lang="ru-RU" sz="3200" b="1" dirty="0"/>
              <a:t>Очень вкусное оно!  </a:t>
            </a:r>
            <a:endParaRPr lang="ru-RU" sz="3200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3200" b="1" dirty="0"/>
              <a:t>Утром бабушка к рубашке</a:t>
            </a:r>
          </a:p>
          <a:p>
            <a:pPr algn="ctr"/>
            <a:r>
              <a:rPr lang="ru-RU" sz="3200" b="1" dirty="0"/>
              <a:t>Прибивала мне кармашки.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18050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9392"/>
            <a:ext cx="5867400" cy="6481142"/>
          </a:xfrm>
        </p:spPr>
        <p:txBody>
          <a:bodyPr anchorCtr="1">
            <a:normAutofit/>
          </a:bodyPr>
          <a:lstStyle/>
          <a:p>
            <a:pPr algn="l">
              <a:defRPr/>
            </a:pPr>
            <a:r>
              <a:rPr lang="ru-RU" sz="3600" b="1" u="sng" dirty="0">
                <a:solidFill>
                  <a:schemeClr val="tx2"/>
                </a:solidFill>
              </a:rPr>
              <a:t>«Фразеологизмы»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 Диву даваться…</a:t>
            </a:r>
            <a:b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На ночь глядя…</a:t>
            </a:r>
            <a:b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 Выходить из себя…</a:t>
            </a:r>
            <a:b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4. Водить за нос…</a:t>
            </a:r>
            <a:b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5. Капля в море…</a:t>
            </a:r>
            <a:b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6. Куры не клюют…</a:t>
            </a:r>
            <a:b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7. Ни свет ни заря…</a:t>
            </a:r>
            <a:b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8. Надуть губы…</a:t>
            </a:r>
            <a:b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9. Повесить нос…</a:t>
            </a:r>
            <a:b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10. Яблоку негде упасть….</a:t>
            </a:r>
          </a:p>
        </p:txBody>
      </p:sp>
      <p:pic>
        <p:nvPicPr>
          <p:cNvPr id="3" name="куда уходит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143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651500" y="15875"/>
            <a:ext cx="30654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 dirty="0" smtClean="0">
              <a:solidFill>
                <a:srgbClr val="6600FF"/>
              </a:solidFill>
              <a:latin typeface="Calibri" charset="-52"/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6600FF"/>
                </a:solidFill>
                <a:latin typeface="Calibri" charset="-52"/>
              </a:rPr>
              <a:t>удивляться</a:t>
            </a:r>
            <a:endParaRPr lang="ru-RU" altLang="ru-RU" sz="3200" b="1" dirty="0">
              <a:solidFill>
                <a:srgbClr val="6600FF"/>
              </a:solidFill>
              <a:latin typeface="Calibri" charset="-52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651500" y="539750"/>
            <a:ext cx="24495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 dirty="0" smtClean="0">
              <a:solidFill>
                <a:srgbClr val="6600FF"/>
              </a:solidFill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6600FF"/>
                </a:solidFill>
              </a:rPr>
              <a:t>поздно</a:t>
            </a:r>
            <a:endParaRPr lang="ru-RU" altLang="ru-RU" sz="3200" b="1" dirty="0">
              <a:solidFill>
                <a:srgbClr val="6600FF"/>
              </a:solidFill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580063" y="1116013"/>
            <a:ext cx="30956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 dirty="0" smtClean="0">
              <a:solidFill>
                <a:srgbClr val="6600FF"/>
              </a:solidFill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6600FF"/>
                </a:solidFill>
              </a:rPr>
              <a:t>сердиться</a:t>
            </a:r>
            <a:endParaRPr lang="ru-RU" altLang="ru-RU" sz="3200" b="1" dirty="0">
              <a:solidFill>
                <a:srgbClr val="6600FF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651500" y="1773238"/>
            <a:ext cx="2755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 dirty="0" smtClean="0">
              <a:solidFill>
                <a:srgbClr val="6600FF"/>
              </a:solidFill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6600FF"/>
                </a:solidFill>
              </a:rPr>
              <a:t>обманывать</a:t>
            </a:r>
            <a:endParaRPr lang="ru-RU" altLang="ru-RU" sz="3200" b="1" dirty="0">
              <a:solidFill>
                <a:srgbClr val="6600FF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651500" y="2349500"/>
            <a:ext cx="24495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 dirty="0" smtClean="0">
              <a:solidFill>
                <a:srgbClr val="6600FF"/>
              </a:solidFill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6600FF"/>
                </a:solidFill>
              </a:rPr>
              <a:t>мало</a:t>
            </a:r>
            <a:endParaRPr lang="ru-RU" altLang="ru-RU" sz="3200" b="1" dirty="0">
              <a:solidFill>
                <a:srgbClr val="6600FF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651500" y="2924175"/>
            <a:ext cx="14023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 dirty="0" smtClean="0">
              <a:solidFill>
                <a:srgbClr val="6600FF"/>
              </a:solidFill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6600FF"/>
                </a:solidFill>
              </a:rPr>
              <a:t>много</a:t>
            </a:r>
            <a:endParaRPr lang="ru-RU" altLang="ru-RU" sz="3200" b="1" dirty="0">
              <a:solidFill>
                <a:srgbClr val="6600FF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724525" y="3500438"/>
            <a:ext cx="11608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 dirty="0" smtClean="0">
              <a:solidFill>
                <a:srgbClr val="6600FF"/>
              </a:solidFill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6600FF"/>
                </a:solidFill>
              </a:rPr>
              <a:t>рано</a:t>
            </a:r>
            <a:endParaRPr lang="ru-RU" altLang="ru-RU" sz="3200" b="1" dirty="0">
              <a:solidFill>
                <a:srgbClr val="6600FF"/>
              </a:solidFill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651500" y="4149725"/>
            <a:ext cx="2470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 dirty="0" smtClean="0">
              <a:solidFill>
                <a:srgbClr val="6600FF"/>
              </a:solidFill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6600FF"/>
                </a:solidFill>
              </a:rPr>
              <a:t>обидеться</a:t>
            </a:r>
            <a:endParaRPr lang="ru-RU" altLang="ru-RU" sz="3200" b="1" dirty="0">
              <a:solidFill>
                <a:srgbClr val="6600FF"/>
              </a:solidFill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703888" y="4643438"/>
            <a:ext cx="19500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 dirty="0" smtClean="0">
              <a:solidFill>
                <a:srgbClr val="6600FF"/>
              </a:solidFill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6600FF"/>
                </a:solidFill>
              </a:rPr>
              <a:t>грустить</a:t>
            </a:r>
            <a:endParaRPr lang="ru-RU" altLang="ru-RU" sz="3200" b="1" dirty="0">
              <a:solidFill>
                <a:srgbClr val="6600FF"/>
              </a:solidFill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703888" y="5219700"/>
            <a:ext cx="13334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200" b="1" dirty="0" smtClean="0">
              <a:solidFill>
                <a:srgbClr val="6600FF"/>
              </a:solidFill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6600FF"/>
                </a:solidFill>
              </a:rPr>
              <a:t>тесно</a:t>
            </a:r>
            <a:endParaRPr lang="ru-RU" altLang="ru-RU" sz="3200" b="1" dirty="0">
              <a:solidFill>
                <a:srgbClr val="6600FF"/>
              </a:solidFill>
            </a:endParaRPr>
          </a:p>
        </p:txBody>
      </p:sp>
      <p:pic>
        <p:nvPicPr>
          <p:cNvPr id="14" name="Picture 3" descr="C:\Documents and Settings\Администратор\Рабочий стол\все для презентаций\картинкидля презентаций\MOI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7" y="4933156"/>
            <a:ext cx="23860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9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821" grpId="0"/>
      <p:bldP spid="34823" grpId="0"/>
      <p:bldP spid="34824" grpId="0"/>
      <p:bldP spid="34825" grpId="0"/>
      <p:bldP spid="34826" grpId="0"/>
      <p:bldP spid="34827" grpId="0"/>
      <p:bldP spid="34828" grpId="0"/>
      <p:bldP spid="348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</a:rPr>
              <a:t>Получи слово»</a:t>
            </a:r>
            <a:endParaRPr lang="ru-RU" sz="4000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/>
              <a:t>1команда. </a:t>
            </a:r>
            <a:endParaRPr lang="ru-RU" sz="3200" b="1" dirty="0" smtClean="0"/>
          </a:p>
          <a:p>
            <a:r>
              <a:rPr lang="ru-RU" sz="3200" dirty="0" smtClean="0"/>
              <a:t>Уберите </a:t>
            </a:r>
            <a:r>
              <a:rPr lang="ru-RU" sz="3200" dirty="0"/>
              <a:t>буквы, обозначающие глухие согласные звуки и получите слово.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ПФБКТЕХРШЁСЧЗЩАЦ 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/>
              <a:t>2 </a:t>
            </a:r>
            <a:r>
              <a:rPr lang="ru-RU" sz="3200" b="1" dirty="0"/>
              <a:t>команда. </a:t>
            </a:r>
            <a:endParaRPr lang="ru-RU" sz="3200" b="1" dirty="0" smtClean="0"/>
          </a:p>
          <a:p>
            <a:r>
              <a:rPr lang="ru-RU" sz="3200" dirty="0" smtClean="0"/>
              <a:t>Уберите </a:t>
            </a:r>
            <a:r>
              <a:rPr lang="ru-RU" sz="3200" dirty="0"/>
              <a:t>буквы, обозначающие звонкие согласные звуки и получите слово.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ЛРКМНОДШРКВГА </a:t>
            </a:r>
          </a:p>
        </p:txBody>
      </p:sp>
    </p:spTree>
    <p:extLst>
      <p:ext uri="{BB962C8B-B14F-4D97-AF65-F5344CB8AC3E}">
        <p14:creationId xmlns:p14="http://schemas.microsoft.com/office/powerpoint/2010/main" val="5349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/>
              <a:t>1команда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ctr"/>
            <a:r>
              <a:rPr lang="ru-RU" sz="4000" b="1" dirty="0" smtClean="0"/>
              <a:t>ПФБКТЕХРШЁСЧЗЩАЦ</a:t>
            </a:r>
            <a:r>
              <a:rPr lang="ru-RU" sz="4000" b="1" dirty="0"/>
              <a:t> </a:t>
            </a:r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БЕРЁЗА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2 </a:t>
            </a:r>
            <a:r>
              <a:rPr lang="ru-RU" sz="3200" b="1" dirty="0"/>
              <a:t>команда. </a:t>
            </a:r>
            <a:endParaRPr lang="ru-RU" sz="3200" b="1" dirty="0" smtClean="0"/>
          </a:p>
          <a:p>
            <a:pPr algn="ctr"/>
            <a:r>
              <a:rPr lang="ru-RU" sz="4000" b="1" dirty="0" smtClean="0"/>
              <a:t>ЛРКМНОДШРКВГА</a:t>
            </a:r>
            <a:r>
              <a:rPr lang="ru-RU" sz="4000" b="1" dirty="0"/>
              <a:t> </a:t>
            </a:r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КОШКА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Администратор\Рабочий стол\все для презентаций\картинкидля презентаций\MOI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214312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1676802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90910"/>
            <a:ext cx="1781340" cy="16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63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116632"/>
            <a:ext cx="8229600" cy="648072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Антонимы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dirty="0" smtClean="0"/>
              <a:t>Только КОНЬ сказал,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dirty="0" smtClean="0"/>
              <a:t>Что </a:t>
            </a:r>
            <a:r>
              <a:rPr lang="ru-RU" altLang="ru-RU" sz="2800" b="1" dirty="0" smtClean="0">
                <a:solidFill>
                  <a:srgbClr val="DC2C2C"/>
                </a:solidFill>
              </a:rPr>
              <a:t>низко</a:t>
            </a:r>
            <a:r>
              <a:rPr lang="ru-RU" altLang="ru-RU" sz="2800" dirty="0" smtClean="0">
                <a:solidFill>
                  <a:srgbClr val="DC2C2C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dirty="0" smtClean="0"/>
              <a:t>А МЫШОНОК </a:t>
            </a:r>
            <a:r>
              <a:rPr lang="ru-RU" altLang="ru-RU" sz="2800" b="1" dirty="0" smtClean="0">
                <a:solidFill>
                  <a:srgbClr val="DC2C2C"/>
                </a:solidFill>
              </a:rPr>
              <a:t> -----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dirty="0" smtClean="0"/>
              <a:t>ВОРОБЕЙ сказал, что </a:t>
            </a:r>
            <a:r>
              <a:rPr lang="ru-RU" altLang="ru-RU" sz="2800" b="1" dirty="0" smtClean="0">
                <a:solidFill>
                  <a:srgbClr val="0000FF"/>
                </a:solidFill>
              </a:rPr>
              <a:t>близко,</a:t>
            </a:r>
            <a:endParaRPr lang="ru-RU" altLang="ru-RU" sz="28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dirty="0" smtClean="0"/>
              <a:t>А УЛИТКА -</a:t>
            </a:r>
            <a:r>
              <a:rPr lang="ru-RU" altLang="ru-RU" sz="2800" b="1" dirty="0" smtClean="0">
                <a:solidFill>
                  <a:srgbClr val="0033CC"/>
                </a:solidFill>
              </a:rPr>
              <a:t> ------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dirty="0" smtClean="0"/>
              <a:t>А ТЕЛЕНОК – озадачен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dirty="0" smtClean="0"/>
              <a:t>Тем, что яблоко </a:t>
            </a:r>
            <a:r>
              <a:rPr lang="ru-RU" altLang="ru-RU" sz="2800" b="1" dirty="0" smtClean="0">
                <a:solidFill>
                  <a:srgbClr val="3FC7D9"/>
                </a:solidFill>
              </a:rPr>
              <a:t>мало.</a:t>
            </a:r>
            <a:endParaRPr lang="ru-RU" altLang="ru-RU" sz="2800" dirty="0" smtClean="0">
              <a:solidFill>
                <a:srgbClr val="3FC7D9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dirty="0" smtClean="0"/>
              <a:t>А ЦЫПЛЕНОК – тем,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dirty="0" smtClean="0"/>
              <a:t>Что очень тяжело и -----</a:t>
            </a:r>
            <a:r>
              <a:rPr lang="ru-RU" altLang="ru-RU" sz="2800" b="1" dirty="0" smtClean="0">
                <a:solidFill>
                  <a:srgbClr val="3FC7D9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dirty="0" smtClean="0"/>
              <a:t>А КОТЕНКУ все равно:</a:t>
            </a:r>
            <a:endParaRPr lang="ru-RU" altLang="ru-RU" sz="2800" b="1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008000"/>
                </a:solidFill>
              </a:rPr>
              <a:t>Кислое</a:t>
            </a:r>
            <a:r>
              <a:rPr lang="ru-RU" altLang="ru-RU" sz="2800" dirty="0" smtClean="0"/>
              <a:t> – зачем оно?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dirty="0" smtClean="0"/>
              <a:t>- Что Вы! – шепчет ЧЕРВЯЧОК – </a:t>
            </a:r>
            <a:r>
              <a:rPr lang="ru-RU" altLang="ru-RU" sz="2800" b="1" dirty="0" smtClean="0">
                <a:solidFill>
                  <a:srgbClr val="92D050"/>
                </a:solidFill>
              </a:rPr>
              <a:t>------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008080"/>
                </a:solidFill>
              </a:rPr>
              <a:t>                     </a:t>
            </a:r>
            <a:r>
              <a:rPr lang="ru-RU" altLang="ru-RU" sz="2800" dirty="0" smtClean="0"/>
              <a:t>у него бочок.</a:t>
            </a:r>
          </a:p>
        </p:txBody>
      </p:sp>
      <p:pic>
        <p:nvPicPr>
          <p:cNvPr id="19459" name="Picture 5" descr="mysh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4813"/>
            <a:ext cx="11906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3326620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412875"/>
            <a:ext cx="158432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9924884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800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6" descr="7436539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13049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8" descr="tsipa4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84538"/>
            <a:ext cx="933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2" descr="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4" descr="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6" descr="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8" descr="16768024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1333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0" descr="b2164f05e8769105757d8d3e4e5f65f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005263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3492500" y="1052513"/>
            <a:ext cx="15264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800" b="1" dirty="0" smtClean="0">
              <a:solidFill>
                <a:srgbClr val="DA2A37"/>
              </a:solidFill>
            </a:endParaRPr>
          </a:p>
          <a:p>
            <a:pPr eaLnBrk="1" hangingPunct="1"/>
            <a:r>
              <a:rPr lang="ru-RU" altLang="ru-RU" sz="2800" b="1" dirty="0" smtClean="0">
                <a:solidFill>
                  <a:srgbClr val="DA2A37"/>
                </a:solidFill>
              </a:rPr>
              <a:t>высоко</a:t>
            </a:r>
            <a:endParaRPr lang="ru-RU" altLang="ru-RU" sz="2800" b="1" dirty="0">
              <a:solidFill>
                <a:srgbClr val="DA2A37"/>
              </a:solidFill>
            </a:endParaRP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3059113" y="1989138"/>
            <a:ext cx="14303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8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ru-RU" altLang="ru-RU" sz="2800" b="1" dirty="0" smtClean="0">
                <a:solidFill>
                  <a:srgbClr val="0000FF"/>
                </a:solidFill>
              </a:rPr>
              <a:t>далеко</a:t>
            </a:r>
            <a:endParaRPr lang="ru-RU" altLang="ru-RU" sz="2800" b="1" dirty="0">
              <a:solidFill>
                <a:srgbClr val="0000FF"/>
              </a:solidFill>
            </a:endParaRP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4284663" y="3933825"/>
            <a:ext cx="1441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FF"/>
                </a:solidFill>
              </a:rPr>
              <a:t>велико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179512" y="5805488"/>
            <a:ext cx="236842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008000"/>
                </a:solidFill>
              </a:rPr>
              <a:t> сладкий</a:t>
            </a:r>
            <a:endParaRPr lang="ru-RU" altLang="ru-RU" sz="2800" b="1" dirty="0">
              <a:solidFill>
                <a:srgbClr val="008000"/>
              </a:solidFill>
            </a:endParaRPr>
          </a:p>
        </p:txBody>
      </p:sp>
      <p:pic>
        <p:nvPicPr>
          <p:cNvPr id="19476" name="Picture 20" descr="лошадь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8572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80098" y="1124744"/>
            <a:ext cx="8163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</a:rPr>
              <a:t>«</a:t>
            </a:r>
            <a:r>
              <a:rPr lang="ru-RU" sz="4400" b="1" dirty="0" err="1">
                <a:solidFill>
                  <a:srgbClr val="0000FF"/>
                </a:solidFill>
              </a:rPr>
              <a:t>Метаграммы</a:t>
            </a:r>
            <a:r>
              <a:rPr lang="ru-RU" sz="4400" b="1" dirty="0">
                <a:solidFill>
                  <a:srgbClr val="0000FF"/>
                </a:solidFill>
              </a:rPr>
              <a:t>»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8828" y="1916832"/>
            <a:ext cx="595329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4800" b="1" dirty="0"/>
              <a:t>соль - моль</a:t>
            </a:r>
          </a:p>
          <a:p>
            <a:pPr algn="ctr">
              <a:buNone/>
            </a:pPr>
            <a:r>
              <a:rPr lang="ru-RU" sz="4800" b="1" dirty="0"/>
              <a:t>         карта – парта</a:t>
            </a:r>
          </a:p>
          <a:p>
            <a:pPr algn="ctr">
              <a:buNone/>
            </a:pPr>
            <a:r>
              <a:rPr lang="ru-RU" sz="4800" b="1" dirty="0"/>
              <a:t>          капля – цапля</a:t>
            </a:r>
          </a:p>
          <a:p>
            <a:pPr algn="ctr">
              <a:buNone/>
            </a:pPr>
            <a:r>
              <a:rPr lang="ru-RU" sz="4800" b="1" dirty="0"/>
              <a:t> луг – лук</a:t>
            </a:r>
          </a:p>
          <a:p>
            <a:endParaRPr lang="ru-RU" sz="2800" dirty="0"/>
          </a:p>
        </p:txBody>
      </p:sp>
      <p:pic>
        <p:nvPicPr>
          <p:cNvPr id="7" name="Picture 2" descr="http://img0.liveinternet.ru/images/attach/c/4/79/934/79934064_large_Children_Day_vector_wallpaper_016800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39" y="52848"/>
            <a:ext cx="9144000" cy="68580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0648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«Загадки про антонимы»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Вставьте вместо пропусков необходимое слово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endParaRPr lang="ru-RU" sz="2400" b="1" dirty="0" smtClean="0"/>
          </a:p>
          <a:p>
            <a:pPr algn="r">
              <a:buNone/>
            </a:pPr>
            <a:endParaRPr lang="ru-RU" sz="2400" b="1" dirty="0" smtClean="0"/>
          </a:p>
          <a:p>
            <a:pPr algn="r">
              <a:buNone/>
            </a:pPr>
            <a:r>
              <a:rPr lang="ru-RU" sz="3200" b="1" dirty="0" smtClean="0"/>
              <a:t>Я </a:t>
            </a:r>
            <a:r>
              <a:rPr lang="ru-RU" sz="3200" b="1" dirty="0"/>
              <a:t>– антоним </a:t>
            </a:r>
            <a:r>
              <a:rPr lang="ru-RU" sz="3200" b="1" dirty="0" smtClean="0"/>
              <a:t>ШУМА, СТУКА,</a:t>
            </a:r>
            <a:endParaRPr lang="ru-RU" sz="3200" b="1" dirty="0"/>
          </a:p>
          <a:p>
            <a:pPr algn="r">
              <a:buNone/>
            </a:pPr>
            <a:r>
              <a:rPr lang="ru-RU" sz="3200" b="1" dirty="0"/>
              <a:t>Без меня вам ночью мука.</a:t>
            </a:r>
          </a:p>
          <a:p>
            <a:pPr algn="r">
              <a:buNone/>
            </a:pPr>
            <a:r>
              <a:rPr lang="ru-RU" sz="3200" b="1" dirty="0"/>
              <a:t>Я – для отдыха, для сна,</a:t>
            </a:r>
          </a:p>
          <a:p>
            <a:pPr algn="r">
              <a:buNone/>
            </a:pPr>
            <a:r>
              <a:rPr lang="ru-RU" sz="3200" b="1" dirty="0"/>
              <a:t>Да и ночью вам </a:t>
            </a:r>
            <a:r>
              <a:rPr lang="ru-RU" sz="3200" b="1" dirty="0" smtClean="0"/>
              <a:t>НУЖНА, </a:t>
            </a:r>
            <a:endParaRPr lang="ru-RU" sz="3200" b="1" dirty="0"/>
          </a:p>
          <a:p>
            <a:pPr algn="r">
              <a:buNone/>
            </a:pPr>
            <a:r>
              <a:rPr lang="ru-RU" sz="3200" b="1" dirty="0"/>
              <a:t>		Называюсь </a:t>
            </a:r>
            <a:r>
              <a:rPr lang="ru-RU" sz="3200" b="1" dirty="0" smtClean="0"/>
              <a:t>…   </a:t>
            </a:r>
          </a:p>
          <a:p>
            <a:pPr algn="r">
              <a:buNone/>
            </a:pPr>
            <a:r>
              <a:rPr lang="ru-RU" sz="3200" b="1" dirty="0" smtClean="0"/>
              <a:t>тишина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7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836713"/>
            <a:ext cx="76491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/>
              <a:t>Я – антоним к слову ЗНОЙ,</a:t>
            </a:r>
          </a:p>
          <a:p>
            <a:pPr>
              <a:buNone/>
            </a:pPr>
            <a:r>
              <a:rPr lang="ru-RU" sz="2800" b="1" dirty="0"/>
              <a:t>Я – в реке, в тени густой,</a:t>
            </a:r>
          </a:p>
          <a:p>
            <a:pPr>
              <a:buNone/>
            </a:pPr>
            <a:r>
              <a:rPr lang="ru-RU" sz="2800" b="1" dirty="0"/>
              <a:t>Я – в бутылке лимонада, </a:t>
            </a:r>
          </a:p>
          <a:p>
            <a:pPr>
              <a:buNone/>
            </a:pPr>
            <a:r>
              <a:rPr lang="ru-RU" sz="2800" b="1" dirty="0"/>
              <a:t>А зовут меня </a:t>
            </a:r>
            <a:r>
              <a:rPr lang="ru-RU" sz="2800" b="1" dirty="0" smtClean="0"/>
              <a:t>…     </a:t>
            </a:r>
          </a:p>
          <a:p>
            <a:pPr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                 прохлада</a:t>
            </a:r>
            <a:endParaRPr lang="ru-RU" sz="2800" b="1" dirty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                                    </a:t>
            </a:r>
            <a:r>
              <a:rPr lang="ru-RU" sz="2800" b="1" dirty="0"/>
              <a:t>Я – антоним к слову СМЕХ,</a:t>
            </a:r>
          </a:p>
          <a:p>
            <a:pPr>
              <a:buNone/>
            </a:pPr>
            <a:r>
              <a:rPr lang="ru-RU" sz="2800" b="1" dirty="0"/>
              <a:t>                                    Хоть смеяться и не грех,</a:t>
            </a:r>
          </a:p>
          <a:p>
            <a:pPr>
              <a:buNone/>
            </a:pPr>
            <a:r>
              <a:rPr lang="ru-RU" sz="2800" b="1" dirty="0"/>
              <a:t>                                    Я бываю поневоле</a:t>
            </a:r>
          </a:p>
          <a:p>
            <a:pPr>
              <a:buNone/>
            </a:pPr>
            <a:r>
              <a:rPr lang="ru-RU" sz="2800" b="1" dirty="0"/>
              <a:t>                                    От несчастья и от боли,</a:t>
            </a:r>
          </a:p>
          <a:p>
            <a:pPr>
              <a:buNone/>
            </a:pPr>
            <a:r>
              <a:rPr lang="ru-RU" sz="2800" b="1" dirty="0"/>
              <a:t>                                    От обид и неудач.</a:t>
            </a:r>
          </a:p>
          <a:p>
            <a:pPr>
              <a:buNone/>
            </a:pPr>
            <a:r>
              <a:rPr lang="ru-RU" sz="2800" b="1" dirty="0"/>
              <a:t>                                    Догадались? Это </a:t>
            </a:r>
            <a:r>
              <a:rPr lang="ru-RU" sz="2800" b="1" dirty="0" smtClean="0"/>
              <a:t>…</a:t>
            </a:r>
          </a:p>
          <a:p>
            <a:pPr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                            плач</a:t>
            </a:r>
            <a:endParaRPr lang="ru-RU" sz="2800" b="1" dirty="0"/>
          </a:p>
          <a:p>
            <a:endParaRPr lang="ru-RU" sz="2800" dirty="0"/>
          </a:p>
        </p:txBody>
      </p:sp>
      <p:pic>
        <p:nvPicPr>
          <p:cNvPr id="7" name="Picture 2" descr="http://www.live4.ru/board/img_Tort8383_165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974" y="980728"/>
            <a:ext cx="2108806" cy="1800200"/>
          </a:xfrm>
          <a:prstGeom prst="rect">
            <a:avLst/>
          </a:prstGeom>
          <a:noFill/>
        </p:spPr>
      </p:pic>
      <p:pic>
        <p:nvPicPr>
          <p:cNvPr id="8" name="Picture 4" descr="http://bbsimg.ngfiles.com/1/22206000/ngbbs4d0e7c1955a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7450" y="3468202"/>
            <a:ext cx="1904605" cy="212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17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80098" y="1124744"/>
            <a:ext cx="8163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80098" y="1124744"/>
            <a:ext cx="74945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b="1" dirty="0"/>
              <a:t>Я – антоним к слову ЛЕТО,</a:t>
            </a:r>
          </a:p>
          <a:p>
            <a:pPr>
              <a:buNone/>
            </a:pPr>
            <a:r>
              <a:rPr lang="ru-RU" sz="3200" b="1" dirty="0"/>
              <a:t>В шубу снежную одета.</a:t>
            </a:r>
          </a:p>
          <a:p>
            <a:pPr>
              <a:buNone/>
            </a:pPr>
            <a:r>
              <a:rPr lang="ru-RU" sz="3200" b="1" dirty="0"/>
              <a:t>Хоть люблю мороз сама,</a:t>
            </a:r>
          </a:p>
          <a:p>
            <a:pPr>
              <a:buNone/>
            </a:pPr>
            <a:r>
              <a:rPr lang="ru-RU" sz="3200" b="1" dirty="0"/>
              <a:t>Потому, что я </a:t>
            </a:r>
            <a:r>
              <a:rPr lang="ru-RU" sz="3200" b="1" dirty="0" smtClean="0"/>
              <a:t>… </a:t>
            </a:r>
          </a:p>
          <a:p>
            <a:pPr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                          зима</a:t>
            </a:r>
            <a:endParaRPr lang="ru-RU" sz="3200" b="1" dirty="0"/>
          </a:p>
          <a:p>
            <a:endParaRPr lang="ru-RU" sz="2800" dirty="0"/>
          </a:p>
        </p:txBody>
      </p:sp>
      <p:pic>
        <p:nvPicPr>
          <p:cNvPr id="7" name="Picture 2" descr="http://img0.liveinternet.ru/images/attach/c/4/79/950/79950554_524f2a82776bf18d9aacc14061a12974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568" y="3428999"/>
            <a:ext cx="3324904" cy="2917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17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170080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Если ты хочешь судьбу перестроить,</a:t>
            </a:r>
          </a:p>
          <a:p>
            <a:pPr algn="ctr"/>
            <a:r>
              <a:rPr lang="ru-RU" sz="4000" b="1" dirty="0"/>
              <a:t>Если не ищешь отрады цветник.</a:t>
            </a:r>
          </a:p>
          <a:p>
            <a:pPr algn="ctr"/>
            <a:r>
              <a:rPr lang="ru-RU" sz="4000" b="1" dirty="0"/>
              <a:t>Если нуждаешься в твердой опоре -</a:t>
            </a:r>
          </a:p>
          <a:p>
            <a:pPr algn="ctr"/>
            <a:r>
              <a:rPr lang="ru-RU" sz="4000" b="1" dirty="0"/>
              <a:t>Выучи …..    </a:t>
            </a:r>
          </a:p>
        </p:txBody>
      </p:sp>
      <p:pic>
        <p:nvPicPr>
          <p:cNvPr id="6" name="Picture 4" descr="C:\Documents and Settings\Администратор\Рабочий стол\все для презентаций\сказочные фоны\сов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17907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0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dirty="0" smtClean="0">
              <a:solidFill>
                <a:srgbClr val="FF0000"/>
              </a:solidFill>
            </a:endParaRPr>
          </a:p>
          <a:p>
            <a:pPr algn="ctr"/>
            <a:endParaRPr lang="ru-RU" sz="6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6600" b="1" dirty="0" err="1" smtClean="0">
                <a:solidFill>
                  <a:srgbClr val="FF0000"/>
                </a:solidFill>
              </a:rPr>
              <a:t>Физминутка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Администратор\Рабочий стол\все для презентаций\картинкидля презентаций\MOI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178101" cy="2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Администратор\Рабочий стол\все для презентаций\картинкидля презентаций\278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9205"/>
            <a:ext cx="2304256" cy="206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mysh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06" y="1258403"/>
            <a:ext cx="1440160" cy="126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0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124744"/>
            <a:ext cx="8316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</a:t>
            </a:r>
            <a:r>
              <a:rPr lang="ru-RU" sz="4000" b="1" dirty="0" err="1">
                <a:solidFill>
                  <a:srgbClr val="FF0000"/>
                </a:solidFill>
              </a:rPr>
              <a:t>Метаграммы</a:t>
            </a:r>
            <a:r>
              <a:rPr lang="ru-RU" sz="4000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8828" y="1916832"/>
            <a:ext cx="1858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            </a:t>
            </a:r>
            <a:endParaRPr lang="ru-RU" sz="2800" dirty="0"/>
          </a:p>
        </p:txBody>
      </p:sp>
      <p:pic>
        <p:nvPicPr>
          <p:cNvPr id="7" name="Picture 8" descr="C:\Users\Алексей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171963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9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80098" y="1124744"/>
            <a:ext cx="816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«</a:t>
            </a:r>
            <a:r>
              <a:rPr lang="ru-RU" sz="4000" b="1" dirty="0" err="1">
                <a:solidFill>
                  <a:srgbClr val="0000FF"/>
                </a:solidFill>
              </a:rPr>
              <a:t>Метаграммы</a:t>
            </a:r>
            <a:r>
              <a:rPr lang="ru-RU" sz="4000" b="1" dirty="0">
                <a:solidFill>
                  <a:srgbClr val="0000FF"/>
                </a:solidFill>
              </a:rPr>
              <a:t>»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1377" y="1478687"/>
            <a:ext cx="69170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 </a:t>
            </a:r>
          </a:p>
          <a:p>
            <a:r>
              <a:rPr lang="ru-RU" sz="3600" dirty="0" smtClean="0"/>
              <a:t>    Со </a:t>
            </a:r>
            <a:r>
              <a:rPr lang="ru-RU" sz="3600" dirty="0"/>
              <a:t>звуком </a:t>
            </a:r>
            <a:r>
              <a:rPr lang="ru-RU" sz="3600" b="1" dirty="0"/>
              <a:t>С</a:t>
            </a:r>
            <a:r>
              <a:rPr lang="ru-RU" sz="3600" dirty="0"/>
              <a:t> я не вкусна,</a:t>
            </a:r>
          </a:p>
          <a:p>
            <a:r>
              <a:rPr lang="ru-RU" sz="3600" dirty="0"/>
              <a:t>    Но в пище каждому нужна.</a:t>
            </a:r>
          </a:p>
          <a:p>
            <a:r>
              <a:rPr lang="ru-RU" sz="3600" dirty="0"/>
              <a:t>    С </a:t>
            </a:r>
            <a:r>
              <a:rPr lang="ru-RU" sz="3600" b="1" dirty="0"/>
              <a:t>М</a:t>
            </a:r>
            <a:r>
              <a:rPr lang="ru-RU" sz="3600" dirty="0"/>
              <a:t> берегись меня, не то</a:t>
            </a:r>
          </a:p>
          <a:p>
            <a:r>
              <a:rPr lang="ru-RU" sz="3600" dirty="0"/>
              <a:t>    Я съем и платье, и </a:t>
            </a:r>
            <a:r>
              <a:rPr lang="ru-RU" sz="3600" dirty="0" smtClean="0"/>
              <a:t>пальто</a:t>
            </a:r>
          </a:p>
          <a:p>
            <a:pPr algn="r"/>
            <a:r>
              <a:rPr lang="ru-RU" sz="3600" b="1" dirty="0" smtClean="0"/>
              <a:t>соль </a:t>
            </a:r>
            <a:r>
              <a:rPr lang="ru-RU" sz="3600" b="1" dirty="0"/>
              <a:t>- моль</a:t>
            </a:r>
          </a:p>
          <a:p>
            <a:pPr>
              <a:buNone/>
            </a:pPr>
            <a:r>
              <a:rPr lang="ru-RU" sz="4800" b="1" dirty="0"/>
              <a:t>         </a:t>
            </a:r>
            <a:endParaRPr lang="ru-RU" sz="2800" dirty="0"/>
          </a:p>
        </p:txBody>
      </p:sp>
      <p:pic>
        <p:nvPicPr>
          <p:cNvPr id="7" name="Picture 8" descr="C:\Users\Алексей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509120"/>
            <a:ext cx="171963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1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80098" y="1124744"/>
            <a:ext cx="816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«</a:t>
            </a:r>
            <a:r>
              <a:rPr lang="ru-RU" sz="4000" b="1" dirty="0" err="1">
                <a:solidFill>
                  <a:srgbClr val="0000FF"/>
                </a:solidFill>
              </a:rPr>
              <a:t>Метаграммы</a:t>
            </a:r>
            <a:r>
              <a:rPr lang="ru-RU" sz="4000" b="1" dirty="0">
                <a:solidFill>
                  <a:srgbClr val="0000FF"/>
                </a:solidFill>
              </a:rPr>
              <a:t>»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1376" y="1478687"/>
            <a:ext cx="69170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 </a:t>
            </a:r>
          </a:p>
          <a:p>
            <a:r>
              <a:rPr lang="ru-RU" sz="3600" dirty="0" smtClean="0"/>
              <a:t>    </a:t>
            </a:r>
            <a:r>
              <a:rPr lang="ru-RU" sz="3600" dirty="0"/>
              <a:t>С </a:t>
            </a:r>
            <a:r>
              <a:rPr lang="ru-RU" sz="3600" b="1" dirty="0"/>
              <a:t>К</a:t>
            </a:r>
            <a:r>
              <a:rPr lang="ru-RU" sz="3600" dirty="0"/>
              <a:t> я в школе на стене,</a:t>
            </a:r>
          </a:p>
          <a:p>
            <a:r>
              <a:rPr lang="ru-RU" sz="3600" dirty="0"/>
              <a:t>    Горы, реки есть на мне.</a:t>
            </a:r>
          </a:p>
          <a:p>
            <a:r>
              <a:rPr lang="ru-RU" sz="3600" dirty="0"/>
              <a:t>    С </a:t>
            </a:r>
            <a:r>
              <a:rPr lang="ru-RU" sz="3600" b="1" dirty="0"/>
              <a:t>П</a:t>
            </a:r>
            <a:r>
              <a:rPr lang="ru-RU" sz="3600" dirty="0"/>
              <a:t> – от вас не утаю – </a:t>
            </a:r>
          </a:p>
          <a:p>
            <a:r>
              <a:rPr lang="ru-RU" sz="3600" dirty="0"/>
              <a:t>    Тоже в школе я стою</a:t>
            </a:r>
            <a:r>
              <a:rPr lang="ru-RU" sz="3600" dirty="0" smtClean="0"/>
              <a:t>.</a:t>
            </a:r>
          </a:p>
          <a:p>
            <a:pPr algn="r"/>
            <a:r>
              <a:rPr lang="ru-RU" sz="3600" dirty="0" smtClean="0"/>
              <a:t> </a:t>
            </a:r>
            <a:r>
              <a:rPr lang="ru-RU" sz="3600" b="1" i="1" dirty="0"/>
              <a:t>к</a:t>
            </a:r>
            <a:r>
              <a:rPr lang="ru-RU" sz="3600" b="1" i="1" dirty="0" smtClean="0"/>
              <a:t>арта </a:t>
            </a:r>
            <a:r>
              <a:rPr lang="ru-RU" sz="3600" b="1" i="1" dirty="0"/>
              <a:t>– </a:t>
            </a:r>
            <a:r>
              <a:rPr lang="ru-RU" sz="3600" b="1" i="1" dirty="0" smtClean="0"/>
              <a:t>парта</a:t>
            </a:r>
            <a:endParaRPr lang="ru-RU" sz="3600" b="1" dirty="0"/>
          </a:p>
          <a:p>
            <a:pPr>
              <a:buNone/>
            </a:pPr>
            <a:r>
              <a:rPr lang="ru-RU" sz="4800" b="1" dirty="0" smtClean="0"/>
              <a:t>         </a:t>
            </a:r>
            <a:endParaRPr lang="ru-RU" sz="2800" dirty="0"/>
          </a:p>
        </p:txBody>
      </p:sp>
      <p:pic>
        <p:nvPicPr>
          <p:cNvPr id="7" name="Picture 8" descr="C:\Users\Алексей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509120"/>
            <a:ext cx="171963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26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80098" y="1124744"/>
            <a:ext cx="816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«</a:t>
            </a:r>
            <a:r>
              <a:rPr lang="ru-RU" sz="4000" b="1" dirty="0" err="1">
                <a:solidFill>
                  <a:srgbClr val="0000FF"/>
                </a:solidFill>
              </a:rPr>
              <a:t>Метаграммы</a:t>
            </a:r>
            <a:r>
              <a:rPr lang="ru-RU" sz="4000" b="1" dirty="0">
                <a:solidFill>
                  <a:srgbClr val="0000FF"/>
                </a:solidFill>
              </a:rPr>
              <a:t>»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8828" y="1916832"/>
            <a:ext cx="652794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   </a:t>
            </a:r>
            <a:r>
              <a:rPr lang="ru-RU" sz="3600" dirty="0" smtClean="0"/>
              <a:t>Хоть </a:t>
            </a:r>
            <a:r>
              <a:rPr lang="ru-RU" sz="3600" dirty="0"/>
              <a:t>и мала я, но взгляни:</a:t>
            </a:r>
          </a:p>
          <a:p>
            <a:r>
              <a:rPr lang="ru-RU" sz="3600" dirty="0"/>
              <a:t>    Весь мир в себя я отражаю,</a:t>
            </a:r>
          </a:p>
          <a:p>
            <a:r>
              <a:rPr lang="ru-RU" sz="3600" dirty="0"/>
              <a:t>    Но </a:t>
            </a:r>
            <a:r>
              <a:rPr lang="ru-RU" sz="3600" b="1" dirty="0"/>
              <a:t>К </a:t>
            </a:r>
            <a:r>
              <a:rPr lang="ru-RU" sz="3600" dirty="0"/>
              <a:t>на </a:t>
            </a:r>
            <a:r>
              <a:rPr lang="ru-RU" sz="3600" b="1" dirty="0"/>
              <a:t>Ц</a:t>
            </a:r>
            <a:r>
              <a:rPr lang="ru-RU" sz="3600" dirty="0"/>
              <a:t> перемени,</a:t>
            </a:r>
          </a:p>
          <a:p>
            <a:r>
              <a:rPr lang="ru-RU" sz="3600" dirty="0"/>
              <a:t>    Я по болоту зашагаю. </a:t>
            </a:r>
            <a:endParaRPr lang="ru-RU" sz="3600" dirty="0" smtClean="0"/>
          </a:p>
          <a:p>
            <a:pPr algn="r"/>
            <a:r>
              <a:rPr lang="ru-RU" sz="3600" b="1" dirty="0" smtClean="0"/>
              <a:t>         капля </a:t>
            </a:r>
            <a:r>
              <a:rPr lang="ru-RU" sz="3600" b="1" dirty="0"/>
              <a:t>– цапля</a:t>
            </a:r>
          </a:p>
          <a:p>
            <a:pPr>
              <a:buNone/>
            </a:pPr>
            <a:r>
              <a:rPr lang="ru-RU" sz="4800" b="1" dirty="0"/>
              <a:t> </a:t>
            </a:r>
            <a:r>
              <a:rPr lang="ru-RU" sz="4800" b="1" dirty="0" smtClean="0"/>
              <a:t>        </a:t>
            </a:r>
            <a:endParaRPr lang="ru-RU" sz="2800" dirty="0"/>
          </a:p>
        </p:txBody>
      </p:sp>
      <p:pic>
        <p:nvPicPr>
          <p:cNvPr id="7" name="Picture 8" descr="C:\Users\Алексей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171963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80098" y="1124744"/>
            <a:ext cx="816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«</a:t>
            </a:r>
            <a:r>
              <a:rPr lang="ru-RU" sz="4000" b="1" dirty="0" err="1">
                <a:solidFill>
                  <a:srgbClr val="0000FF"/>
                </a:solidFill>
              </a:rPr>
              <a:t>Метаграммы</a:t>
            </a:r>
            <a:r>
              <a:rPr lang="ru-RU" sz="4000" b="1" dirty="0">
                <a:solidFill>
                  <a:srgbClr val="0000FF"/>
                </a:solidFill>
              </a:rPr>
              <a:t>»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916832"/>
            <a:ext cx="78488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</a:t>
            </a:r>
            <a:r>
              <a:rPr lang="ru-RU" sz="3600" dirty="0"/>
              <a:t>Я цвет одинаковый часто имею:</a:t>
            </a:r>
          </a:p>
          <a:p>
            <a:r>
              <a:rPr lang="ru-RU" sz="3600" dirty="0"/>
              <a:t>  </a:t>
            </a:r>
            <a:r>
              <a:rPr lang="ru-RU" sz="3600" dirty="0" smtClean="0"/>
              <a:t>И </a:t>
            </a:r>
            <a:r>
              <a:rPr lang="ru-RU" sz="3600" dirty="0"/>
              <a:t>с </a:t>
            </a:r>
            <a:r>
              <a:rPr lang="ru-RU" sz="3600" b="1" dirty="0"/>
              <a:t>Г</a:t>
            </a:r>
            <a:r>
              <a:rPr lang="ru-RU" sz="3600" dirty="0"/>
              <a:t> зеленею, и с </a:t>
            </a:r>
            <a:r>
              <a:rPr lang="ru-RU" sz="3600" b="1" dirty="0"/>
              <a:t>К</a:t>
            </a:r>
            <a:r>
              <a:rPr lang="ru-RU" sz="3600" dirty="0"/>
              <a:t> зеленею,</a:t>
            </a:r>
          </a:p>
          <a:p>
            <a:r>
              <a:rPr lang="ru-RU" sz="3600" dirty="0"/>
              <a:t>  </a:t>
            </a:r>
            <a:r>
              <a:rPr lang="ru-RU" sz="3600" dirty="0" smtClean="0"/>
              <a:t>Но </a:t>
            </a:r>
            <a:r>
              <a:rPr lang="ru-RU" sz="3600" dirty="0"/>
              <a:t>с </a:t>
            </a:r>
            <a:r>
              <a:rPr lang="ru-RU" sz="3600" b="1" dirty="0"/>
              <a:t>К</a:t>
            </a:r>
            <a:r>
              <a:rPr lang="ru-RU" sz="3600" dirty="0"/>
              <a:t> вам со мною рискованно </a:t>
            </a:r>
            <a:r>
              <a:rPr lang="ru-RU" sz="3600" dirty="0" smtClean="0"/>
              <a:t>быть        Могу </a:t>
            </a:r>
            <a:r>
              <a:rPr lang="ru-RU" sz="3600" dirty="0"/>
              <a:t>я до слез довести и убить</a:t>
            </a:r>
            <a:r>
              <a:rPr lang="ru-RU" sz="3600" dirty="0" smtClean="0"/>
              <a:t>.</a:t>
            </a:r>
          </a:p>
          <a:p>
            <a:pPr algn="r"/>
            <a:r>
              <a:rPr lang="ru-RU" sz="3600" b="1" dirty="0" smtClean="0"/>
              <a:t> луг </a:t>
            </a:r>
            <a:r>
              <a:rPr lang="ru-RU" sz="3600" b="1" dirty="0"/>
              <a:t>– лук</a:t>
            </a:r>
          </a:p>
          <a:p>
            <a:endParaRPr lang="ru-RU" sz="2800" dirty="0"/>
          </a:p>
        </p:txBody>
      </p:sp>
      <p:pic>
        <p:nvPicPr>
          <p:cNvPr id="7" name="Picture 8" descr="C:\Users\Алексей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171963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1720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17728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7089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17728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20608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55776" y="23488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836712"/>
            <a:ext cx="82089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«Собери текст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хвост.</a:t>
            </a:r>
          </a:p>
          <a:p>
            <a:pPr lvl="0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хвост оторвался от головы и пополз  вперёд. </a:t>
            </a:r>
          </a:p>
          <a:p>
            <a:pPr lvl="0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Голова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сказала: «Разойдёмся!»</a:t>
            </a:r>
          </a:p>
          <a:p>
            <a:pPr lvl="0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он отполз от головы, попал в трещину и провалился.</a:t>
            </a:r>
          </a:p>
          <a:p>
            <a:pPr lvl="0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Голова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сказала: «Ты не можешь ходить вперёд, у тебя нет глаз и ушей!»</a:t>
            </a:r>
          </a:p>
          <a:p>
            <a:pPr lvl="0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Змеиный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 заспорил с головой о том, кому ходить впереди. </a:t>
            </a:r>
          </a:p>
          <a:p>
            <a:pPr lvl="0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Хвост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сказал: «А зато во мне сила, я тебя двигаю: если захочу да обернусь вокруг дерева, ты с места не тронешься!»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32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1720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17728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7089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17728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20608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55776" y="23488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836712"/>
            <a:ext cx="82089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«Собери текст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хвост.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Змеиный хвост заспорил с головой о том, кому ходить впереди. </a:t>
            </a:r>
            <a:endParaRPr lang="ru-RU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Голова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сказала: «Ты не можешь ходить вперёд, у тебя нет глаз и ушей!»</a:t>
            </a:r>
          </a:p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Хвост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сказал: «А зато во мне сила, я тебя двигаю: если захочу да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обернусь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вокруг дерева, ты с места не тронешься!» </a:t>
            </a:r>
            <a:endParaRPr lang="ru-RU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Голова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сказала: «Разойдёмся!»</a:t>
            </a:r>
          </a:p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хвост оторвался от головы и пополз  вперёд. </a:t>
            </a:r>
          </a:p>
          <a:p>
            <a:r>
              <a:rPr lang="ru-RU" sz="2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Но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он отполз от головы, попал в трещину и провалился.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87849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</a:rPr>
              <a:t>Продолжи пословицы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endParaRPr lang="ru-RU" alt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6" name="Picture 3" descr="C:\Documents and Settings\Администратор\Рабочий стол\все для презентаций\картинкидля презентаций\27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1800200" cy="19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9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«</a:t>
            </a:r>
            <a:r>
              <a:rPr lang="ru-RU" sz="4000" b="1" dirty="0"/>
              <a:t>Продолжи пословицы</a:t>
            </a:r>
            <a:r>
              <a:rPr lang="ru-RU" sz="4000" b="1" dirty="0" smtClean="0"/>
              <a:t>»</a:t>
            </a:r>
            <a:endParaRPr lang="ru-RU" alt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dirty="0"/>
              <a:t>1 команде: </a:t>
            </a:r>
          </a:p>
          <a:p>
            <a:pPr marL="514350" indent="-514350">
              <a:buAutoNum type="arabicPeriod"/>
            </a:pPr>
            <a:r>
              <a:rPr lang="ru-RU" altLang="ru-RU" sz="2800" b="1" dirty="0" smtClean="0">
                <a:solidFill>
                  <a:srgbClr val="990000"/>
                </a:solidFill>
              </a:rPr>
              <a:t>Не </a:t>
            </a:r>
            <a:r>
              <a:rPr lang="ru-RU" altLang="ru-RU" sz="2800" b="1" dirty="0">
                <a:solidFill>
                  <a:srgbClr val="990000"/>
                </a:solidFill>
              </a:rPr>
              <a:t>сиди сложа </a:t>
            </a:r>
            <a:r>
              <a:rPr lang="ru-RU" altLang="ru-RU" sz="2800" b="1" dirty="0" smtClean="0">
                <a:solidFill>
                  <a:srgbClr val="990000"/>
                </a:solidFill>
              </a:rPr>
              <a:t>руки…      </a:t>
            </a:r>
          </a:p>
          <a:p>
            <a:r>
              <a:rPr lang="ru-RU" altLang="ru-RU" sz="2800" b="1" dirty="0" smtClean="0">
                <a:solidFill>
                  <a:srgbClr val="990000"/>
                </a:solidFill>
              </a:rPr>
              <a:t>                                           </a:t>
            </a:r>
            <a:r>
              <a:rPr lang="ru-RU" sz="2800" b="1" dirty="0" smtClean="0"/>
              <a:t>не </a:t>
            </a:r>
            <a:r>
              <a:rPr lang="ru-RU" sz="2800" b="1" dirty="0"/>
              <a:t>будет скуки</a:t>
            </a:r>
            <a:endParaRPr lang="ru-RU" altLang="ru-RU" sz="2800" b="1" dirty="0">
              <a:solidFill>
                <a:srgbClr val="990000"/>
              </a:solidFill>
            </a:endParaRPr>
          </a:p>
          <a:p>
            <a:r>
              <a:rPr lang="ru-RU" altLang="ru-RU" sz="2800" b="1" dirty="0">
                <a:solidFill>
                  <a:srgbClr val="990000"/>
                </a:solidFill>
              </a:rPr>
              <a:t> 2. В гостях хорошо, </a:t>
            </a:r>
            <a:r>
              <a:rPr lang="ru-RU" altLang="ru-RU" sz="2800" b="1" dirty="0" smtClean="0">
                <a:solidFill>
                  <a:srgbClr val="990000"/>
                </a:solidFill>
              </a:rPr>
              <a:t>…           </a:t>
            </a:r>
          </a:p>
          <a:p>
            <a:r>
              <a:rPr lang="ru-RU" sz="2800" b="1" dirty="0" smtClean="0"/>
              <a:t>                                          а </a:t>
            </a:r>
            <a:r>
              <a:rPr lang="ru-RU" sz="2800" b="1" dirty="0"/>
              <a:t>дома лучше</a:t>
            </a:r>
            <a:endParaRPr lang="ru-RU" altLang="ru-RU" sz="2800" b="1" dirty="0">
              <a:solidFill>
                <a:srgbClr val="990000"/>
              </a:solidFill>
            </a:endParaRPr>
          </a:p>
          <a:p>
            <a:r>
              <a:rPr lang="ru-RU" altLang="ru-RU" sz="2800" b="1" dirty="0">
                <a:solidFill>
                  <a:srgbClr val="990000"/>
                </a:solidFill>
              </a:rPr>
              <a:t> 3. Один за всех </a:t>
            </a:r>
            <a:r>
              <a:rPr lang="ru-RU" altLang="ru-RU" sz="2800" b="1" dirty="0" smtClean="0">
                <a:solidFill>
                  <a:srgbClr val="990000"/>
                </a:solidFill>
              </a:rPr>
              <a:t>-                 </a:t>
            </a:r>
          </a:p>
          <a:p>
            <a:r>
              <a:rPr lang="ru-RU" sz="2800" b="1" dirty="0" smtClean="0"/>
              <a:t>                                       и все – </a:t>
            </a:r>
            <a:r>
              <a:rPr lang="ru-RU" sz="2800" b="1" dirty="0"/>
              <a:t>за одного</a:t>
            </a:r>
            <a:endParaRPr lang="ru-RU" altLang="ru-RU" sz="2800" b="1" dirty="0">
              <a:solidFill>
                <a:srgbClr val="990000"/>
              </a:solidFill>
            </a:endParaRPr>
          </a:p>
          <a:p>
            <a:r>
              <a:rPr lang="ru-RU" altLang="ru-RU" sz="2800" b="1" dirty="0">
                <a:solidFill>
                  <a:srgbClr val="990000"/>
                </a:solidFill>
              </a:rPr>
              <a:t> 4. Не имей 100 рублей</a:t>
            </a:r>
            <a:r>
              <a:rPr lang="ru-RU" altLang="ru-RU" sz="2800" b="1" dirty="0" smtClean="0">
                <a:solidFill>
                  <a:srgbClr val="990000"/>
                </a:solidFill>
              </a:rPr>
              <a:t>,</a:t>
            </a:r>
            <a:r>
              <a:rPr lang="ru-RU" sz="2800" b="1" dirty="0"/>
              <a:t> </a:t>
            </a:r>
            <a:r>
              <a:rPr lang="ru-RU" sz="2800" b="1" dirty="0" smtClean="0"/>
              <a:t>       </a:t>
            </a:r>
          </a:p>
          <a:p>
            <a:r>
              <a:rPr lang="ru-RU" sz="2800" b="1" dirty="0" smtClean="0"/>
              <a:t>                                      а </a:t>
            </a:r>
            <a:r>
              <a:rPr lang="ru-RU" sz="2800" b="1" dirty="0"/>
              <a:t>имей 100 друзей</a:t>
            </a:r>
            <a:r>
              <a:rPr lang="ru-RU" altLang="ru-RU" sz="2800" b="1" dirty="0" smtClean="0">
                <a:solidFill>
                  <a:srgbClr val="990000"/>
                </a:solidFill>
              </a:rPr>
              <a:t>  </a:t>
            </a:r>
            <a:endParaRPr lang="ru-RU" altLang="ru-RU" sz="2800" b="1" dirty="0">
              <a:solidFill>
                <a:srgbClr val="990000"/>
              </a:solidFill>
            </a:endParaRPr>
          </a:p>
          <a:p>
            <a:r>
              <a:rPr lang="ru-RU" altLang="ru-RU" sz="2800" b="1" dirty="0">
                <a:solidFill>
                  <a:srgbClr val="990000"/>
                </a:solidFill>
              </a:rPr>
              <a:t> 5. Без труда не вынешь … </a:t>
            </a:r>
            <a:r>
              <a:rPr lang="ru-RU" altLang="ru-RU" sz="2800" b="1" dirty="0" smtClean="0">
                <a:solidFill>
                  <a:srgbClr val="990000"/>
                </a:solidFill>
              </a:rPr>
              <a:t>      </a:t>
            </a:r>
          </a:p>
          <a:p>
            <a:pPr algn="ctr"/>
            <a:r>
              <a:rPr lang="ru-RU" altLang="ru-RU" sz="2800" b="1" dirty="0" smtClean="0">
                <a:solidFill>
                  <a:srgbClr val="990000"/>
                </a:solidFill>
              </a:rPr>
              <a:t>                        </a:t>
            </a:r>
            <a:r>
              <a:rPr lang="ru-RU" sz="2800" b="1" dirty="0" smtClean="0"/>
              <a:t>и </a:t>
            </a:r>
            <a:r>
              <a:rPr lang="ru-RU" sz="2800" b="1" dirty="0"/>
              <a:t>рыбку из </a:t>
            </a:r>
            <a:r>
              <a:rPr lang="ru-RU" sz="2800" b="1" dirty="0" smtClean="0"/>
              <a:t>пруда</a:t>
            </a:r>
            <a:endParaRPr lang="ru-RU" alt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6" name="Picture 3" descr="C:\Documents and Settings\Администратор\Рабочий стол\все для презентаций\картинкидля презентаций\27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74243"/>
            <a:ext cx="1800200" cy="19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0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980728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Он твой наставник, великий, могучий,</a:t>
            </a:r>
          </a:p>
          <a:p>
            <a:pPr algn="ctr"/>
            <a:r>
              <a:rPr lang="ru-RU" sz="4000" b="1" dirty="0"/>
              <a:t>Он переводчик, он проводник.</a:t>
            </a:r>
          </a:p>
          <a:p>
            <a:pPr algn="ctr"/>
            <a:r>
              <a:rPr lang="ru-RU" sz="4000" b="1" dirty="0"/>
              <a:t>Если штурмуешь познания кручи -</a:t>
            </a:r>
          </a:p>
          <a:p>
            <a:pPr algn="ctr"/>
            <a:r>
              <a:rPr lang="ru-RU" sz="4000" b="1" dirty="0"/>
              <a:t>Выучи ….. </a:t>
            </a:r>
          </a:p>
        </p:txBody>
      </p:sp>
      <p:pic>
        <p:nvPicPr>
          <p:cNvPr id="7" name="Picture 4" descr="C:\Documents and Settings\Администратор\Рабочий стол\все для презентаций\сказочные фоны\сов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17907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«</a:t>
            </a:r>
            <a:r>
              <a:rPr lang="ru-RU" sz="4000" b="1" dirty="0"/>
              <a:t>Продолжи пословицы</a:t>
            </a:r>
            <a:r>
              <a:rPr lang="ru-RU" sz="4000" b="1" dirty="0" smtClean="0"/>
              <a:t>»</a:t>
            </a:r>
            <a:endParaRPr lang="ru-RU" alt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dirty="0" smtClean="0"/>
              <a:t>2 </a:t>
            </a:r>
            <a:r>
              <a:rPr lang="ru-RU" altLang="ru-RU" sz="2800" b="1" dirty="0"/>
              <a:t>команде:	</a:t>
            </a:r>
          </a:p>
          <a:p>
            <a:r>
              <a:rPr lang="ru-RU" altLang="ru-RU" sz="2800" b="1" dirty="0"/>
              <a:t> </a:t>
            </a:r>
            <a:r>
              <a:rPr lang="ru-RU" altLang="ru-RU" sz="2800" b="1" dirty="0">
                <a:solidFill>
                  <a:srgbClr val="990000"/>
                </a:solidFill>
              </a:rPr>
              <a:t>1. Скучен день до вечера, </a:t>
            </a:r>
            <a:r>
              <a:rPr lang="ru-RU" altLang="ru-RU" sz="2800" b="1" dirty="0" smtClean="0">
                <a:solidFill>
                  <a:srgbClr val="990000"/>
                </a:solidFill>
              </a:rPr>
              <a:t>…        </a:t>
            </a:r>
          </a:p>
          <a:p>
            <a:r>
              <a:rPr lang="ru-RU" altLang="ru-RU" sz="2800" b="1" dirty="0" smtClean="0">
                <a:solidFill>
                  <a:srgbClr val="990000"/>
                </a:solidFill>
              </a:rPr>
              <a:t>                                        </a:t>
            </a:r>
            <a:r>
              <a:rPr lang="ru-RU" sz="2800" b="1" dirty="0" smtClean="0"/>
              <a:t>коли </a:t>
            </a:r>
            <a:r>
              <a:rPr lang="ru-RU" sz="2800" b="1" dirty="0"/>
              <a:t>делать нечего</a:t>
            </a:r>
            <a:endParaRPr lang="ru-RU" altLang="ru-RU" sz="2800" b="1" dirty="0">
              <a:solidFill>
                <a:srgbClr val="990000"/>
              </a:solidFill>
            </a:endParaRPr>
          </a:p>
          <a:p>
            <a:r>
              <a:rPr lang="ru-RU" altLang="ru-RU" sz="2800" b="1" dirty="0">
                <a:solidFill>
                  <a:srgbClr val="990000"/>
                </a:solidFill>
              </a:rPr>
              <a:t> 2. Семь раз отмерь, </a:t>
            </a:r>
            <a:r>
              <a:rPr lang="ru-RU" altLang="ru-RU" sz="2800" b="1" dirty="0" smtClean="0">
                <a:solidFill>
                  <a:srgbClr val="990000"/>
                </a:solidFill>
              </a:rPr>
              <a:t>…                      </a:t>
            </a:r>
          </a:p>
          <a:p>
            <a:r>
              <a:rPr lang="ru-RU" altLang="ru-RU" sz="2800" b="1" dirty="0" smtClean="0">
                <a:solidFill>
                  <a:srgbClr val="990000"/>
                </a:solidFill>
              </a:rPr>
              <a:t>                                               </a:t>
            </a:r>
            <a:r>
              <a:rPr lang="ru-RU" sz="2800" b="1" dirty="0" smtClean="0"/>
              <a:t>один </a:t>
            </a:r>
            <a:r>
              <a:rPr lang="ru-RU" sz="2800" b="1" dirty="0"/>
              <a:t>отрежь</a:t>
            </a:r>
            <a:endParaRPr lang="ru-RU" altLang="ru-RU" sz="2800" b="1" dirty="0">
              <a:solidFill>
                <a:srgbClr val="990000"/>
              </a:solidFill>
            </a:endParaRPr>
          </a:p>
          <a:p>
            <a:r>
              <a:rPr lang="ru-RU" altLang="ru-RU" sz="2800" b="1" dirty="0">
                <a:solidFill>
                  <a:srgbClr val="990000"/>
                </a:solidFill>
              </a:rPr>
              <a:t> 3. За двумя зайцами погонишься, </a:t>
            </a:r>
            <a:r>
              <a:rPr lang="ru-RU" altLang="ru-RU" sz="2800" b="1" dirty="0" smtClean="0">
                <a:solidFill>
                  <a:srgbClr val="990000"/>
                </a:solidFill>
              </a:rPr>
              <a:t>…       </a:t>
            </a:r>
          </a:p>
          <a:p>
            <a:r>
              <a:rPr lang="ru-RU" altLang="ru-RU" sz="2800" b="1" dirty="0" smtClean="0">
                <a:solidFill>
                  <a:srgbClr val="990000"/>
                </a:solidFill>
              </a:rPr>
              <a:t>                                                  </a:t>
            </a:r>
            <a:r>
              <a:rPr lang="ru-RU" sz="2800" b="1" dirty="0" smtClean="0"/>
              <a:t>ни </a:t>
            </a:r>
            <a:r>
              <a:rPr lang="ru-RU" sz="2800" b="1" dirty="0"/>
              <a:t>одного не поймаешь</a:t>
            </a:r>
            <a:endParaRPr lang="ru-RU" altLang="ru-RU" sz="2800" b="1" dirty="0">
              <a:solidFill>
                <a:srgbClr val="990000"/>
              </a:solidFill>
            </a:endParaRPr>
          </a:p>
          <a:p>
            <a:r>
              <a:rPr lang="ru-RU" altLang="ru-RU" sz="2800" b="1" dirty="0">
                <a:solidFill>
                  <a:srgbClr val="990000"/>
                </a:solidFill>
              </a:rPr>
              <a:t> 4. Поспешишь - … </a:t>
            </a:r>
            <a:r>
              <a:rPr lang="ru-RU" altLang="ru-RU" sz="2800" b="1" dirty="0" smtClean="0">
                <a:solidFill>
                  <a:srgbClr val="990000"/>
                </a:solidFill>
              </a:rPr>
              <a:t>                        </a:t>
            </a:r>
          </a:p>
          <a:p>
            <a:r>
              <a:rPr lang="ru-RU" altLang="ru-RU" sz="2800" b="1" dirty="0" smtClean="0">
                <a:solidFill>
                  <a:srgbClr val="990000"/>
                </a:solidFill>
              </a:rPr>
              <a:t>                                       </a:t>
            </a:r>
            <a:r>
              <a:rPr lang="ru-RU" sz="2800" b="1" dirty="0" smtClean="0"/>
              <a:t>людей </a:t>
            </a:r>
            <a:r>
              <a:rPr lang="ru-RU" sz="2800" b="1" dirty="0"/>
              <a:t>насмешишь</a:t>
            </a:r>
            <a:endParaRPr lang="ru-RU" altLang="ru-RU" sz="2800" b="1" dirty="0">
              <a:solidFill>
                <a:srgbClr val="990000"/>
              </a:solidFill>
            </a:endParaRPr>
          </a:p>
          <a:p>
            <a:r>
              <a:rPr lang="ru-RU" altLang="ru-RU" sz="2800" b="1" dirty="0">
                <a:solidFill>
                  <a:srgbClr val="990000"/>
                </a:solidFill>
              </a:rPr>
              <a:t>5. Любишь кататься … </a:t>
            </a:r>
            <a:r>
              <a:rPr lang="ru-RU" altLang="ru-RU" sz="2800" b="1" dirty="0" smtClean="0">
                <a:solidFill>
                  <a:srgbClr val="990000"/>
                </a:solidFill>
              </a:rPr>
              <a:t>              </a:t>
            </a:r>
          </a:p>
          <a:p>
            <a:r>
              <a:rPr lang="ru-RU" altLang="ru-RU" sz="2800" b="1" dirty="0" smtClean="0">
                <a:solidFill>
                  <a:srgbClr val="990000"/>
                </a:solidFill>
              </a:rPr>
              <a:t>                                     </a:t>
            </a:r>
            <a:r>
              <a:rPr lang="ru-RU" sz="2800" b="1" dirty="0" smtClean="0"/>
              <a:t>люби </a:t>
            </a:r>
            <a:r>
              <a:rPr lang="ru-RU" sz="2800" b="1" dirty="0"/>
              <a:t>и саночки возить</a:t>
            </a:r>
            <a:endParaRPr lang="ru-RU" alt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6" name="Picture 3" descr="C:\Documents and Settings\Администратор\Рабочий стол\все для презентаций\картинкидля презентаций\27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74243"/>
            <a:ext cx="1800200" cy="19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908720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«Проще простого»</a:t>
            </a:r>
            <a:r>
              <a:rPr lang="ru-RU" altLang="ru-RU" sz="32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ru-RU" sz="3200" dirty="0"/>
              <a:t>I</a:t>
            </a:r>
            <a:r>
              <a:rPr lang="ru-RU" altLang="ru-RU" sz="3200" dirty="0"/>
              <a:t> </a:t>
            </a:r>
            <a:r>
              <a:rPr lang="ru-RU" altLang="ru-RU" sz="3200" dirty="0" smtClean="0"/>
              <a:t>команда: </a:t>
            </a:r>
          </a:p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Мухомор</a:t>
            </a:r>
            <a:r>
              <a:rPr lang="ru-RU" altLang="ru-RU" sz="4000" b="1" dirty="0">
                <a:solidFill>
                  <a:srgbClr val="C00000"/>
                </a:solidFill>
              </a:rPr>
              <a:t>, духовка, суховей, пуховик, чепуховина </a:t>
            </a:r>
          </a:p>
          <a:p>
            <a:r>
              <a:rPr lang="en-US" altLang="ru-RU" sz="3200" dirty="0"/>
              <a:t>II</a:t>
            </a:r>
            <a:r>
              <a:rPr lang="ru-RU" altLang="ru-RU" sz="3200" dirty="0"/>
              <a:t> команда: </a:t>
            </a:r>
            <a:endParaRPr lang="ru-RU" altLang="ru-RU" sz="3200" dirty="0" smtClean="0"/>
          </a:p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Клён</a:t>
            </a:r>
            <a:r>
              <a:rPr lang="ru-RU" altLang="ru-RU" sz="4000" b="1" dirty="0">
                <a:solidFill>
                  <a:srgbClr val="C00000"/>
                </a:solidFill>
              </a:rPr>
              <a:t>, плёнка, паслён, маслёнка, пелёнка </a:t>
            </a:r>
          </a:p>
        </p:txBody>
      </p:sp>
      <p:pic>
        <p:nvPicPr>
          <p:cNvPr id="7" name="Picture 4" descr="C:\Documents and Settings\Администратор\Рабочий стол\все для презентаций\картинкидля презентаций\MOI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58" y="4400629"/>
            <a:ext cx="1714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908720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«Проще простого»</a:t>
            </a:r>
            <a:r>
              <a:rPr lang="ru-RU" altLang="ru-RU" sz="32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ru-RU" sz="3200" dirty="0"/>
              <a:t>I</a:t>
            </a:r>
            <a:r>
              <a:rPr lang="ru-RU" altLang="ru-RU" sz="3200" dirty="0"/>
              <a:t> </a:t>
            </a:r>
            <a:r>
              <a:rPr lang="ru-RU" altLang="ru-RU" sz="3200" dirty="0" smtClean="0"/>
              <a:t>команда: </a:t>
            </a:r>
          </a:p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М</a:t>
            </a:r>
            <a:r>
              <a:rPr lang="ru-RU" altLang="ru-RU" sz="4000" b="1" dirty="0" smtClean="0">
                <a:solidFill>
                  <a:srgbClr val="7030A0"/>
                </a:solidFill>
              </a:rPr>
              <a:t>ухо</a:t>
            </a:r>
            <a:r>
              <a:rPr lang="ru-RU" altLang="ru-RU" sz="4000" b="1" dirty="0" smtClean="0">
                <a:solidFill>
                  <a:srgbClr val="C00000"/>
                </a:solidFill>
              </a:rPr>
              <a:t>мор</a:t>
            </a:r>
            <a:r>
              <a:rPr lang="ru-RU" altLang="ru-RU" sz="4000" b="1" dirty="0">
                <a:solidFill>
                  <a:srgbClr val="C00000"/>
                </a:solidFill>
              </a:rPr>
              <a:t>, д</a:t>
            </a:r>
            <a:r>
              <a:rPr lang="ru-RU" altLang="ru-RU" sz="4000" b="1" dirty="0">
                <a:solidFill>
                  <a:srgbClr val="7030A0"/>
                </a:solidFill>
              </a:rPr>
              <a:t>ухо</a:t>
            </a:r>
            <a:r>
              <a:rPr lang="ru-RU" altLang="ru-RU" sz="4000" b="1" dirty="0">
                <a:solidFill>
                  <a:srgbClr val="C00000"/>
                </a:solidFill>
              </a:rPr>
              <a:t>вка, с</a:t>
            </a:r>
            <a:r>
              <a:rPr lang="ru-RU" altLang="ru-RU" sz="4000" b="1" dirty="0">
                <a:solidFill>
                  <a:srgbClr val="7030A0"/>
                </a:solidFill>
              </a:rPr>
              <a:t>ухо</a:t>
            </a:r>
            <a:r>
              <a:rPr lang="ru-RU" altLang="ru-RU" sz="4000" b="1" dirty="0">
                <a:solidFill>
                  <a:srgbClr val="C00000"/>
                </a:solidFill>
              </a:rPr>
              <a:t>вей, п</a:t>
            </a:r>
            <a:r>
              <a:rPr lang="ru-RU" altLang="ru-RU" sz="4000" b="1" dirty="0">
                <a:solidFill>
                  <a:srgbClr val="7030A0"/>
                </a:solidFill>
              </a:rPr>
              <a:t>ухо</a:t>
            </a:r>
            <a:r>
              <a:rPr lang="ru-RU" altLang="ru-RU" sz="4000" b="1" dirty="0">
                <a:solidFill>
                  <a:srgbClr val="C00000"/>
                </a:solidFill>
              </a:rPr>
              <a:t>вик, чеп</a:t>
            </a:r>
            <a:r>
              <a:rPr lang="ru-RU" altLang="ru-RU" sz="4000" b="1" dirty="0">
                <a:solidFill>
                  <a:srgbClr val="7030A0"/>
                </a:solidFill>
              </a:rPr>
              <a:t>ухо</a:t>
            </a:r>
            <a:r>
              <a:rPr lang="ru-RU" altLang="ru-RU" sz="4000" b="1" dirty="0">
                <a:solidFill>
                  <a:srgbClr val="C00000"/>
                </a:solidFill>
              </a:rPr>
              <a:t>вина </a:t>
            </a:r>
          </a:p>
          <a:p>
            <a:r>
              <a:rPr lang="en-US" altLang="ru-RU" sz="3200" dirty="0"/>
              <a:t>II</a:t>
            </a:r>
            <a:r>
              <a:rPr lang="ru-RU" altLang="ru-RU" sz="3200" dirty="0"/>
              <a:t> команда: </a:t>
            </a:r>
            <a:endParaRPr lang="ru-RU" altLang="ru-RU" sz="3200" dirty="0" smtClean="0"/>
          </a:p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К</a:t>
            </a:r>
            <a:r>
              <a:rPr lang="ru-RU" altLang="ru-RU" sz="4000" b="1" dirty="0" smtClean="0">
                <a:solidFill>
                  <a:srgbClr val="7030A0"/>
                </a:solidFill>
              </a:rPr>
              <a:t>лён</a:t>
            </a:r>
            <a:r>
              <a:rPr lang="ru-RU" altLang="ru-RU" sz="4000" b="1" dirty="0">
                <a:solidFill>
                  <a:srgbClr val="C00000"/>
                </a:solidFill>
              </a:rPr>
              <a:t>, п</a:t>
            </a:r>
            <a:r>
              <a:rPr lang="ru-RU" altLang="ru-RU" sz="4000" b="1" dirty="0">
                <a:solidFill>
                  <a:srgbClr val="7030A0"/>
                </a:solidFill>
              </a:rPr>
              <a:t>лён</a:t>
            </a:r>
            <a:r>
              <a:rPr lang="ru-RU" altLang="ru-RU" sz="4000" b="1" dirty="0">
                <a:solidFill>
                  <a:srgbClr val="C00000"/>
                </a:solidFill>
              </a:rPr>
              <a:t>ка, пас</a:t>
            </a:r>
            <a:r>
              <a:rPr lang="ru-RU" altLang="ru-RU" sz="4000" b="1" dirty="0">
                <a:solidFill>
                  <a:srgbClr val="7030A0"/>
                </a:solidFill>
              </a:rPr>
              <a:t>лён</a:t>
            </a:r>
            <a:r>
              <a:rPr lang="ru-RU" altLang="ru-RU" sz="4000" b="1" dirty="0">
                <a:solidFill>
                  <a:srgbClr val="C00000"/>
                </a:solidFill>
              </a:rPr>
              <a:t>, мас</a:t>
            </a:r>
            <a:r>
              <a:rPr lang="ru-RU" altLang="ru-RU" sz="4000" b="1" dirty="0">
                <a:solidFill>
                  <a:srgbClr val="7030A0"/>
                </a:solidFill>
              </a:rPr>
              <a:t>лён</a:t>
            </a:r>
            <a:r>
              <a:rPr lang="ru-RU" altLang="ru-RU" sz="4000" b="1" dirty="0">
                <a:solidFill>
                  <a:srgbClr val="C00000"/>
                </a:solidFill>
              </a:rPr>
              <a:t>ка, пе</a:t>
            </a:r>
            <a:r>
              <a:rPr lang="ru-RU" altLang="ru-RU" sz="4000" b="1" dirty="0">
                <a:solidFill>
                  <a:srgbClr val="7030A0"/>
                </a:solidFill>
              </a:rPr>
              <a:t>лён</a:t>
            </a:r>
            <a:r>
              <a:rPr lang="ru-RU" altLang="ru-RU" sz="4000" b="1" dirty="0">
                <a:solidFill>
                  <a:srgbClr val="C00000"/>
                </a:solidFill>
              </a:rPr>
              <a:t>ка </a:t>
            </a:r>
          </a:p>
        </p:txBody>
      </p:sp>
      <p:pic>
        <p:nvPicPr>
          <p:cNvPr id="7" name="Picture 3" descr="C:\Documents and Settings\Администратор\Рабочий стол\все для презентаций\картинкидля презентаций\278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191135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4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037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9" y="1124744"/>
            <a:ext cx="8460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</a:t>
            </a:r>
            <a:r>
              <a:rPr lang="ru-RU" altLang="ru-RU" sz="3200" b="1" dirty="0">
                <a:solidFill>
                  <a:srgbClr val="000000"/>
                </a:solidFill>
                <a:latin typeface="Calibri" charset="-52"/>
                <a:cs typeface="Times New Roman" pitchFamily="18" charset="0"/>
              </a:rPr>
              <a:t>Задание обеим командам: </a:t>
            </a:r>
            <a:endParaRPr lang="ru-RU" altLang="ru-RU" sz="3200" b="1" dirty="0" smtClean="0">
              <a:solidFill>
                <a:srgbClr val="000000"/>
              </a:solidFill>
              <a:latin typeface="Calibri" charset="-52"/>
              <a:cs typeface="Times New Roman" pitchFamily="18" charset="0"/>
            </a:endParaRPr>
          </a:p>
          <a:p>
            <a:r>
              <a:rPr lang="ru-RU" altLang="ru-RU" sz="4000" b="1" dirty="0" smtClean="0">
                <a:solidFill>
                  <a:srgbClr val="000000"/>
                </a:solidFill>
                <a:latin typeface="Calibri" charset="-52"/>
                <a:cs typeface="Times New Roman" pitchFamily="18" charset="0"/>
              </a:rPr>
              <a:t> </a:t>
            </a:r>
            <a:endParaRPr lang="ru-RU" altLang="ru-RU" sz="4000" b="1" dirty="0">
              <a:solidFill>
                <a:srgbClr val="000000"/>
              </a:solidFill>
              <a:latin typeface="Calibri" charset="-52"/>
              <a:cs typeface="Times New Roman" pitchFamily="18" charset="0"/>
            </a:endParaRPr>
          </a:p>
          <a:p>
            <a:pPr algn="ctr"/>
            <a:r>
              <a:rPr lang="ru-RU" altLang="ru-RU" sz="4000" b="1" dirty="0">
                <a:solidFill>
                  <a:srgbClr val="990000"/>
                </a:solidFill>
                <a:latin typeface="Calibri" charset="-52"/>
                <a:cs typeface="Times New Roman" pitchFamily="18" charset="0"/>
              </a:rPr>
              <a:t>“В каких словах ЕЛЬ растет</a:t>
            </a:r>
            <a:r>
              <a:rPr lang="ru-RU" altLang="ru-RU" sz="4000" b="1" dirty="0" smtClean="0">
                <a:solidFill>
                  <a:srgbClr val="990000"/>
                </a:solidFill>
                <a:latin typeface="Calibri" charset="-52"/>
                <a:cs typeface="Times New Roman" pitchFamily="18" charset="0"/>
              </a:rPr>
              <a:t>?”</a:t>
            </a:r>
          </a:p>
          <a:p>
            <a:pPr algn="ctr"/>
            <a:endParaRPr lang="ru-RU" altLang="ru-RU" sz="4000" dirty="0">
              <a:solidFill>
                <a:srgbClr val="990000"/>
              </a:solidFill>
              <a:cs typeface="Times New Roman" pitchFamily="18" charset="0"/>
            </a:endParaRPr>
          </a:p>
          <a:p>
            <a:r>
              <a:rPr lang="ru-RU" altLang="ru-RU" sz="4000" dirty="0">
                <a:solidFill>
                  <a:srgbClr val="990000"/>
                </a:solidFill>
                <a:latin typeface="Calibri" charset="-52"/>
                <a:cs typeface="Times New Roman" pitchFamily="18" charset="0"/>
              </a:rPr>
              <a:t>   </a:t>
            </a:r>
            <a:r>
              <a:rPr lang="ru-RU" altLang="ru-RU" sz="4000" dirty="0">
                <a:latin typeface="Calibri" charset="-52"/>
                <a:cs typeface="Times New Roman" pitchFamily="18" charset="0"/>
              </a:rPr>
              <a:t>Составить новые слова, используя слово «ель». Кто больше слов составит.  </a:t>
            </a:r>
            <a:endParaRPr lang="ru-RU" altLang="ru-RU" sz="4000" dirty="0">
              <a:latin typeface="Calibri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908720"/>
            <a:ext cx="707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908721"/>
            <a:ext cx="47525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-</a:t>
            </a:r>
            <a:r>
              <a:rPr lang="ru-RU" sz="3000" b="1" i="1" dirty="0" smtClean="0"/>
              <a:t>Вспомните </a:t>
            </a:r>
            <a:r>
              <a:rPr lang="ru-RU" sz="3000" b="1" i="1" dirty="0"/>
              <a:t>цель занятия</a:t>
            </a:r>
            <a:r>
              <a:rPr lang="ru-RU" sz="3000" b="1" i="1" dirty="0" smtClean="0"/>
              <a:t>.</a:t>
            </a:r>
            <a:endParaRPr lang="ru-RU" sz="3000" b="1" i="1" dirty="0"/>
          </a:p>
          <a:p>
            <a:pPr algn="ctr"/>
            <a:r>
              <a:rPr lang="ru-RU" sz="3000" b="1" i="1" dirty="0" smtClean="0"/>
              <a:t>-Справились </a:t>
            </a:r>
            <a:r>
              <a:rPr lang="ru-RU" sz="3000" b="1" i="1" dirty="0"/>
              <a:t>ли вы</a:t>
            </a:r>
            <a:r>
              <a:rPr lang="ru-RU" sz="3000" b="1" i="1" dirty="0" smtClean="0"/>
              <a:t>?</a:t>
            </a:r>
            <a:endParaRPr lang="ru-RU" sz="3000" b="1" i="1" dirty="0"/>
          </a:p>
          <a:p>
            <a:r>
              <a:rPr lang="ru-RU" sz="3000" b="1" dirty="0" smtClean="0"/>
              <a:t>- </a:t>
            </a:r>
            <a:r>
              <a:rPr lang="ru-RU" sz="3000" b="1" dirty="0"/>
              <a:t>Какое задание было для вас  самым интересным?</a:t>
            </a:r>
          </a:p>
          <a:p>
            <a:r>
              <a:rPr lang="ru-RU" sz="3000" b="1" dirty="0"/>
              <a:t>- Какое задание было для вас трудным и вы хотели бы научиться делать его хорошо?</a:t>
            </a:r>
          </a:p>
          <a:p>
            <a:r>
              <a:rPr lang="ru-RU" sz="3000" b="1" i="1" dirty="0"/>
              <a:t>-На какой ступеньке у вершины горы вы сейчас находитесь?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7" name="Picture 7" descr="печать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93" y="1844825"/>
            <a:ext cx="358628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614" y="169882"/>
            <a:ext cx="9130037" cy="6858000"/>
          </a:xfrm>
          <a:prstGeom prst="rect">
            <a:avLst/>
          </a:prstGeom>
          <a:noFill/>
        </p:spPr>
      </p:pic>
      <p:pic>
        <p:nvPicPr>
          <p:cNvPr id="14338" name="Picture 2" descr="https://encrypted-tbn2.gstatic.com/images?q=tbn:ANd9GcRmqiqpPpUfKMEaY6NnquYXLGNTETWzbSjznI5RXHiTlRaJ1HW2lNocrw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5"/>
            <a:ext cx="3528392" cy="2491986"/>
          </a:xfrm>
          <a:prstGeom prst="rect">
            <a:avLst/>
          </a:prstGeom>
          <a:noFill/>
        </p:spPr>
      </p:pic>
      <p:pic>
        <p:nvPicPr>
          <p:cNvPr id="14340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4294" y="896186"/>
            <a:ext cx="3230130" cy="2448272"/>
          </a:xfrm>
          <a:prstGeom prst="rect">
            <a:avLst/>
          </a:prstGeom>
          <a:noFill/>
        </p:spPr>
      </p:pic>
      <p:pic>
        <p:nvPicPr>
          <p:cNvPr id="7" name="Рисунок 6" descr="&amp;Kcy;&amp;acy;&amp;rcy;&amp;tcy;&amp;icy;&amp;ncy;&amp;kcy;&amp;icy; &amp;pcy;&amp;ocy; &amp;zcy;&amp;acy;&amp;pcy;&amp;rcy;&amp;ocy;&amp;scy;&amp;ucy; &amp;kcy;&amp;acy;&amp;rcy;&amp;tcy;&amp;icy;&amp;ncy;&amp;kcy;&amp;acy; &amp;scy;&amp;ocy;&amp;lcy;&amp;ncy;&amp;ycy;&amp;shcy;&amp;kcy;&amp;acy; &amp;icy; &amp;tcy;&amp;ucy;&amp;chcy;&amp;kcy;&amp;icy;"/>
          <p:cNvPicPr/>
          <p:nvPr/>
        </p:nvPicPr>
        <p:blipFill>
          <a:blip r:embed="rId5" cstate="print"/>
          <a:srcRect r="1768" b="64646"/>
          <a:stretch>
            <a:fillRect/>
          </a:stretch>
        </p:blipFill>
        <p:spPr bwMode="auto">
          <a:xfrm>
            <a:off x="2913258" y="1857364"/>
            <a:ext cx="41764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61802" y="908720"/>
            <a:ext cx="2671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/>
              <a:t>Самооценка</a:t>
            </a:r>
            <a:r>
              <a:rPr lang="ru-RU" b="1" u="sng" dirty="0"/>
              <a:t> </a:t>
            </a:r>
            <a:endParaRPr lang="ru-RU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330296" y="1900567"/>
            <a:ext cx="2357454" cy="3929090"/>
            <a:chOff x="96" y="768"/>
            <a:chExt cx="1968" cy="1152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 flipH="1">
              <a:off x="96" y="1460"/>
              <a:ext cx="1333" cy="46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 flipH="1">
              <a:off x="96" y="999"/>
              <a:ext cx="636" cy="46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 flipH="1">
              <a:off x="1080" y="1460"/>
              <a:ext cx="636" cy="229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 flipH="1">
              <a:off x="1429" y="1689"/>
              <a:ext cx="635" cy="231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rgbClr val="CC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 flipH="1">
              <a:off x="414" y="999"/>
              <a:ext cx="634" cy="23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 flipH="1">
              <a:off x="732" y="1229"/>
              <a:ext cx="634" cy="23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 flipH="1">
              <a:off x="96" y="768"/>
              <a:ext cx="636" cy="23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20" y="1728"/>
              <a:ext cx="109" cy="1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</a:t>
              </a:r>
              <a:endParaRPr lang="ru-RU" sz="1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584" y="1488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2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200" y="1248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3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0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864" y="1008"/>
              <a:ext cx="109" cy="1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4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1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76" y="816"/>
              <a:ext cx="10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5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</p:grpSp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5480392" y="1876849"/>
            <a:ext cx="2357454" cy="3857652"/>
            <a:chOff x="2304" y="2784"/>
            <a:chExt cx="2016" cy="1152"/>
          </a:xfrm>
        </p:grpSpPr>
        <p:grpSp>
          <p:nvGrpSpPr>
            <p:cNvPr id="36" name="Group 29"/>
            <p:cNvGrpSpPr>
              <a:grpSpLocks/>
            </p:cNvGrpSpPr>
            <p:nvPr/>
          </p:nvGrpSpPr>
          <p:grpSpPr bwMode="auto">
            <a:xfrm>
              <a:off x="2304" y="2784"/>
              <a:ext cx="2016" cy="1152"/>
              <a:chOff x="2784" y="2832"/>
              <a:chExt cx="1536" cy="1152"/>
            </a:xfrm>
          </p:grpSpPr>
          <p:sp>
            <p:nvSpPr>
              <p:cNvPr id="42" name="Rectangle 30"/>
              <p:cNvSpPr>
                <a:spLocks noChangeArrowheads="1"/>
              </p:cNvSpPr>
              <p:nvPr/>
            </p:nvSpPr>
            <p:spPr bwMode="auto">
              <a:xfrm flipH="1">
                <a:off x="2784" y="3063"/>
                <a:ext cx="496" cy="46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Rectangle 31"/>
              <p:cNvSpPr>
                <a:spLocks noChangeArrowheads="1"/>
              </p:cNvSpPr>
              <p:nvPr/>
            </p:nvSpPr>
            <p:spPr bwMode="auto">
              <a:xfrm flipH="1">
                <a:off x="2784" y="3523"/>
                <a:ext cx="1040" cy="461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Rectangle 32"/>
              <p:cNvSpPr>
                <a:spLocks noChangeArrowheads="1"/>
              </p:cNvSpPr>
              <p:nvPr/>
            </p:nvSpPr>
            <p:spPr bwMode="auto">
              <a:xfrm flipH="1">
                <a:off x="3552" y="3523"/>
                <a:ext cx="496" cy="23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Rectangle 33"/>
              <p:cNvSpPr>
                <a:spLocks noChangeArrowheads="1"/>
              </p:cNvSpPr>
              <p:nvPr/>
            </p:nvSpPr>
            <p:spPr bwMode="auto">
              <a:xfrm flipH="1">
                <a:off x="3824" y="3753"/>
                <a:ext cx="496" cy="231"/>
              </a:xfrm>
              <a:prstGeom prst="rect">
                <a:avLst/>
              </a:prstGeom>
              <a:solidFill>
                <a:srgbClr val="FF99CC"/>
              </a:solidFill>
              <a:ln w="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Rectangle 34"/>
              <p:cNvSpPr>
                <a:spLocks noChangeArrowheads="1"/>
              </p:cNvSpPr>
              <p:nvPr/>
            </p:nvSpPr>
            <p:spPr bwMode="auto">
              <a:xfrm flipH="1">
                <a:off x="3031" y="3063"/>
                <a:ext cx="496" cy="23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Rectangle 35"/>
              <p:cNvSpPr>
                <a:spLocks noChangeArrowheads="1"/>
              </p:cNvSpPr>
              <p:nvPr/>
            </p:nvSpPr>
            <p:spPr bwMode="auto">
              <a:xfrm flipH="1">
                <a:off x="3264" y="3280"/>
                <a:ext cx="494" cy="256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Rectangle 36"/>
              <p:cNvSpPr>
                <a:spLocks noChangeArrowheads="1"/>
              </p:cNvSpPr>
              <p:nvPr/>
            </p:nvSpPr>
            <p:spPr bwMode="auto">
              <a:xfrm flipH="1">
                <a:off x="2784" y="2832"/>
                <a:ext cx="496" cy="231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7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176" y="3744"/>
              <a:ext cx="109" cy="1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38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3840" y="3504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2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39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3456" y="3264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3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40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120" y="3024"/>
              <a:ext cx="109" cy="1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4</a:t>
              </a:r>
              <a:endParaRPr lang="ru-RU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41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832" y="2832"/>
              <a:ext cx="10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5</a:t>
              </a:r>
              <a:endParaRPr lang="ru-RU" sz="1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11560" y="5829657"/>
            <a:ext cx="2184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сложность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5097" y="5856971"/>
            <a:ext cx="2201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настроение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908720"/>
            <a:ext cx="707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908721"/>
            <a:ext cx="764119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Язык наш прекрасный –</a:t>
            </a:r>
            <a:br>
              <a:rPr lang="ru-RU" sz="2800" b="1" dirty="0" smtClean="0"/>
            </a:br>
            <a:r>
              <a:rPr lang="ru-RU" sz="2800" b="1" dirty="0" smtClean="0"/>
              <a:t>Богатый и звучный,</a:t>
            </a:r>
            <a:br>
              <a:rPr lang="ru-RU" sz="2800" b="1" dirty="0" smtClean="0"/>
            </a:br>
            <a:r>
              <a:rPr lang="ru-RU" sz="2800" b="1" dirty="0" smtClean="0"/>
              <a:t>То мощный и страстный,</a:t>
            </a:r>
            <a:br>
              <a:rPr lang="ru-RU" sz="2800" b="1" dirty="0" smtClean="0"/>
            </a:br>
            <a:r>
              <a:rPr lang="ru-RU" sz="2800" b="1" dirty="0" smtClean="0"/>
              <a:t>То нежно-певучий.</a:t>
            </a:r>
          </a:p>
          <a:p>
            <a:r>
              <a:rPr lang="ru-RU" sz="2800" b="1" dirty="0" smtClean="0"/>
              <a:t>В нем есть и усмешка,</a:t>
            </a:r>
            <a:br>
              <a:rPr lang="ru-RU" sz="2800" b="1" dirty="0" smtClean="0"/>
            </a:br>
            <a:r>
              <a:rPr lang="ru-RU" sz="2800" b="1" dirty="0" smtClean="0"/>
              <a:t>И мягкость, и ласка.</a:t>
            </a:r>
            <a:br>
              <a:rPr lang="ru-RU" sz="2800" b="1" dirty="0" smtClean="0"/>
            </a:br>
            <a:r>
              <a:rPr lang="ru-RU" sz="2800" b="1" dirty="0" smtClean="0"/>
              <a:t>Написаны им</a:t>
            </a:r>
            <a:br>
              <a:rPr lang="ru-RU" sz="2800" b="1" dirty="0" smtClean="0"/>
            </a:br>
            <a:r>
              <a:rPr lang="ru-RU" sz="2800" b="1" dirty="0" smtClean="0"/>
              <a:t>И рассказы, и сказки.</a:t>
            </a:r>
          </a:p>
          <a:p>
            <a:r>
              <a:rPr lang="ru-RU" sz="2800" b="1" dirty="0" smtClean="0"/>
              <a:t>Страницы волшебных,</a:t>
            </a:r>
            <a:br>
              <a:rPr lang="ru-RU" sz="2800" b="1" dirty="0" smtClean="0"/>
            </a:br>
            <a:r>
              <a:rPr lang="ru-RU" sz="2800" b="1" dirty="0" smtClean="0"/>
              <a:t>Волнующих книг!</a:t>
            </a:r>
            <a:br>
              <a:rPr lang="ru-RU" sz="2800" b="1" dirty="0" smtClean="0"/>
            </a:br>
            <a:r>
              <a:rPr lang="ru-RU" sz="2800" b="1" dirty="0" smtClean="0"/>
              <a:t>Люби и храни</a:t>
            </a:r>
            <a:br>
              <a:rPr lang="ru-RU" sz="2800" b="1" dirty="0" smtClean="0"/>
            </a:br>
            <a:r>
              <a:rPr lang="ru-RU" sz="2800" b="1" dirty="0" smtClean="0"/>
              <a:t>Наш великий язык!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7" name="Picture 7" descr="печать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93" y="1844825"/>
            <a:ext cx="358628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340768"/>
            <a:ext cx="7631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Ребята, любите и изучайте русский язык! </a:t>
            </a:r>
            <a:endParaRPr lang="ru-RU" sz="3200" b="1" dirty="0" smtClean="0"/>
          </a:p>
          <a:p>
            <a:r>
              <a:rPr lang="ru-RU" sz="3200" b="1" dirty="0" smtClean="0"/>
              <a:t>Учитесь </a:t>
            </a:r>
            <a:r>
              <a:rPr lang="ru-RU" sz="3200" b="1" dirty="0"/>
              <a:t>говорить выразительно, </a:t>
            </a:r>
            <a:endParaRPr lang="ru-RU" sz="3200" b="1" dirty="0" smtClean="0"/>
          </a:p>
          <a:p>
            <a:r>
              <a:rPr lang="ru-RU" sz="3200" b="1" dirty="0" smtClean="0"/>
              <a:t>ясно </a:t>
            </a:r>
            <a:r>
              <a:rPr lang="ru-RU" sz="3200" b="1" dirty="0"/>
              <a:t>и точно выражать свою мысль. </a:t>
            </a:r>
          </a:p>
        </p:txBody>
      </p:sp>
      <p:pic>
        <p:nvPicPr>
          <p:cNvPr id="8194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 r="-92" b="4032"/>
          <a:stretch>
            <a:fillRect/>
          </a:stretch>
        </p:blipFill>
        <p:spPr bwMode="auto">
          <a:xfrm>
            <a:off x="1763688" y="2996952"/>
            <a:ext cx="612068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6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cazka.ucoz.ru/_ld/1/47356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815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858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8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Молодцы!</a:t>
            </a:r>
          </a:p>
          <a:p>
            <a:pPr algn="ctr">
              <a:buNone/>
            </a:pPr>
            <a:r>
              <a:rPr lang="ru-RU" sz="8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работу!!!</a:t>
            </a:r>
          </a:p>
        </p:txBody>
      </p:sp>
      <p:pic>
        <p:nvPicPr>
          <p:cNvPr id="1028" name="Picture 4" descr="http://antalpiti.ru/files/99604/childrens_roundabout_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3312368" cy="2636912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Рабочий стол\все для презентаций\картинкидля презентаций\MOI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17526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980728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Русское слово живет на страницах,</a:t>
            </a:r>
          </a:p>
          <a:p>
            <a:pPr algn="ctr"/>
            <a:r>
              <a:rPr lang="ru-RU" sz="4000" b="1" dirty="0"/>
              <a:t>Мир окрыляющих детских книг.</a:t>
            </a:r>
          </a:p>
          <a:p>
            <a:pPr algn="ctr"/>
            <a:r>
              <a:rPr lang="ru-RU" sz="4000" b="1" dirty="0"/>
              <a:t>Русское слово - свободы зарница -</a:t>
            </a:r>
          </a:p>
          <a:p>
            <a:pPr algn="ctr"/>
            <a:r>
              <a:rPr lang="ru-RU" sz="4000" b="1" dirty="0"/>
              <a:t>Выучи ….. </a:t>
            </a:r>
          </a:p>
        </p:txBody>
      </p:sp>
      <p:pic>
        <p:nvPicPr>
          <p:cNvPr id="8" name="Picture 4" descr="C:\Documents and Settings\Администратор\Рабочий стол\все для презентаций\сказочные фоны\сов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93" y="3535273"/>
            <a:ext cx="17907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pic>
        <p:nvPicPr>
          <p:cNvPr id="1028" name="Picture 4" descr="&amp;Kcy;&amp;acy;&amp;rcy;&amp;tcy;&amp;icy;&amp;ncy;&amp;kcy;&amp;icy; &amp;pcy;&amp;ocy; &amp;zcy;&amp;acy;&amp;pcy;&amp;rcy;&amp;ocy;&amp;scy;&amp;ucy; &amp;kcy;&amp;acy;&amp;rcy;&amp;tcy;&amp;icy;&amp;ncy;&amp;kcy;&amp;icy; &amp;rcy;&amp;ucy;&amp;scy;&amp;scy;&amp;kcy;&amp;icy;&amp;jcy; &amp;yacy;&amp;zcy;&amp;ycy;&amp;kcy; &amp;vcy; &amp;ncy;&amp;acy;&amp;chcy;&amp;acy;&amp;lcy;&amp;softcy;&amp;ncy;&amp;ocy;&amp;jcy; &amp;shcy;&amp;kcy;&amp;ocy;&amp;l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80928"/>
            <a:ext cx="4752528" cy="3568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2626" y="836712"/>
            <a:ext cx="836613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ВНЕКЛАССНОЕ МЕРОПРИЯТИЕ</a:t>
            </a:r>
          </a:p>
          <a:p>
            <a:pPr algn="ctr"/>
            <a:r>
              <a:rPr lang="ru-RU" sz="3600" b="1" dirty="0" smtClean="0"/>
              <a:t>ПО РУССКОМУ ЯЗЫКУ</a:t>
            </a:r>
          </a:p>
          <a:p>
            <a:pPr algn="ctr"/>
            <a:r>
              <a:rPr lang="ru-RU" sz="4400" b="1" dirty="0"/>
              <a:t>«Давайте любить русский язык!»</a:t>
            </a:r>
            <a:endParaRPr lang="ru-RU" sz="4400" dirty="0"/>
          </a:p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090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3" y="0"/>
            <a:ext cx="9130037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980729"/>
            <a:ext cx="6775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«</a:t>
            </a:r>
            <a:r>
              <a:rPr lang="ru-RU" sz="4000" b="1" dirty="0"/>
              <a:t>Назови свою команду».</a:t>
            </a:r>
            <a:endParaRPr lang="ru-RU" sz="4000" dirty="0"/>
          </a:p>
          <a:p>
            <a:r>
              <a:rPr lang="ru-RU" sz="4000" dirty="0" smtClean="0">
                <a:solidFill>
                  <a:srgbClr val="0070C0"/>
                </a:solidFill>
              </a:rPr>
              <a:t> 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9" name="Picture 2" descr="&amp;Kcy;&amp;acy;&amp;rcy;&amp;tcy;&amp;icy;&amp;ncy;&amp;kcy;&amp;icy; &amp;pcy;&amp;ocy; &amp;zcy;&amp;acy;&amp;pcy;&amp;rcy;&amp;ocy;&amp;scy;&amp;ucy; &amp;kcy;&amp;acy;&amp;rcy;&amp;tcy;&amp;icy;&amp;ncy;&amp;kcy;&amp;icy; &amp;pcy;&amp;ocy; &amp;tcy;&amp;iecy;&amp;mcy;&amp;iecy; &amp;rcy;&amp;ucy;&amp;scy;&amp;scy;&amp;kcy;&amp;icy;&amp;jcy; &amp;yacy;&amp;zcy;&amp;ycy;&amp;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856" y="2919721"/>
            <a:ext cx="4286250" cy="2886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3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0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8574" y="748239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1 команда: </a:t>
            </a:r>
            <a:r>
              <a:rPr lang="ru-RU" sz="3600" b="1" i="1" dirty="0">
                <a:solidFill>
                  <a:srgbClr val="FF0000"/>
                </a:solidFill>
              </a:rPr>
              <a:t>«Слово»</a:t>
            </a:r>
            <a:endParaRPr lang="ru-RU" sz="3600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/>
              <a:t>Девиз: </a:t>
            </a:r>
            <a:endParaRPr lang="ru-RU" sz="3600" b="1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К бою честному готовы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Ребята из команды «Слово»</a:t>
            </a:r>
          </a:p>
          <a:p>
            <a:r>
              <a:rPr lang="ru-RU" sz="3600" dirty="0"/>
              <a:t> </a:t>
            </a:r>
          </a:p>
          <a:p>
            <a:pPr algn="ctr"/>
            <a:r>
              <a:rPr lang="ru-RU" sz="3600" b="1" dirty="0"/>
              <a:t>2 команда: </a:t>
            </a:r>
            <a:r>
              <a:rPr lang="ru-RU" sz="3600" b="1" i="1" dirty="0">
                <a:solidFill>
                  <a:srgbClr val="FF0000"/>
                </a:solidFill>
              </a:rPr>
              <a:t>«Предложенье»</a:t>
            </a:r>
            <a:endParaRPr lang="ru-RU" sz="3600" b="1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/>
              <a:t>Девиз: </a:t>
            </a:r>
            <a:endParaRPr lang="ru-RU" sz="3600" b="1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Мы команда «Предложенье»!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Пусть нам сопутствует везенье»</a:t>
            </a:r>
          </a:p>
          <a:p>
            <a:endParaRPr lang="ru-RU" sz="3600" dirty="0"/>
          </a:p>
        </p:txBody>
      </p:sp>
      <p:pic>
        <p:nvPicPr>
          <p:cNvPr id="6" name="Picture 20" descr="карандаш рисует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96325"/>
            <a:ext cx="12969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376" y="42236"/>
            <a:ext cx="913003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2420888"/>
            <a:ext cx="1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1932" y="1286716"/>
            <a:ext cx="444420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</a:rPr>
              <a:t>Анаграммы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</a:p>
          <a:p>
            <a:endParaRPr lang="ru-RU" sz="3600" b="1" dirty="0" smtClean="0"/>
          </a:p>
          <a:p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r>
              <a:rPr lang="ru-RU" sz="3600" b="1" dirty="0">
                <a:solidFill>
                  <a:srgbClr val="FF0000"/>
                </a:solidFill>
              </a:rPr>
              <a:t>, л, у, т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ш, а, ф, к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ш, о, а, к, л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д, а, в, о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ш, а, к, а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б, о, н, е</a:t>
            </a:r>
          </a:p>
          <a:p>
            <a:endParaRPr lang="ru-RU" sz="3600" dirty="0"/>
          </a:p>
          <a:p>
            <a:r>
              <a:rPr lang="ru-RU" sz="3600" b="1" i="1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i="1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9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903674" cy="323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bcy;&amp;lcy;&amp;ocy;&amp;ncy;&amp;ycy; &amp;dcy;&amp;lcy;&amp;yacy; &amp;pcy;&amp;rcy;&amp;iecy;&amp;zcy;&amp;iecy;&amp;ncy;&amp;tcy;&amp;acy;&amp;tscy;&amp;icy;&amp;jcy; &amp;pcy;&amp;ocy; &amp;rcy;&amp;ucy;&amp;scy;&amp;scy;&amp;kcy;&amp;ocy;&amp;mcy;&amp;ucy; &amp;yacy;&amp;zcy;&amp;ycy;&amp;kcy;&amp;ucy; &amp;ncy;&amp;acy;&amp;chcy;&amp;acy;&amp;lcy;&amp;softcy;&amp;ncy;&amp;acy;&amp;yacy; &amp;shcy;&amp;kcy;&amp;o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376" y="54765"/>
            <a:ext cx="913003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2420888"/>
            <a:ext cx="1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0142" y="1196752"/>
            <a:ext cx="372390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«Анаграммы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</a:p>
          <a:p>
            <a:endParaRPr lang="ru-RU" sz="3600" b="1" dirty="0" smtClean="0"/>
          </a:p>
          <a:p>
            <a:r>
              <a:rPr lang="ru-RU" sz="4000" b="1" dirty="0" smtClean="0"/>
              <a:t>   стул</a:t>
            </a:r>
            <a:endParaRPr lang="ru-RU" sz="4000" b="1" dirty="0"/>
          </a:p>
          <a:p>
            <a:r>
              <a:rPr lang="ru-RU" sz="4000" b="1" dirty="0" smtClean="0"/>
              <a:t>   шкаф</a:t>
            </a:r>
            <a:endParaRPr lang="ru-RU" sz="4000" b="1" dirty="0"/>
          </a:p>
          <a:p>
            <a:r>
              <a:rPr lang="ru-RU" sz="4000" b="1" dirty="0" smtClean="0"/>
              <a:t>   школа</a:t>
            </a:r>
            <a:endParaRPr lang="ru-RU" sz="4000" b="1" dirty="0"/>
          </a:p>
          <a:p>
            <a:r>
              <a:rPr lang="ru-RU" sz="4000" b="1" dirty="0" smtClean="0"/>
              <a:t>   вода</a:t>
            </a:r>
            <a:endParaRPr lang="ru-RU" sz="4000" b="1" dirty="0"/>
          </a:p>
          <a:p>
            <a:r>
              <a:rPr lang="ru-RU" sz="4000" b="1" dirty="0" smtClean="0"/>
              <a:t>   каша</a:t>
            </a:r>
            <a:endParaRPr lang="ru-RU" sz="4000" b="1" dirty="0"/>
          </a:p>
          <a:p>
            <a:r>
              <a:rPr lang="ru-RU" sz="4000" b="1" dirty="0" smtClean="0"/>
              <a:t>   небо</a:t>
            </a:r>
            <a:endParaRPr lang="ru-RU" sz="4000" b="1" dirty="0"/>
          </a:p>
          <a:p>
            <a:endParaRPr lang="ru-RU" sz="3600" dirty="0"/>
          </a:p>
          <a:p>
            <a:r>
              <a:rPr lang="ru-RU" sz="3600" b="1" i="1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i="1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9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758" y="2790220"/>
            <a:ext cx="3831665" cy="3510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69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1012</Words>
  <Application>Microsoft Office PowerPoint</Application>
  <PresentationFormat>Экран (4:3)</PresentationFormat>
  <Paragraphs>293</Paragraphs>
  <Slides>38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«Фразеологизмы» 1. Диву даваться… 2. На ночь глядя… 3. Выходить из себя… 4. Водить за нос… 5. Капля в море… 6. Куры не клюют… 7. Ни свет ни заря… 8. Надуть губы… 9. Повесить нос… 10. Яблоку негде упасть….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Пользователь Windows</cp:lastModifiedBy>
  <cp:revision>74</cp:revision>
  <dcterms:created xsi:type="dcterms:W3CDTF">2016-12-14T16:38:43Z</dcterms:created>
  <dcterms:modified xsi:type="dcterms:W3CDTF">2018-04-03T16:53:53Z</dcterms:modified>
</cp:coreProperties>
</file>