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9" r:id="rId2"/>
    <p:sldId id="299" r:id="rId3"/>
    <p:sldId id="287" r:id="rId4"/>
    <p:sldId id="288" r:id="rId5"/>
    <p:sldId id="297" r:id="rId6"/>
    <p:sldId id="298" r:id="rId7"/>
    <p:sldId id="276" r:id="rId8"/>
    <p:sldId id="268" r:id="rId9"/>
    <p:sldId id="278" r:id="rId10"/>
    <p:sldId id="267" r:id="rId11"/>
    <p:sldId id="262" r:id="rId12"/>
    <p:sldId id="277" r:id="rId13"/>
    <p:sldId id="294" r:id="rId14"/>
    <p:sldId id="266" r:id="rId15"/>
    <p:sldId id="270" r:id="rId16"/>
    <p:sldId id="271" r:id="rId17"/>
    <p:sldId id="283" r:id="rId18"/>
    <p:sldId id="296" r:id="rId19"/>
    <p:sldId id="292" r:id="rId20"/>
    <p:sldId id="28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0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ru-RU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2919" y="1371320"/>
            <a:ext cx="7029472" cy="2243152"/>
          </a:xfrm>
        </p:spPr>
        <p:txBody>
          <a:bodyPr/>
          <a:lstStyle/>
          <a:p>
            <a:pPr lvl="8" algn="l"/>
            <a:r>
              <a:rPr lang="ru-RU" sz="4000" dirty="0" smtClean="0"/>
              <a:t>Урок алгебры </a:t>
            </a:r>
            <a:br>
              <a:rPr lang="ru-RU" sz="4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12160" y="1340768"/>
            <a:ext cx="2088232" cy="936104"/>
          </a:xfrm>
        </p:spPr>
        <p:txBody>
          <a:bodyPr/>
          <a:lstStyle/>
          <a:p>
            <a:r>
              <a:rPr lang="ru-RU" sz="3600" dirty="0" smtClean="0"/>
              <a:t>7 класс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2492896"/>
            <a:ext cx="59046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Формулы сокращенного умножения</a:t>
            </a:r>
            <a:endParaRPr lang="ru-RU" sz="3600" b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4786881" y="3356992"/>
            <a:ext cx="4033589" cy="1872208"/>
            <a:chOff x="5571284" y="1193988"/>
            <a:chExt cx="2431839" cy="1989802"/>
          </a:xfrm>
        </p:grpSpPr>
        <p:cxnSp>
          <p:nvCxnSpPr>
            <p:cNvPr id="6" name="Скругленная соединительная линия 5"/>
            <p:cNvCxnSpPr/>
            <p:nvPr/>
          </p:nvCxnSpPr>
          <p:spPr>
            <a:xfrm rot="5400000" flipH="1" flipV="1">
              <a:off x="5907207" y="1307823"/>
              <a:ext cx="1728192" cy="1650066"/>
            </a:xfrm>
            <a:prstGeom prst="curvedConnector3">
              <a:avLst>
                <a:gd name="adj1" fmla="val -351"/>
              </a:avLst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5571284" y="2814458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А</a:t>
              </a:r>
              <a:endParaRPr lang="ru-RU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664569" y="1193988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В</a:t>
              </a:r>
              <a:endParaRPr lang="ru-RU" dirty="0"/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 flipV="1">
              <a:off x="5946270" y="1268760"/>
              <a:ext cx="1650066" cy="1728192"/>
            </a:xfrm>
            <a:prstGeom prst="straightConnector1">
              <a:avLst/>
            </a:prstGeom>
            <a:ln>
              <a:prstDash val="sysDash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4800" dirty="0" smtClean="0"/>
              <a:t>(a</a:t>
            </a:r>
            <a:r>
              <a:rPr lang="ru-RU" sz="4800" dirty="0" smtClean="0"/>
              <a:t> </a:t>
            </a:r>
            <a:r>
              <a:rPr lang="en-US" sz="4800" dirty="0" smtClean="0"/>
              <a:t>-</a:t>
            </a:r>
            <a:r>
              <a:rPr lang="ru-RU" sz="4800" dirty="0" smtClean="0"/>
              <a:t> </a:t>
            </a:r>
            <a:r>
              <a:rPr lang="en-US" sz="4800" dirty="0" smtClean="0"/>
              <a:t>b)(a</a:t>
            </a:r>
            <a:r>
              <a:rPr lang="ru-RU" sz="4800" dirty="0" smtClean="0"/>
              <a:t> </a:t>
            </a:r>
            <a:r>
              <a:rPr lang="en-US" sz="4800" dirty="0" smtClean="0"/>
              <a:t>+</a:t>
            </a:r>
            <a:r>
              <a:rPr lang="ru-RU" sz="4800" dirty="0" smtClean="0"/>
              <a:t> </a:t>
            </a:r>
            <a:r>
              <a:rPr lang="en-US" sz="4800" dirty="0" smtClean="0"/>
              <a:t>b)=  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4800" dirty="0" smtClean="0"/>
              <a:t>a²</a:t>
            </a:r>
            <a:r>
              <a:rPr lang="ru-RU" sz="4800" dirty="0" smtClean="0"/>
              <a:t> </a:t>
            </a:r>
            <a:r>
              <a:rPr lang="en-US" sz="4800" dirty="0" smtClean="0"/>
              <a:t>-</a:t>
            </a:r>
            <a:r>
              <a:rPr lang="ru-RU" sz="4800" dirty="0" smtClean="0"/>
              <a:t> </a:t>
            </a:r>
            <a:r>
              <a:rPr lang="en-US" sz="4800" dirty="0" smtClean="0"/>
              <a:t>b²</a:t>
            </a:r>
            <a:endParaRPr lang="ru-RU" sz="4800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6600" dirty="0" smtClean="0"/>
              <a:t>(a</a:t>
            </a:r>
            <a:r>
              <a:rPr lang="ru-RU" sz="6600" dirty="0" smtClean="0"/>
              <a:t> </a:t>
            </a:r>
            <a:r>
              <a:rPr lang="en-US" sz="6600" dirty="0" smtClean="0"/>
              <a:t>-</a:t>
            </a:r>
            <a:r>
              <a:rPr lang="ru-RU" sz="6600" dirty="0" smtClean="0"/>
              <a:t> </a:t>
            </a:r>
            <a:r>
              <a:rPr lang="en-US" sz="6600" dirty="0" smtClean="0"/>
              <a:t>b)(a</a:t>
            </a:r>
            <a:r>
              <a:rPr lang="ru-RU" sz="6600" dirty="0" smtClean="0"/>
              <a:t> </a:t>
            </a:r>
            <a:r>
              <a:rPr lang="en-US" sz="6600" dirty="0" smtClean="0"/>
              <a:t>+</a:t>
            </a:r>
            <a:r>
              <a:rPr lang="ru-RU" sz="6600" dirty="0" smtClean="0"/>
              <a:t> </a:t>
            </a:r>
            <a:r>
              <a:rPr lang="en-US" sz="6600" dirty="0" smtClean="0"/>
              <a:t>b)=a²</a:t>
            </a:r>
            <a:r>
              <a:rPr lang="ru-RU" sz="6600" dirty="0" smtClean="0"/>
              <a:t> </a:t>
            </a:r>
            <a:r>
              <a:rPr lang="en-US" sz="6600" dirty="0" smtClean="0"/>
              <a:t>-</a:t>
            </a:r>
            <a:r>
              <a:rPr lang="ru-RU" sz="6600" dirty="0" smtClean="0"/>
              <a:t> </a:t>
            </a:r>
            <a:r>
              <a:rPr lang="en-US" sz="6600" dirty="0" smtClean="0"/>
              <a:t>b²</a:t>
            </a:r>
            <a:endParaRPr lang="ru-RU" sz="6600" dirty="0" smtClean="0"/>
          </a:p>
          <a:p>
            <a:pPr algn="ctr">
              <a:buNone/>
            </a:pPr>
            <a:endParaRPr lang="ru-RU" sz="3600" b="1" cap="all" dirty="0" smtClean="0">
              <a:ln w="0"/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>
              <a:buNone/>
            </a:pPr>
            <a:r>
              <a:rPr lang="ru-RU" sz="36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Произведение разности двух выражений и их суммы равно разности квадратов этих выражений</a:t>
            </a:r>
            <a:endParaRPr lang="ru-RU" sz="3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(a</a:t>
            </a:r>
            <a:r>
              <a:rPr lang="ru-RU" dirty="0" smtClean="0"/>
              <a:t> </a:t>
            </a:r>
            <a:r>
              <a:rPr lang="en-US" dirty="0" smtClean="0"/>
              <a:t>-</a:t>
            </a:r>
            <a:r>
              <a:rPr lang="ru-RU" dirty="0" smtClean="0"/>
              <a:t> </a:t>
            </a:r>
            <a:r>
              <a:rPr lang="en-US" dirty="0" smtClean="0"/>
              <a:t>b)(a</a:t>
            </a:r>
            <a:r>
              <a:rPr lang="ru-RU" dirty="0" smtClean="0"/>
              <a:t> </a:t>
            </a:r>
            <a:r>
              <a:rPr lang="en-US" dirty="0" smtClean="0"/>
              <a:t>+</a:t>
            </a:r>
            <a:r>
              <a:rPr lang="ru-RU" dirty="0" smtClean="0"/>
              <a:t> </a:t>
            </a:r>
            <a:r>
              <a:rPr lang="en-US" dirty="0" smtClean="0"/>
              <a:t>b)=a²</a:t>
            </a:r>
            <a:r>
              <a:rPr lang="ru-RU" dirty="0" smtClean="0"/>
              <a:t> </a:t>
            </a:r>
            <a:r>
              <a:rPr lang="en-US" dirty="0" smtClean="0"/>
              <a:t>-</a:t>
            </a:r>
            <a:r>
              <a:rPr lang="ru-RU" dirty="0" smtClean="0"/>
              <a:t> </a:t>
            </a:r>
            <a:r>
              <a:rPr lang="en-US" dirty="0" smtClean="0"/>
              <a:t>b²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endParaRPr lang="ru-RU" sz="3600" dirty="0" smtClean="0"/>
          </a:p>
          <a:p>
            <a:pPr algn="r">
              <a:buNone/>
            </a:pPr>
            <a:r>
              <a:rPr lang="ru-RU" sz="2800" dirty="0" smtClean="0"/>
              <a:t>1)   </a:t>
            </a:r>
            <a:r>
              <a:rPr lang="en-US" sz="2800" dirty="0" smtClean="0"/>
              <a:t>2</a:t>
            </a:r>
            <a:r>
              <a:rPr lang="en-US" sz="2800" i="1" dirty="0" smtClean="0"/>
              <a:t>a²+5b²</a:t>
            </a:r>
            <a:endParaRPr lang="ru-RU" sz="2800" i="1" dirty="0" smtClean="0"/>
          </a:p>
          <a:p>
            <a:pPr algn="r">
              <a:buNone/>
            </a:pPr>
            <a:r>
              <a:rPr lang="ru-RU" sz="2800" dirty="0" smtClean="0"/>
              <a:t>2)</a:t>
            </a:r>
            <a:r>
              <a:rPr lang="en-US" sz="2800" dirty="0" smtClean="0"/>
              <a:t> 4</a:t>
            </a:r>
            <a:r>
              <a:rPr lang="en-US" sz="2800" i="1" dirty="0" smtClean="0"/>
              <a:t>a²-25b</a:t>
            </a:r>
            <a:r>
              <a:rPr lang="ru-RU" sz="2800" dirty="0" smtClean="0"/>
              <a:t> ²</a:t>
            </a:r>
            <a:endParaRPr lang="ru-RU" sz="2800" i="1" dirty="0" smtClean="0"/>
          </a:p>
          <a:p>
            <a:endParaRPr lang="ru-RU" i="1" dirty="0" smtClean="0"/>
          </a:p>
          <a:p>
            <a:pPr>
              <a:buNone/>
            </a:pPr>
            <a:r>
              <a:rPr lang="en-US" sz="3600" dirty="0" smtClean="0"/>
              <a:t>b) (7</a:t>
            </a:r>
            <a:r>
              <a:rPr lang="en-US" sz="3600" i="1" dirty="0" smtClean="0"/>
              <a:t>a−2b)(7a+2b)</a:t>
            </a:r>
            <a:endParaRPr lang="ru-RU" sz="3600" i="1" dirty="0" smtClean="0"/>
          </a:p>
          <a:p>
            <a:pPr marL="880110" indent="-742950" algn="r">
              <a:buNone/>
            </a:pPr>
            <a:r>
              <a:rPr lang="ru-RU" sz="2800" dirty="0" smtClean="0"/>
              <a:t>1)  </a:t>
            </a:r>
            <a:r>
              <a:rPr lang="en-US" sz="2800" dirty="0" smtClean="0"/>
              <a:t>7</a:t>
            </a:r>
            <a:r>
              <a:rPr lang="en-US" sz="2800" i="1" dirty="0" smtClean="0"/>
              <a:t>a²−2b²</a:t>
            </a:r>
            <a:endParaRPr lang="ru-RU" sz="2800" i="1" dirty="0" smtClean="0"/>
          </a:p>
          <a:p>
            <a:pPr marL="880110" indent="-742950" algn="r">
              <a:buNone/>
            </a:pPr>
            <a:r>
              <a:rPr lang="ru-RU" sz="2800" dirty="0" smtClean="0"/>
              <a:t>2)</a:t>
            </a:r>
            <a:r>
              <a:rPr lang="en-US" sz="2800" dirty="0" smtClean="0"/>
              <a:t> </a:t>
            </a:r>
            <a:r>
              <a:rPr lang="ru-RU" sz="2800" dirty="0" smtClean="0"/>
              <a:t> </a:t>
            </a:r>
            <a:r>
              <a:rPr lang="en-US" sz="2800" dirty="0" smtClean="0"/>
              <a:t>7</a:t>
            </a:r>
            <a:r>
              <a:rPr lang="en-US" sz="2800" i="1" dirty="0" smtClean="0"/>
              <a:t>a²+2b</a:t>
            </a:r>
            <a:r>
              <a:rPr lang="ru-RU" sz="2800" dirty="0" smtClean="0"/>
              <a:t> ²</a:t>
            </a:r>
            <a:endParaRPr lang="ru-RU" sz="2800" i="1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48640" lvl="4" indent="-411480">
              <a:buClr>
                <a:schemeClr val="tx1">
                  <a:shade val="95000"/>
                </a:schemeClr>
              </a:buClr>
              <a:buSzPct val="65000"/>
              <a:buNone/>
            </a:pPr>
            <a:r>
              <a:rPr lang="en-US" sz="3600" dirty="0" smtClean="0"/>
              <a:t>a) </a:t>
            </a:r>
            <a:r>
              <a:rPr lang="ru-RU" sz="3600" dirty="0" smtClean="0"/>
              <a:t>(2</a:t>
            </a:r>
            <a:r>
              <a:rPr lang="en-US" sz="3600" dirty="0" smtClean="0"/>
              <a:t>a-5b)(2a+5b)</a:t>
            </a:r>
            <a:endParaRPr lang="ru-RU" sz="3600" dirty="0" smtClean="0"/>
          </a:p>
          <a:p>
            <a:pPr>
              <a:buNone/>
            </a:pPr>
            <a:r>
              <a:rPr lang="ru-RU" sz="2800" dirty="0" smtClean="0"/>
              <a:t>3) </a:t>
            </a:r>
            <a:r>
              <a:rPr lang="en-US" sz="2800" dirty="0" smtClean="0"/>
              <a:t>2</a:t>
            </a:r>
            <a:r>
              <a:rPr lang="en-US" sz="2800" i="1" dirty="0" smtClean="0"/>
              <a:t>a²− 5b²</a:t>
            </a:r>
            <a:endParaRPr lang="ru-RU" sz="2800" i="1" dirty="0" smtClean="0"/>
          </a:p>
          <a:p>
            <a:pPr>
              <a:buNone/>
            </a:pPr>
            <a:r>
              <a:rPr lang="ru-RU" sz="2800" dirty="0" smtClean="0"/>
              <a:t>4) </a:t>
            </a:r>
            <a:r>
              <a:rPr lang="en-US" sz="2800" dirty="0" smtClean="0"/>
              <a:t>4</a:t>
            </a:r>
            <a:r>
              <a:rPr lang="en-US" sz="2800" i="1" dirty="0" smtClean="0"/>
              <a:t>a²+ 25b²</a:t>
            </a:r>
            <a:r>
              <a:rPr lang="ru-RU" sz="2800" dirty="0" smtClean="0"/>
              <a:t>?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3) </a:t>
            </a:r>
            <a:r>
              <a:rPr lang="en-US" sz="2800" dirty="0" smtClean="0"/>
              <a:t>49</a:t>
            </a:r>
            <a:r>
              <a:rPr lang="en-US" sz="2800" i="1" dirty="0" smtClean="0"/>
              <a:t>a²− 4b²</a:t>
            </a:r>
            <a:r>
              <a:rPr lang="ru-RU" sz="2800" dirty="0" smtClean="0"/>
              <a:t>;</a:t>
            </a:r>
          </a:p>
          <a:p>
            <a:pPr>
              <a:buNone/>
            </a:pPr>
            <a:r>
              <a:rPr lang="ru-RU" sz="2800" dirty="0" smtClean="0"/>
              <a:t>   4) </a:t>
            </a:r>
            <a:r>
              <a:rPr lang="en-US" sz="2800" dirty="0" smtClean="0"/>
              <a:t>49</a:t>
            </a:r>
            <a:r>
              <a:rPr lang="en-US" sz="2800" i="1" dirty="0" smtClean="0"/>
              <a:t>a²+ 4b²</a:t>
            </a:r>
            <a:r>
              <a:rPr lang="ru-RU" sz="2800" dirty="0" smtClean="0"/>
              <a:t>?</a:t>
            </a:r>
            <a:endParaRPr lang="ru-RU" sz="2800" dirty="0"/>
          </a:p>
        </p:txBody>
      </p:sp>
      <p:sp>
        <p:nvSpPr>
          <p:cNvPr id="5" name="4-конечная звезда 4"/>
          <p:cNvSpPr/>
          <p:nvPr/>
        </p:nvSpPr>
        <p:spPr>
          <a:xfrm>
            <a:off x="2071670" y="2786058"/>
            <a:ext cx="357190" cy="500066"/>
          </a:xfrm>
          <a:prstGeom prst="star4">
            <a:avLst>
              <a:gd name="adj" fmla="val 191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4572000" y="4357694"/>
            <a:ext cx="357190" cy="50006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pPr lvl="4"/>
            <a:r>
              <a:rPr lang="ru-RU" b="1" dirty="0" smtClean="0"/>
              <a:t>Выполните умножение и сделайте вывод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>
              <a:buNone/>
            </a:pPr>
            <a:r>
              <a:rPr lang="ru-RU" sz="3600" b="1" dirty="0" smtClean="0"/>
              <a:t>Есть ли разница?</a:t>
            </a:r>
          </a:p>
          <a:p>
            <a:r>
              <a:rPr lang="ru-RU" sz="3600" b="1" dirty="0" smtClean="0"/>
              <a:t>(</a:t>
            </a:r>
            <a:r>
              <a:rPr lang="ru-RU" sz="3600" b="1" dirty="0" err="1" smtClean="0"/>
              <a:t>b</a:t>
            </a:r>
            <a:r>
              <a:rPr lang="ru-RU" sz="3600" b="1" dirty="0" smtClean="0"/>
              <a:t>-</a:t>
            </a:r>
            <a:r>
              <a:rPr lang="en-US" sz="3600" b="1" dirty="0" smtClean="0"/>
              <a:t>a</a:t>
            </a:r>
            <a:r>
              <a:rPr lang="ru-RU" sz="3600" b="1" dirty="0" smtClean="0"/>
              <a:t>)(</a:t>
            </a:r>
            <a:r>
              <a:rPr lang="ru-RU" sz="3600" b="1" dirty="0" err="1" smtClean="0"/>
              <a:t>а+</a:t>
            </a:r>
            <a:r>
              <a:rPr lang="en-US" sz="3600" b="1" dirty="0" smtClean="0"/>
              <a:t>b</a:t>
            </a:r>
            <a:r>
              <a:rPr lang="ru-RU" sz="3600" b="1" dirty="0" smtClean="0"/>
              <a:t>)=</a:t>
            </a:r>
            <a:endParaRPr lang="ru-RU" sz="3600" dirty="0" smtClean="0"/>
          </a:p>
          <a:p>
            <a:r>
              <a:rPr lang="ru-RU" sz="3600" b="1" dirty="0" smtClean="0"/>
              <a:t>(а-</a:t>
            </a:r>
            <a:r>
              <a:rPr lang="en-US" sz="3600" b="1" dirty="0" smtClean="0"/>
              <a:t>b</a:t>
            </a:r>
            <a:r>
              <a:rPr lang="ru-RU" sz="3600" b="1" dirty="0" smtClean="0"/>
              <a:t>)(</a:t>
            </a:r>
            <a:r>
              <a:rPr lang="ru-RU" sz="3600" b="1" dirty="0" err="1" smtClean="0"/>
              <a:t>b+а</a:t>
            </a:r>
            <a:r>
              <a:rPr lang="ru-RU" sz="3600" b="1" dirty="0" smtClean="0"/>
              <a:t>) =</a:t>
            </a:r>
            <a:endParaRPr lang="ru-RU" sz="3600" dirty="0" smtClean="0"/>
          </a:p>
          <a:p>
            <a:r>
              <a:rPr lang="ru-RU" sz="3600" b="1" dirty="0" smtClean="0"/>
              <a:t>(-а-</a:t>
            </a:r>
            <a:r>
              <a:rPr lang="en-US" sz="3600" b="1" dirty="0" smtClean="0"/>
              <a:t>b</a:t>
            </a:r>
            <a:r>
              <a:rPr lang="ru-RU" sz="3600" b="1" dirty="0" smtClean="0"/>
              <a:t>)(-</a:t>
            </a:r>
            <a:r>
              <a:rPr lang="ru-RU" sz="3600" b="1" dirty="0" err="1" smtClean="0"/>
              <a:t>а+</a:t>
            </a:r>
            <a:r>
              <a:rPr lang="en-US" sz="3600" b="1" dirty="0" smtClean="0"/>
              <a:t>b</a:t>
            </a:r>
            <a:r>
              <a:rPr lang="ru-RU" sz="3600" b="1" dirty="0" smtClean="0"/>
              <a:t>)=</a:t>
            </a:r>
          </a:p>
          <a:p>
            <a:pPr>
              <a:buNone/>
            </a:pPr>
            <a:r>
              <a:rPr lang="ru-RU" sz="3600" dirty="0" smtClean="0"/>
              <a:t>Вывод: при умножении по формуле ориентироваться на………</a:t>
            </a:r>
            <a:endParaRPr lang="ru-RU" sz="3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Выполните умножение многочленов</a:t>
            </a:r>
            <a:br>
              <a:rPr lang="ru-RU" sz="4000" dirty="0" smtClean="0"/>
            </a:br>
            <a:r>
              <a:rPr lang="en-US" sz="4000" dirty="0" smtClean="0"/>
              <a:t>(a</a:t>
            </a:r>
            <a:r>
              <a:rPr lang="ru-RU" sz="4000" dirty="0" smtClean="0"/>
              <a:t> </a:t>
            </a:r>
            <a:r>
              <a:rPr lang="en-US" sz="4000" dirty="0" smtClean="0"/>
              <a:t>-</a:t>
            </a:r>
            <a:r>
              <a:rPr lang="ru-RU" sz="4000" dirty="0" smtClean="0"/>
              <a:t> </a:t>
            </a:r>
            <a:r>
              <a:rPr lang="en-US" sz="4000" dirty="0" smtClean="0"/>
              <a:t>b)(a</a:t>
            </a:r>
            <a:r>
              <a:rPr lang="ru-RU" sz="4000" dirty="0" smtClean="0"/>
              <a:t> </a:t>
            </a:r>
            <a:r>
              <a:rPr lang="en-US" sz="4000" dirty="0" smtClean="0"/>
              <a:t>+</a:t>
            </a:r>
            <a:r>
              <a:rPr lang="ru-RU" sz="4000" dirty="0" smtClean="0"/>
              <a:t> </a:t>
            </a:r>
            <a:r>
              <a:rPr lang="en-US" sz="4000" dirty="0" smtClean="0"/>
              <a:t>b)=a²</a:t>
            </a:r>
            <a:r>
              <a:rPr lang="ru-RU" sz="4000" dirty="0" smtClean="0"/>
              <a:t> </a:t>
            </a:r>
            <a:r>
              <a:rPr lang="en-US" sz="4000" dirty="0" smtClean="0"/>
              <a:t>-</a:t>
            </a:r>
            <a:r>
              <a:rPr lang="ru-RU" sz="4000" dirty="0" smtClean="0"/>
              <a:t> </a:t>
            </a:r>
            <a:r>
              <a:rPr lang="en-US" sz="4000" dirty="0" smtClean="0"/>
              <a:t>b²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t-BR" dirty="0" smtClean="0"/>
              <a:t> 1) (</a:t>
            </a:r>
            <a:r>
              <a:rPr lang="pt-BR" i="1" dirty="0" smtClean="0"/>
              <a:t>m − n)(m + n)=</a:t>
            </a:r>
          </a:p>
          <a:p>
            <a:pPr>
              <a:buNone/>
            </a:pPr>
            <a:r>
              <a:rPr lang="en-US" dirty="0" smtClean="0"/>
              <a:t>2) (</a:t>
            </a:r>
            <a:r>
              <a:rPr lang="en-US" i="1" dirty="0" smtClean="0"/>
              <a:t>x − 1)(x + 1)=</a:t>
            </a:r>
          </a:p>
          <a:p>
            <a:pPr>
              <a:buNone/>
            </a:pPr>
            <a:r>
              <a:rPr lang="es-ES" dirty="0" smtClean="0"/>
              <a:t>3) (9 − </a:t>
            </a:r>
            <a:r>
              <a:rPr lang="es-ES" i="1" dirty="0" smtClean="0"/>
              <a:t>y)(9 + y)=</a:t>
            </a:r>
          </a:p>
          <a:p>
            <a:pPr>
              <a:buNone/>
            </a:pPr>
            <a:r>
              <a:rPr lang="en-US" dirty="0" smtClean="0"/>
              <a:t>4) (3</a:t>
            </a:r>
            <a:r>
              <a:rPr lang="en-US" i="1" dirty="0" smtClean="0"/>
              <a:t>b − 1)(3b + 1)=</a:t>
            </a:r>
          </a:p>
          <a:p>
            <a:pPr>
              <a:buNone/>
            </a:pPr>
            <a:r>
              <a:rPr lang="pt-BR" dirty="0" smtClean="0"/>
              <a:t>5) (10</a:t>
            </a:r>
            <a:r>
              <a:rPr lang="pt-BR" i="1" dirty="0" smtClean="0"/>
              <a:t>m − 7)(10m + 7)=</a:t>
            </a:r>
          </a:p>
          <a:p>
            <a:pPr>
              <a:buNone/>
            </a:pPr>
            <a:r>
              <a:rPr lang="pt-BR" i="1" dirty="0" smtClean="0"/>
              <a:t>6) (4a − b)(b + 4a)=</a:t>
            </a:r>
          </a:p>
          <a:p>
            <a:pPr>
              <a:buNone/>
            </a:pPr>
            <a:r>
              <a:rPr lang="en-US" i="1" dirty="0" smtClean="0"/>
              <a:t>7) (5b + 1)(1 − 5b)=</a:t>
            </a:r>
          </a:p>
          <a:p>
            <a:pPr>
              <a:buNone/>
            </a:pPr>
            <a:r>
              <a:rPr lang="es-ES" i="1" dirty="0" smtClean="0"/>
              <a:t>8) (3x − 5y)(3x + 5y)=</a:t>
            </a:r>
          </a:p>
          <a:p>
            <a:pPr>
              <a:buNone/>
            </a:pPr>
            <a:r>
              <a:rPr lang="en-US" i="1" dirty="0" smtClean="0"/>
              <a:t>9) (13c - 10d)(13c + 10d)=</a:t>
            </a:r>
          </a:p>
          <a:p>
            <a:pPr>
              <a:buNone/>
            </a:pPr>
            <a:r>
              <a:rPr lang="pt-BR" i="1" dirty="0" smtClean="0"/>
              <a:t>10) (8m + 11n)(11n − 8m)=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t-BR" i="1" dirty="0" smtClean="0"/>
              <a:t>m² − n²</a:t>
            </a:r>
          </a:p>
          <a:p>
            <a:pPr>
              <a:buNone/>
            </a:pPr>
            <a:r>
              <a:rPr lang="en-US" i="1" dirty="0" smtClean="0"/>
              <a:t>x² − 1</a:t>
            </a:r>
          </a:p>
          <a:p>
            <a:pPr>
              <a:buNone/>
            </a:pPr>
            <a:r>
              <a:rPr lang="es-ES" i="1" dirty="0" smtClean="0"/>
              <a:t>81</a:t>
            </a:r>
            <a:r>
              <a:rPr lang="es-ES" dirty="0" smtClean="0"/>
              <a:t> − </a:t>
            </a:r>
            <a:r>
              <a:rPr lang="es-ES" i="1" dirty="0" smtClean="0"/>
              <a:t>y ²</a:t>
            </a:r>
          </a:p>
          <a:p>
            <a:pPr>
              <a:buNone/>
            </a:pPr>
            <a:r>
              <a:rPr lang="en-US" i="1" dirty="0" smtClean="0"/>
              <a:t>9b² − 1</a:t>
            </a:r>
          </a:p>
          <a:p>
            <a:pPr>
              <a:buNone/>
            </a:pPr>
            <a:r>
              <a:rPr lang="pt-BR" dirty="0" smtClean="0"/>
              <a:t>100</a:t>
            </a:r>
            <a:r>
              <a:rPr lang="pt-BR" i="1" dirty="0" smtClean="0"/>
              <a:t>m² − 49</a:t>
            </a:r>
          </a:p>
          <a:p>
            <a:pPr>
              <a:buNone/>
            </a:pPr>
            <a:r>
              <a:rPr lang="pt-BR" i="1" dirty="0" smtClean="0"/>
              <a:t>16a² − b²</a:t>
            </a:r>
          </a:p>
          <a:p>
            <a:pPr>
              <a:buNone/>
            </a:pPr>
            <a:r>
              <a:rPr lang="en-US" i="1" dirty="0" smtClean="0"/>
              <a:t>1 − 25b²</a:t>
            </a:r>
          </a:p>
          <a:p>
            <a:pPr>
              <a:buNone/>
            </a:pPr>
            <a:r>
              <a:rPr lang="es-ES" i="1" dirty="0" smtClean="0"/>
              <a:t>9x ²−25y²</a:t>
            </a:r>
          </a:p>
          <a:p>
            <a:pPr>
              <a:buNone/>
            </a:pPr>
            <a:r>
              <a:rPr lang="en-US" i="1" dirty="0" smtClean="0"/>
              <a:t>169c² - 100d²</a:t>
            </a:r>
          </a:p>
          <a:p>
            <a:pPr>
              <a:buNone/>
            </a:pPr>
            <a:r>
              <a:rPr lang="pt-BR" i="1" dirty="0" smtClean="0"/>
              <a:t>121n² − 64m²</a:t>
            </a:r>
            <a:endParaRPr lang="en-US" i="1" dirty="0" smtClean="0"/>
          </a:p>
          <a:p>
            <a:endParaRPr lang="es-ES" i="1" dirty="0" smtClean="0"/>
          </a:p>
          <a:p>
            <a:endParaRPr lang="en-US" i="1" dirty="0" smtClean="0"/>
          </a:p>
          <a:p>
            <a:endParaRPr lang="pt-BR" i="1" dirty="0" smtClean="0"/>
          </a:p>
          <a:p>
            <a:endParaRPr lang="en-US" i="1" dirty="0" smtClean="0"/>
          </a:p>
          <a:p>
            <a:pPr algn="r"/>
            <a:endParaRPr lang="en-US" i="1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08112"/>
          </a:xfrm>
        </p:spPr>
        <p:txBody>
          <a:bodyPr>
            <a:normAutofit/>
          </a:bodyPr>
          <a:lstStyle/>
          <a:p>
            <a:r>
              <a:rPr lang="ru-RU" sz="4400" i="1" dirty="0" smtClean="0">
                <a:solidFill>
                  <a:schemeClr val="tx1"/>
                </a:solidFill>
                <a:latin typeface="Georgia" pitchFamily="18" charset="0"/>
              </a:rPr>
              <a:t>Самостоятельная работа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44824"/>
            <a:ext cx="4038600" cy="4281339"/>
          </a:xfrm>
        </p:spPr>
        <p:txBody>
          <a:bodyPr/>
          <a:lstStyle/>
          <a:p>
            <a:r>
              <a:rPr lang="ru-RU" b="1" i="1" dirty="0" smtClean="0">
                <a:solidFill>
                  <a:srgbClr val="D60093"/>
                </a:solidFill>
                <a:latin typeface="Georgia" pitchFamily="18" charset="0"/>
              </a:rPr>
              <a:t>1 вариант</a:t>
            </a:r>
          </a:p>
          <a:p>
            <a:r>
              <a:rPr lang="en-US" dirty="0" smtClean="0"/>
              <a:t>(3x+4)(3x – 4)= </a:t>
            </a:r>
            <a:endParaRPr lang="ru-RU" dirty="0" smtClean="0"/>
          </a:p>
          <a:p>
            <a:r>
              <a:rPr lang="en-US" dirty="0" smtClean="0"/>
              <a:t>(2 – 5n)(5n+2)= </a:t>
            </a:r>
            <a:endParaRPr lang="ru-RU" dirty="0" smtClean="0"/>
          </a:p>
          <a:p>
            <a:r>
              <a:rPr lang="en-US" dirty="0" smtClean="0"/>
              <a:t>(9p+4a)(9p – 4a)= </a:t>
            </a:r>
            <a:endParaRPr lang="ru-RU" dirty="0" smtClean="0"/>
          </a:p>
          <a:p>
            <a:r>
              <a:rPr lang="en-US" dirty="0" smtClean="0">
                <a:ea typeface="Batang" charset="-127"/>
                <a:cs typeface="Times New Roman" pitchFamily="18" charset="0"/>
              </a:rPr>
              <a:t>(7</a:t>
            </a:r>
            <a:r>
              <a:rPr lang="ru-RU" dirty="0" smtClean="0">
                <a:ea typeface="Batang" charset="-127"/>
                <a:cs typeface="Times New Roman" pitchFamily="18" charset="0"/>
              </a:rPr>
              <a:t>с</a:t>
            </a:r>
            <a:r>
              <a:rPr lang="en-US" baseline="30000" dirty="0" smtClean="0">
                <a:ea typeface="Batang" charset="-127"/>
                <a:cs typeface="Times New Roman" pitchFamily="18" charset="0"/>
              </a:rPr>
              <a:t>2</a:t>
            </a:r>
            <a:r>
              <a:rPr lang="en-US" dirty="0" smtClean="0">
                <a:ea typeface="Batang" charset="-127"/>
                <a:cs typeface="Times New Roman" pitchFamily="18" charset="0"/>
              </a:rPr>
              <a:t>+ 4x)(4x – 7c</a:t>
            </a:r>
            <a:r>
              <a:rPr lang="en-US" baseline="30000" dirty="0" smtClean="0">
                <a:ea typeface="Batang" charset="-127"/>
                <a:cs typeface="Times New Roman" pitchFamily="18" charset="0"/>
              </a:rPr>
              <a:t>2</a:t>
            </a:r>
            <a:r>
              <a:rPr lang="en-US" dirty="0" smtClean="0">
                <a:ea typeface="Batang" charset="-127"/>
                <a:cs typeface="Times New Roman" pitchFamily="18" charset="0"/>
              </a:rPr>
              <a:t>)=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en-US" dirty="0" smtClean="0">
                <a:ea typeface="Batang" charset="-127"/>
              </a:rPr>
              <a:t>(5 – 6b</a:t>
            </a:r>
            <a:r>
              <a:rPr lang="en-US" baseline="30000" dirty="0" smtClean="0">
                <a:ea typeface="Batang" charset="-127"/>
              </a:rPr>
              <a:t> 2</a:t>
            </a:r>
            <a:r>
              <a:rPr lang="en-US" dirty="0" smtClean="0">
                <a:ea typeface="Batang" charset="-127"/>
              </a:rPr>
              <a:t>)(5+6b </a:t>
            </a:r>
            <a:r>
              <a:rPr lang="en-US" baseline="30000" dirty="0" smtClean="0">
                <a:ea typeface="Batang" charset="-127"/>
              </a:rPr>
              <a:t>2</a:t>
            </a:r>
            <a:r>
              <a:rPr lang="en-US" dirty="0" smtClean="0">
                <a:ea typeface="Batang" charset="-127"/>
              </a:rPr>
              <a:t>)=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ru-RU" dirty="0" smtClean="0">
                <a:ea typeface="Batang" charset="-127"/>
              </a:rPr>
              <a:t>(0,8a</a:t>
            </a:r>
            <a:r>
              <a:rPr lang="ru-RU" baseline="30000" dirty="0" smtClean="0">
                <a:ea typeface="Batang" charset="-127"/>
              </a:rPr>
              <a:t>3</a:t>
            </a:r>
            <a:r>
              <a:rPr lang="ru-RU" dirty="0" smtClean="0">
                <a:ea typeface="Batang" charset="-127"/>
              </a:rPr>
              <a:t> – 1)(0,8a</a:t>
            </a:r>
            <a:r>
              <a:rPr lang="ru-RU" baseline="30000" dirty="0" smtClean="0">
                <a:ea typeface="Batang" charset="-127"/>
              </a:rPr>
              <a:t>3</a:t>
            </a:r>
            <a:r>
              <a:rPr lang="ru-RU" dirty="0" smtClean="0">
                <a:ea typeface="Batang" charset="-127"/>
              </a:rPr>
              <a:t>+1)=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/>
          <a:p>
            <a:r>
              <a:rPr lang="ru-RU" b="1" i="1" dirty="0" smtClean="0">
                <a:solidFill>
                  <a:srgbClr val="D60093"/>
                </a:solidFill>
                <a:latin typeface="Georgia" pitchFamily="18" charset="0"/>
              </a:rPr>
              <a:t>2 вариант</a:t>
            </a:r>
          </a:p>
          <a:p>
            <a:r>
              <a:rPr lang="ru-RU" dirty="0" smtClean="0"/>
              <a:t>(2а+3)(2а </a:t>
            </a:r>
            <a:r>
              <a:rPr lang="en-US" dirty="0" smtClean="0"/>
              <a:t>–</a:t>
            </a:r>
            <a:r>
              <a:rPr lang="ru-RU" dirty="0" smtClean="0"/>
              <a:t>3)=</a:t>
            </a:r>
          </a:p>
          <a:p>
            <a:r>
              <a:rPr lang="ru-RU" dirty="0" smtClean="0"/>
              <a:t>(</a:t>
            </a:r>
            <a:r>
              <a:rPr lang="en-US" dirty="0" smtClean="0"/>
              <a:t>5</a:t>
            </a:r>
            <a:r>
              <a:rPr lang="ru-RU" dirty="0" smtClean="0"/>
              <a:t> </a:t>
            </a:r>
            <a:r>
              <a:rPr lang="en-US" dirty="0" smtClean="0"/>
              <a:t>–</a:t>
            </a:r>
            <a:r>
              <a:rPr lang="ru-RU" dirty="0" smtClean="0"/>
              <a:t> 4</a:t>
            </a:r>
            <a:r>
              <a:rPr lang="en-US" dirty="0" smtClean="0"/>
              <a:t>m</a:t>
            </a:r>
            <a:r>
              <a:rPr lang="ru-RU" dirty="0" smtClean="0"/>
              <a:t>)(</a:t>
            </a:r>
            <a:r>
              <a:rPr lang="en-US" dirty="0" smtClean="0"/>
              <a:t>5</a:t>
            </a:r>
            <a:r>
              <a:rPr lang="ru-RU" dirty="0" smtClean="0"/>
              <a:t>+4</a:t>
            </a:r>
            <a:r>
              <a:rPr lang="en-US" dirty="0" smtClean="0"/>
              <a:t>m</a:t>
            </a:r>
            <a:r>
              <a:rPr lang="ru-RU" dirty="0" smtClean="0"/>
              <a:t>)=</a:t>
            </a:r>
          </a:p>
          <a:p>
            <a:r>
              <a:rPr lang="ru-RU" dirty="0" smtClean="0"/>
              <a:t>(8</a:t>
            </a:r>
            <a:r>
              <a:rPr lang="en-US" dirty="0" smtClean="0"/>
              <a:t>b + 6c</a:t>
            </a:r>
            <a:r>
              <a:rPr lang="ru-RU" dirty="0" smtClean="0"/>
              <a:t>)(</a:t>
            </a:r>
            <a:r>
              <a:rPr lang="en-US" dirty="0" smtClean="0"/>
              <a:t>8b – 6c</a:t>
            </a:r>
            <a:r>
              <a:rPr lang="ru-RU" dirty="0" smtClean="0"/>
              <a:t>)</a:t>
            </a:r>
            <a:r>
              <a:rPr lang="en-US" dirty="0" smtClean="0"/>
              <a:t>=</a:t>
            </a:r>
          </a:p>
          <a:p>
            <a:r>
              <a:rPr lang="en-US" dirty="0" smtClean="0"/>
              <a:t>(5x + 3a</a:t>
            </a:r>
            <a:r>
              <a:rPr lang="en-US" baseline="30000" dirty="0" smtClean="0"/>
              <a:t>2</a:t>
            </a:r>
            <a:r>
              <a:rPr lang="en-US" dirty="0" smtClean="0"/>
              <a:t>)(3a</a:t>
            </a:r>
            <a:r>
              <a:rPr lang="en-US" baseline="30000" dirty="0" smtClean="0"/>
              <a:t>2 </a:t>
            </a:r>
            <a:r>
              <a:rPr lang="en-US" dirty="0" smtClean="0"/>
              <a:t>– 5x)=</a:t>
            </a:r>
          </a:p>
          <a:p>
            <a:r>
              <a:rPr lang="en-US" dirty="0" smtClean="0"/>
              <a:t>(4 – 7d</a:t>
            </a:r>
            <a:r>
              <a:rPr lang="en-US" baseline="30000" dirty="0" smtClean="0"/>
              <a:t>2</a:t>
            </a:r>
            <a:r>
              <a:rPr lang="en-US" dirty="0" smtClean="0"/>
              <a:t>)(4+7d</a:t>
            </a:r>
            <a:r>
              <a:rPr lang="en-US" baseline="30000" dirty="0" smtClean="0"/>
              <a:t>2</a:t>
            </a:r>
            <a:r>
              <a:rPr lang="en-US" dirty="0" smtClean="0"/>
              <a:t>)=</a:t>
            </a:r>
          </a:p>
          <a:p>
            <a:r>
              <a:rPr lang="en-US" dirty="0" smtClean="0"/>
              <a:t>(1+ 0,9a</a:t>
            </a:r>
            <a:r>
              <a:rPr lang="en-US" baseline="30000" dirty="0" smtClean="0"/>
              <a:t>4</a:t>
            </a:r>
            <a:r>
              <a:rPr lang="en-US" dirty="0" smtClean="0"/>
              <a:t>)(</a:t>
            </a:r>
            <a:r>
              <a:rPr lang="ru-RU" dirty="0" smtClean="0"/>
              <a:t>1 – </a:t>
            </a:r>
            <a:r>
              <a:rPr lang="en-US" dirty="0" smtClean="0"/>
              <a:t>0,9a</a:t>
            </a:r>
            <a:r>
              <a:rPr lang="en-US" baseline="30000" dirty="0" smtClean="0"/>
              <a:t>4</a:t>
            </a:r>
            <a:r>
              <a:rPr lang="en-US" dirty="0" smtClean="0"/>
              <a:t>)=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Проверка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solidFill>
                  <a:schemeClr val="hlink"/>
                </a:solidFill>
              </a:rPr>
              <a:t> </a:t>
            </a:r>
            <a:r>
              <a:rPr lang="ru-RU" sz="3200" b="1" i="1" u="sng" dirty="0" smtClean="0">
                <a:latin typeface="Georgia" pitchFamily="18" charset="0"/>
              </a:rPr>
              <a:t>1 вариант</a:t>
            </a:r>
            <a:endParaRPr lang="en-US" sz="3200" b="1" i="1" u="sng" dirty="0" smtClean="0">
              <a:latin typeface="Georgia" pitchFamily="18" charset="0"/>
            </a:endParaRPr>
          </a:p>
          <a:p>
            <a:r>
              <a:rPr lang="en-US" sz="3200" dirty="0" smtClean="0"/>
              <a:t>9x 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– 16</a:t>
            </a:r>
            <a:endParaRPr lang="ru-RU" sz="3200" dirty="0" smtClean="0"/>
          </a:p>
          <a:p>
            <a:r>
              <a:rPr lang="en-US" sz="3200" dirty="0" smtClean="0">
                <a:ea typeface="Batang" charset="-127"/>
                <a:cs typeface="Times New Roman" pitchFamily="18" charset="0"/>
              </a:rPr>
              <a:t>4 – 25n</a:t>
            </a:r>
            <a:r>
              <a:rPr lang="en-US" sz="3200" baseline="30000" dirty="0" smtClean="0">
                <a:ea typeface="Batang" charset="-127"/>
                <a:cs typeface="Times New Roman" pitchFamily="18" charset="0"/>
              </a:rPr>
              <a:t>2</a:t>
            </a:r>
            <a:r>
              <a:rPr lang="ru-RU" sz="3200" dirty="0" smtClean="0"/>
              <a:t> </a:t>
            </a:r>
          </a:p>
          <a:p>
            <a:r>
              <a:rPr lang="en-US" sz="3200" dirty="0" smtClean="0">
                <a:ea typeface="Batang" charset="-127"/>
              </a:rPr>
              <a:t>81p</a:t>
            </a:r>
            <a:r>
              <a:rPr lang="en-US" sz="3200" baseline="30000" dirty="0" smtClean="0">
                <a:ea typeface="Batang" charset="-127"/>
              </a:rPr>
              <a:t>2</a:t>
            </a:r>
            <a:r>
              <a:rPr lang="en-US" sz="3200" dirty="0" smtClean="0">
                <a:ea typeface="Batang" charset="-127"/>
              </a:rPr>
              <a:t> – 16a</a:t>
            </a:r>
            <a:r>
              <a:rPr lang="en-US" sz="3200" baseline="30000" dirty="0" smtClean="0">
                <a:ea typeface="Batang" charset="-127"/>
              </a:rPr>
              <a:t>2</a:t>
            </a:r>
            <a:r>
              <a:rPr lang="ru-RU" sz="3200" dirty="0" smtClean="0"/>
              <a:t> </a:t>
            </a:r>
          </a:p>
          <a:p>
            <a:r>
              <a:rPr lang="en-US" sz="3200" dirty="0" smtClean="0">
                <a:ea typeface="Batang" charset="-127"/>
              </a:rPr>
              <a:t>16x </a:t>
            </a:r>
            <a:r>
              <a:rPr lang="en-US" sz="3200" baseline="30000" dirty="0" smtClean="0">
                <a:ea typeface="Batang" charset="-127"/>
              </a:rPr>
              <a:t>2</a:t>
            </a:r>
            <a:r>
              <a:rPr lang="en-US" sz="3200" dirty="0" smtClean="0">
                <a:ea typeface="Batang" charset="-127"/>
              </a:rPr>
              <a:t> – 49</a:t>
            </a:r>
            <a:r>
              <a:rPr lang="ru-RU" sz="3200" dirty="0" smtClean="0">
                <a:ea typeface="Batang" charset="-127"/>
              </a:rPr>
              <a:t>с</a:t>
            </a:r>
            <a:r>
              <a:rPr lang="en-US" sz="3200" dirty="0" smtClean="0">
                <a:ea typeface="Batang" charset="-127"/>
              </a:rPr>
              <a:t> </a:t>
            </a:r>
            <a:r>
              <a:rPr lang="en-US" sz="3200" baseline="30000" dirty="0" smtClean="0">
                <a:ea typeface="Batang" charset="-127"/>
              </a:rPr>
              <a:t>4</a:t>
            </a:r>
            <a:r>
              <a:rPr lang="ru-RU" sz="3200" dirty="0" smtClean="0"/>
              <a:t> </a:t>
            </a:r>
          </a:p>
          <a:p>
            <a:r>
              <a:rPr lang="en-US" sz="3200" dirty="0" smtClean="0">
                <a:ea typeface="Batang" charset="-127"/>
              </a:rPr>
              <a:t>25 – 36b </a:t>
            </a:r>
            <a:r>
              <a:rPr lang="en-US" sz="3200" baseline="30000" dirty="0" smtClean="0">
                <a:ea typeface="Batang" charset="-127"/>
              </a:rPr>
              <a:t>4</a:t>
            </a:r>
            <a:r>
              <a:rPr lang="ru-RU" sz="3200" dirty="0" smtClean="0"/>
              <a:t> </a:t>
            </a:r>
          </a:p>
          <a:p>
            <a:r>
              <a:rPr lang="ru-RU" sz="3200" dirty="0" smtClean="0">
                <a:ea typeface="Batang" charset="-127"/>
              </a:rPr>
              <a:t>0,64</a:t>
            </a:r>
            <a:r>
              <a:rPr lang="en-US" sz="3200" dirty="0" smtClean="0">
                <a:ea typeface="Batang" charset="-127"/>
              </a:rPr>
              <a:t>a </a:t>
            </a:r>
            <a:r>
              <a:rPr lang="ru-RU" sz="3200" baseline="30000" dirty="0" smtClean="0">
                <a:ea typeface="Batang" charset="-127"/>
              </a:rPr>
              <a:t>6</a:t>
            </a:r>
            <a:r>
              <a:rPr lang="ru-RU" sz="3200" dirty="0" smtClean="0">
                <a:ea typeface="Batang" charset="-127"/>
              </a:rPr>
              <a:t> –  1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3200" b="1" i="1" u="sng" dirty="0" smtClean="0">
                <a:latin typeface="Georgia" pitchFamily="18" charset="0"/>
              </a:rPr>
              <a:t>2 вариант</a:t>
            </a:r>
            <a:endParaRPr lang="en-US" sz="3200" b="1" i="1" u="sng" dirty="0" smtClean="0">
              <a:latin typeface="Georgia" pitchFamily="18" charset="0"/>
            </a:endParaRPr>
          </a:p>
          <a:p>
            <a:r>
              <a:rPr lang="ru-RU" sz="3200" dirty="0" smtClean="0">
                <a:cs typeface="Times New Roman" pitchFamily="18" charset="0"/>
              </a:rPr>
              <a:t>4</a:t>
            </a:r>
            <a:r>
              <a:rPr lang="en-US" sz="3200" dirty="0" smtClean="0">
                <a:cs typeface="Times New Roman" pitchFamily="18" charset="0"/>
              </a:rPr>
              <a:t>a</a:t>
            </a:r>
            <a:r>
              <a:rPr lang="en-US" sz="3200" baseline="30000" dirty="0" smtClean="0">
                <a:cs typeface="Times New Roman" pitchFamily="18" charset="0"/>
              </a:rPr>
              <a:t>2</a:t>
            </a:r>
            <a:r>
              <a:rPr lang="en-US" sz="3200" dirty="0" smtClean="0">
                <a:cs typeface="Times New Roman" pitchFamily="18" charset="0"/>
              </a:rPr>
              <a:t> – 9 </a:t>
            </a:r>
          </a:p>
          <a:p>
            <a:r>
              <a:rPr lang="en-US" sz="3200" dirty="0" smtClean="0">
                <a:cs typeface="Times New Roman" pitchFamily="18" charset="0"/>
              </a:rPr>
              <a:t>25 – 4m</a:t>
            </a:r>
            <a:r>
              <a:rPr lang="ru-RU" sz="3200" baseline="30000" dirty="0" smtClean="0">
                <a:cs typeface="Times New Roman" pitchFamily="18" charset="0"/>
              </a:rPr>
              <a:t>2</a:t>
            </a:r>
            <a:endParaRPr lang="ru-RU" sz="3200" dirty="0" smtClean="0">
              <a:cs typeface="Times New Roman" pitchFamily="18" charset="0"/>
            </a:endParaRPr>
          </a:p>
          <a:p>
            <a:r>
              <a:rPr lang="en-US" sz="3200" dirty="0" smtClean="0">
                <a:cs typeface="Times New Roman" pitchFamily="18" charset="0"/>
              </a:rPr>
              <a:t>64b</a:t>
            </a:r>
            <a:r>
              <a:rPr lang="en-US" sz="3200" baseline="30000" dirty="0" smtClean="0">
                <a:cs typeface="Times New Roman" pitchFamily="18" charset="0"/>
              </a:rPr>
              <a:t>2</a:t>
            </a:r>
            <a:r>
              <a:rPr lang="en-US" sz="3200" dirty="0" smtClean="0">
                <a:cs typeface="Times New Roman" pitchFamily="18" charset="0"/>
              </a:rPr>
              <a:t> – 36c</a:t>
            </a:r>
            <a:r>
              <a:rPr lang="en-US" sz="3200" baseline="30000" dirty="0" smtClean="0">
                <a:cs typeface="Times New Roman" pitchFamily="18" charset="0"/>
              </a:rPr>
              <a:t>2</a:t>
            </a:r>
            <a:endParaRPr lang="ru-RU" sz="3200" dirty="0" smtClean="0">
              <a:cs typeface="Times New Roman" pitchFamily="18" charset="0"/>
            </a:endParaRPr>
          </a:p>
          <a:p>
            <a:r>
              <a:rPr lang="en-US" sz="3200" dirty="0" smtClean="0">
                <a:cs typeface="Times New Roman" pitchFamily="18" charset="0"/>
              </a:rPr>
              <a:t>9a</a:t>
            </a:r>
            <a:r>
              <a:rPr lang="en-US" sz="3200" baseline="30000" dirty="0" smtClean="0">
                <a:cs typeface="Times New Roman" pitchFamily="18" charset="0"/>
              </a:rPr>
              <a:t>4</a:t>
            </a:r>
            <a:r>
              <a:rPr lang="en-US" sz="3200" dirty="0" smtClean="0">
                <a:cs typeface="Times New Roman" pitchFamily="18" charset="0"/>
              </a:rPr>
              <a:t> – 25x</a:t>
            </a:r>
            <a:r>
              <a:rPr lang="en-US" sz="3200" baseline="30000" dirty="0" smtClean="0">
                <a:cs typeface="Times New Roman" pitchFamily="18" charset="0"/>
              </a:rPr>
              <a:t>2</a:t>
            </a:r>
            <a:endParaRPr lang="en-US" sz="3200" dirty="0" smtClean="0">
              <a:cs typeface="Times New Roman" pitchFamily="18" charset="0"/>
            </a:endParaRPr>
          </a:p>
          <a:p>
            <a:r>
              <a:rPr lang="en-US" sz="3200" dirty="0" smtClean="0">
                <a:cs typeface="Times New Roman" pitchFamily="18" charset="0"/>
              </a:rPr>
              <a:t>16 – 49d</a:t>
            </a:r>
            <a:r>
              <a:rPr lang="en-US" sz="3200" baseline="30000" dirty="0" smtClean="0">
                <a:cs typeface="Times New Roman" pitchFamily="18" charset="0"/>
              </a:rPr>
              <a:t>4</a:t>
            </a:r>
            <a:endParaRPr lang="en-US" sz="3200" dirty="0" smtClean="0">
              <a:cs typeface="Times New Roman" pitchFamily="18" charset="0"/>
            </a:endParaRPr>
          </a:p>
          <a:p>
            <a:r>
              <a:rPr lang="en-US" sz="3200" dirty="0" smtClean="0">
                <a:cs typeface="Times New Roman" pitchFamily="18" charset="0"/>
              </a:rPr>
              <a:t>1 – 0,81a</a:t>
            </a:r>
            <a:r>
              <a:rPr lang="en-US" sz="3200" baseline="30000" dirty="0" smtClean="0">
                <a:cs typeface="Times New Roman" pitchFamily="18" charset="0"/>
              </a:rPr>
              <a:t>8</a:t>
            </a:r>
            <a:r>
              <a:rPr lang="ru-RU" sz="3200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/>
          <a:lstStyle/>
          <a:p>
            <a:r>
              <a:rPr lang="ru-RU" sz="3200" b="1" i="1" u="sng" dirty="0" smtClean="0">
                <a:solidFill>
                  <a:schemeClr val="tx1"/>
                </a:solidFill>
                <a:latin typeface="Arial Narrow" pitchFamily="34" charset="0"/>
                <a:ea typeface="Calibri" pitchFamily="34" charset="0"/>
                <a:cs typeface="Arial" pitchFamily="34" charset="0"/>
              </a:rPr>
              <a:t>Чудеса математических вычислений</a:t>
            </a:r>
            <a:endParaRPr lang="ru-RU" sz="3200" b="1" i="1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785794"/>
            <a:ext cx="8424936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Как быстро можно вычислить произведение чисел 101 и 99?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    100 = 100 + 1;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99 = 100 – 1.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Таким образом,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101*99 = (100 + 1) (100 – 1) = 100</a:t>
            </a:r>
            <a:r>
              <a:rPr kumimoji="0" lang="ru-RU" sz="20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– 1</a:t>
            </a:r>
            <a:r>
              <a:rPr kumimoji="0" lang="ru-RU" sz="20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= 10000 – 1 = 9999.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Задание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Выполните самостоятельно:</a:t>
            </a:r>
            <a:endParaRPr lang="en-US" sz="2000" dirty="0" smtClean="0"/>
          </a:p>
          <a:p>
            <a:r>
              <a:rPr lang="ru-RU" sz="2400" dirty="0" smtClean="0"/>
              <a:t>а) 49х51</a:t>
            </a:r>
          </a:p>
          <a:p>
            <a:r>
              <a:rPr lang="ru-RU" sz="2400" dirty="0" smtClean="0"/>
              <a:t>б) 34х26</a:t>
            </a:r>
            <a:endParaRPr lang="en-US" sz="2400" dirty="0" smtClean="0"/>
          </a:p>
          <a:p>
            <a:endParaRPr lang="ru-RU" sz="2000" dirty="0" smtClean="0"/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Предложите свой план решения для следующих заданий:</a:t>
            </a:r>
            <a:endParaRPr lang="ru-RU" sz="2000" dirty="0" smtClean="0"/>
          </a:p>
          <a:p>
            <a:pPr>
              <a:buNone/>
            </a:pPr>
            <a:endParaRPr lang="ru-RU" b="1" i="1" dirty="0" smtClean="0"/>
          </a:p>
          <a:p>
            <a:pPr>
              <a:buNone/>
            </a:pPr>
            <a:r>
              <a:rPr lang="ru-RU" b="1" i="1" dirty="0" smtClean="0"/>
              <a:t>Упростить выражение: </a:t>
            </a:r>
            <a:endParaRPr lang="ru-RU" sz="1600" dirty="0" smtClean="0"/>
          </a:p>
          <a:p>
            <a:pPr>
              <a:buNone/>
            </a:pPr>
            <a:r>
              <a:rPr lang="ru-RU" dirty="0" smtClean="0"/>
              <a:t>	2</a:t>
            </a:r>
            <a:r>
              <a:rPr lang="en-US" dirty="0" smtClean="0"/>
              <a:t>x</a:t>
            </a:r>
            <a:r>
              <a:rPr lang="ru-RU" baseline="30000" dirty="0" smtClean="0"/>
              <a:t>2</a:t>
            </a:r>
            <a:r>
              <a:rPr lang="ru-RU" dirty="0" smtClean="0"/>
              <a:t>-(</a:t>
            </a:r>
            <a:r>
              <a:rPr lang="en-US" dirty="0" smtClean="0"/>
              <a:t>x</a:t>
            </a:r>
            <a:r>
              <a:rPr lang="ru-RU" dirty="0" smtClean="0"/>
              <a:t>+1)(</a:t>
            </a:r>
            <a:r>
              <a:rPr lang="en-US" dirty="0" smtClean="0"/>
              <a:t>x</a:t>
            </a:r>
            <a:r>
              <a:rPr lang="ru-RU" dirty="0" smtClean="0"/>
              <a:t>-1)</a:t>
            </a:r>
            <a:endParaRPr lang="ru-RU" sz="2000" dirty="0" smtClean="0"/>
          </a:p>
          <a:p>
            <a:pPr>
              <a:buNone/>
            </a:pPr>
            <a:r>
              <a:rPr lang="ru-RU" dirty="0" smtClean="0"/>
              <a:t>	(</a:t>
            </a:r>
            <a:r>
              <a:rPr lang="en-US" dirty="0" smtClean="0"/>
              <a:t>b</a:t>
            </a:r>
            <a:r>
              <a:rPr lang="ru-RU" dirty="0" smtClean="0"/>
              <a:t>-2)(</a:t>
            </a:r>
            <a:r>
              <a:rPr lang="en-US" dirty="0" smtClean="0"/>
              <a:t>b</a:t>
            </a:r>
            <a:r>
              <a:rPr lang="ru-RU" dirty="0" smtClean="0"/>
              <a:t>+2)(</a:t>
            </a:r>
            <a:r>
              <a:rPr lang="en-US" dirty="0" smtClean="0"/>
              <a:t>b</a:t>
            </a:r>
            <a:r>
              <a:rPr lang="ru-RU" baseline="30000" dirty="0" smtClean="0"/>
              <a:t>2</a:t>
            </a:r>
            <a:r>
              <a:rPr lang="ru-RU" dirty="0" smtClean="0"/>
              <a:t>+4)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Придумать три примера на умножение разности и суммы по формуле</a:t>
            </a:r>
          </a:p>
          <a:p>
            <a:r>
              <a:rPr lang="ru-RU" dirty="0" smtClean="0"/>
              <a:t> § 14  № 501; 503(1-4)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Историческая справка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2000" b="1" i="1" dirty="0" smtClean="0">
                <a:latin typeface="Calibri" pitchFamily="34" charset="0"/>
              </a:rPr>
              <a:t>Некоторые правила сокращенного умножения были известны еще около 4 тыс. лет назад. Их знали вавилоняне и другие народы древности. Знаменитый ученый Евклид дал полный свод математических знаний своих предшественников, системно изложив все достижения греческой математики, что дало возможность дальнейшему развитию данной науки. </a:t>
            </a:r>
          </a:p>
          <a:p>
            <a:endParaRPr lang="ru-RU" dirty="0"/>
          </a:p>
        </p:txBody>
      </p:sp>
      <p:pic>
        <p:nvPicPr>
          <p:cNvPr id="7" name="Picture 6" descr="Evklid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23912" y="1634331"/>
            <a:ext cx="3305175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i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4664"/>
            <a:ext cx="8136904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3600400"/>
          </a:xfrm>
        </p:spPr>
        <p:txBody>
          <a:bodyPr/>
          <a:lstStyle/>
          <a:p>
            <a:r>
              <a:rPr lang="ru-RU" b="1" dirty="0" smtClean="0"/>
              <a:t>Математика – это наука, которая развивает память, внимание  и мышление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365104"/>
            <a:ext cx="8229600" cy="1761059"/>
          </a:xfrm>
        </p:spPr>
        <p:txBody>
          <a:bodyPr/>
          <a:lstStyle/>
          <a:p>
            <a:pPr algn="ctr"/>
            <a:r>
              <a:rPr lang="ru-RU" dirty="0" smtClean="0"/>
              <a:t>Математику мы будем изучать,</a:t>
            </a:r>
          </a:p>
          <a:p>
            <a:pPr algn="ctr"/>
            <a:r>
              <a:rPr lang="ru-RU" dirty="0" smtClean="0"/>
              <a:t>Внимание и память развивать!</a:t>
            </a:r>
          </a:p>
          <a:p>
            <a:pPr algn="ctr"/>
            <a:r>
              <a:rPr lang="ru-RU" dirty="0" smtClean="0"/>
              <a:t>И будем знать её на «5»!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Актуализация знаний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13995"/>
          </a:xfrm>
        </p:spPr>
        <p:txBody>
          <a:bodyPr/>
          <a:lstStyle/>
          <a:p>
            <a:r>
              <a:rPr lang="ru-RU" sz="2800" dirty="0" smtClean="0"/>
              <a:t>Понятие степени с натуральным показателем </a:t>
            </a:r>
            <a:r>
              <a:rPr lang="en-US" sz="2800" dirty="0" smtClean="0"/>
              <a:t>a</a:t>
            </a:r>
            <a:r>
              <a:rPr lang="en-US" sz="2800" baseline="30000" dirty="0" smtClean="0"/>
              <a:t>n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 Свойства степеней:</a:t>
            </a:r>
          </a:p>
          <a:p>
            <a:r>
              <a:rPr lang="en-US" sz="2800" dirty="0" err="1" smtClean="0"/>
              <a:t>x</a:t>
            </a:r>
            <a:r>
              <a:rPr lang="en-US" sz="2800" baseline="30000" dirty="0" err="1" smtClean="0"/>
              <a:t>n</a:t>
            </a:r>
            <a:r>
              <a:rPr lang="en-US" sz="2800" baseline="30000" dirty="0" smtClean="0"/>
              <a:t> </a:t>
            </a:r>
            <a:r>
              <a:rPr lang="en-US" sz="2800" dirty="0" err="1" smtClean="0"/>
              <a:t>x</a:t>
            </a:r>
            <a:r>
              <a:rPr lang="en-US" sz="2800" baseline="30000" dirty="0" err="1" smtClean="0"/>
              <a:t>m</a:t>
            </a:r>
            <a:r>
              <a:rPr lang="en-US" sz="2800" dirty="0" smtClean="0"/>
              <a:t>=</a:t>
            </a:r>
            <a:r>
              <a:rPr lang="en-US" sz="2800" baseline="30000" dirty="0" smtClean="0"/>
              <a:t>                                  </a:t>
            </a:r>
            <a:r>
              <a:rPr lang="en-US" sz="2800" dirty="0" err="1" smtClean="0"/>
              <a:t>x</a:t>
            </a:r>
            <a:r>
              <a:rPr lang="en-US" sz="2800" baseline="30000" dirty="0" err="1" smtClean="0"/>
              <a:t>n</a:t>
            </a:r>
            <a:r>
              <a:rPr lang="ru-RU" sz="2800" dirty="0" smtClean="0"/>
              <a:t>:</a:t>
            </a:r>
            <a:r>
              <a:rPr lang="en-US" sz="2800" dirty="0" err="1" smtClean="0"/>
              <a:t>x</a:t>
            </a:r>
            <a:r>
              <a:rPr lang="en-US" sz="2800" baseline="30000" dirty="0" err="1" smtClean="0"/>
              <a:t>m</a:t>
            </a:r>
            <a:r>
              <a:rPr lang="en-US" sz="2800" dirty="0" smtClean="0"/>
              <a:t>=</a:t>
            </a:r>
            <a:endParaRPr lang="ru-RU" sz="2800" dirty="0" smtClean="0"/>
          </a:p>
          <a:p>
            <a:r>
              <a:rPr lang="en-US" sz="2800" dirty="0" smtClean="0"/>
              <a:t>(</a:t>
            </a:r>
            <a:r>
              <a:rPr lang="en-US" sz="2800" dirty="0" err="1" smtClean="0"/>
              <a:t>x</a:t>
            </a:r>
            <a:r>
              <a:rPr lang="en-US" sz="2800" baseline="30000" dirty="0" err="1" smtClean="0"/>
              <a:t>n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m </a:t>
            </a:r>
            <a:r>
              <a:rPr lang="en-US" sz="2800" dirty="0" smtClean="0"/>
              <a:t>=                     (</a:t>
            </a:r>
            <a:r>
              <a:rPr lang="en-US" sz="2800" dirty="0" err="1" smtClean="0"/>
              <a:t>a·b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n</a:t>
            </a:r>
            <a:r>
              <a:rPr lang="en-US" sz="2800" dirty="0" smtClean="0"/>
              <a:t>=</a:t>
            </a:r>
            <a:endParaRPr lang="ru-RU" sz="2800" dirty="0" smtClean="0"/>
          </a:p>
          <a:p>
            <a:r>
              <a:rPr lang="ru-RU" sz="2800" dirty="0" smtClean="0"/>
              <a:t>Правило умножения многочлена на многочлен</a:t>
            </a:r>
          </a:p>
          <a:p>
            <a:r>
              <a:rPr lang="ru-RU" sz="2800" dirty="0" smtClean="0"/>
              <a:t>Умение правильно читать алгебраические выражения: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a+b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 + 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 – 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;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/>
              <a:t>;; </a:t>
            </a:r>
            <a:endParaRPr lang="ru-RU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 урока: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6000" dirty="0" smtClean="0"/>
              <a:t>Произведение разности и суммы двух выражений</a:t>
            </a:r>
            <a:endParaRPr lang="ru-RU" sz="6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урока: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None/>
            </a:pPr>
            <a:r>
              <a:rPr lang="ru-RU" sz="3600" dirty="0" smtClean="0"/>
              <a:t>1.  Познакомиться с формулой произведения двух выражений на их сумму.</a:t>
            </a:r>
          </a:p>
          <a:p>
            <a:pPr marL="651510" indent="-514350">
              <a:buNone/>
            </a:pPr>
            <a:r>
              <a:rPr lang="ru-RU" sz="3600" dirty="0" smtClean="0"/>
              <a:t>2. Научиться применять формулу при упрощении выражений</a:t>
            </a:r>
            <a:endParaRPr lang="ru-RU" sz="3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Выполните умножение: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5400" dirty="0" smtClean="0"/>
              <a:t>(c+5)(c+8)=</a:t>
            </a:r>
          </a:p>
          <a:p>
            <a:pPr>
              <a:buNone/>
            </a:pPr>
            <a:r>
              <a:rPr lang="ru-RU" sz="5400" dirty="0" smtClean="0"/>
              <a:t>(х-2)(3х-1)</a:t>
            </a:r>
            <a:r>
              <a:rPr lang="en-US" sz="5400" dirty="0" smtClean="0"/>
              <a:t>=</a:t>
            </a:r>
          </a:p>
          <a:p>
            <a:pPr>
              <a:buNone/>
            </a:pPr>
            <a:r>
              <a:rPr lang="en-US" sz="5400" dirty="0" smtClean="0"/>
              <a:t>(a-2)(a+5)=</a:t>
            </a:r>
          </a:p>
          <a:p>
            <a:endParaRPr lang="ru-RU" sz="54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4876" y="1643050"/>
            <a:ext cx="4038600" cy="4525963"/>
          </a:xfrm>
        </p:spPr>
        <p:txBody>
          <a:bodyPr/>
          <a:lstStyle/>
          <a:p>
            <a:pPr>
              <a:buNone/>
            </a:pPr>
            <a:r>
              <a:rPr lang="en-US" sz="5400" dirty="0" smtClean="0"/>
              <a:t>c²+13c+40</a:t>
            </a:r>
          </a:p>
          <a:p>
            <a:pPr>
              <a:buNone/>
            </a:pPr>
            <a:r>
              <a:rPr lang="en-US" sz="5400" dirty="0" smtClean="0"/>
              <a:t>3x²-7x+2</a:t>
            </a:r>
          </a:p>
          <a:p>
            <a:pPr>
              <a:buNone/>
            </a:pPr>
            <a:r>
              <a:rPr lang="en-US" sz="5400" dirty="0" smtClean="0"/>
              <a:t>a²+3a-10</a:t>
            </a:r>
            <a:endParaRPr lang="ru-RU" sz="5400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ru-RU" dirty="0" smtClean="0"/>
              <a:t>Возведите в квадрат одночлен: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61460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4000" dirty="0" smtClean="0"/>
              <a:t>1) 2</a:t>
            </a:r>
            <a:r>
              <a:rPr lang="pt-BR" sz="4000" i="1" dirty="0" smtClean="0"/>
              <a:t>a     </a:t>
            </a:r>
          </a:p>
          <a:p>
            <a:pPr>
              <a:buNone/>
            </a:pPr>
            <a:r>
              <a:rPr lang="ru-RU" sz="4000" dirty="0" smtClean="0"/>
              <a:t>2)</a:t>
            </a:r>
            <a:r>
              <a:rPr lang="en-US" sz="4000" i="1" dirty="0" smtClean="0"/>
              <a:t> a²</a:t>
            </a:r>
            <a:r>
              <a:rPr lang="ru-RU" sz="4000" dirty="0" smtClean="0"/>
              <a:t>  </a:t>
            </a:r>
            <a:r>
              <a:rPr lang="en-US" sz="4000" dirty="0" smtClean="0"/>
              <a:t>   </a:t>
            </a:r>
          </a:p>
          <a:p>
            <a:pPr>
              <a:buNone/>
            </a:pPr>
            <a:r>
              <a:rPr lang="pt-BR" sz="4000" i="1" dirty="0" smtClean="0"/>
              <a:t>3)3b</a:t>
            </a:r>
            <a:r>
              <a:rPr lang="pt-BR" sz="4000" i="1" dirty="0" smtClean="0">
                <a:latin typeface="Book Antiqua"/>
              </a:rPr>
              <a:t></a:t>
            </a:r>
            <a:r>
              <a:rPr lang="en-US" sz="4000" dirty="0" smtClean="0"/>
              <a:t>    </a:t>
            </a:r>
          </a:p>
          <a:p>
            <a:pPr>
              <a:buNone/>
            </a:pPr>
            <a:r>
              <a:rPr lang="ru-RU" sz="4000" dirty="0" smtClean="0"/>
              <a:t>4)</a:t>
            </a:r>
            <a:r>
              <a:rPr lang="en-US" sz="4000" dirty="0" smtClean="0"/>
              <a:t>7b²</a:t>
            </a:r>
            <a:r>
              <a:rPr lang="ru-RU" sz="4000" dirty="0" smtClean="0"/>
              <a:t> </a:t>
            </a:r>
            <a:r>
              <a:rPr lang="en-US" sz="4000" dirty="0" smtClean="0"/>
              <a:t>   </a:t>
            </a:r>
          </a:p>
          <a:p>
            <a:pPr>
              <a:buNone/>
            </a:pPr>
            <a:r>
              <a:rPr lang="pt-BR" sz="4000" i="1" dirty="0" smtClean="0"/>
              <a:t>5) 0,3x  </a:t>
            </a:r>
            <a:endParaRPr lang="en-US" sz="4000" i="1" dirty="0" smtClean="0"/>
          </a:p>
          <a:p>
            <a:pPr>
              <a:buNone/>
            </a:pPr>
            <a:r>
              <a:rPr lang="ru-RU" sz="4000" dirty="0" smtClean="0"/>
              <a:t>6)</a:t>
            </a:r>
            <a:r>
              <a:rPr lang="en-US" sz="4000" dirty="0" smtClean="0"/>
              <a:t> 0,4</a:t>
            </a:r>
            <a:r>
              <a:rPr lang="en-US" sz="4000" i="1" dirty="0" smtClean="0"/>
              <a:t>yz²</a:t>
            </a:r>
            <a:r>
              <a:rPr lang="ru-RU" sz="4000" dirty="0" smtClean="0"/>
              <a:t> 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928926" y="1571612"/>
            <a:ext cx="4038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/>
              <a:t>4a²</a:t>
            </a:r>
          </a:p>
          <a:p>
            <a:pPr>
              <a:buNone/>
            </a:pPr>
            <a:r>
              <a:rPr lang="en-US" sz="4000" dirty="0" smtClean="0"/>
              <a:t>a</a:t>
            </a:r>
            <a:r>
              <a:rPr lang="en-US" sz="4000" dirty="0" smtClean="0">
                <a:latin typeface="Book Antiqua"/>
              </a:rPr>
              <a:t></a:t>
            </a:r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>9b</a:t>
            </a:r>
            <a:r>
              <a:rPr lang="en-US" sz="4000" dirty="0" smtClean="0">
                <a:latin typeface="Book Antiqua"/>
              </a:rPr>
              <a:t></a:t>
            </a:r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>49b</a:t>
            </a:r>
            <a:r>
              <a:rPr lang="en-US" sz="4000" dirty="0" smtClean="0">
                <a:latin typeface="Book Antiqua"/>
              </a:rPr>
              <a:t></a:t>
            </a:r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>0,09x²</a:t>
            </a: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0,</a:t>
            </a:r>
            <a:r>
              <a:rPr lang="en-US" sz="4000" dirty="0" smtClean="0"/>
              <a:t>16y²z</a:t>
            </a:r>
            <a:r>
              <a:rPr lang="en-US" sz="4000" dirty="0" smtClean="0">
                <a:latin typeface="Book Antiqua"/>
              </a:rPr>
              <a:t></a:t>
            </a:r>
            <a:endParaRPr lang="en-US" sz="40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Исследовательская работа: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r">
              <a:buNone/>
            </a:pPr>
            <a:r>
              <a:rPr lang="ru-RU" dirty="0" smtClean="0"/>
              <a:t>                (</a:t>
            </a:r>
            <a:r>
              <a:rPr lang="en-US" sz="3600" dirty="0" smtClean="0"/>
              <a:t>x</a:t>
            </a:r>
            <a:r>
              <a:rPr lang="ru-RU" sz="3600" dirty="0" smtClean="0"/>
              <a:t>-1)(х+1)=</a:t>
            </a:r>
          </a:p>
          <a:p>
            <a:pPr algn="r">
              <a:buNone/>
            </a:pPr>
            <a:r>
              <a:rPr lang="ru-RU" sz="3600" dirty="0" smtClean="0"/>
              <a:t>(</a:t>
            </a:r>
            <a:r>
              <a:rPr lang="en-US" sz="3600" dirty="0" smtClean="0"/>
              <a:t>b-4)(b+4)</a:t>
            </a:r>
            <a:r>
              <a:rPr lang="ru-RU" sz="3600" dirty="0" smtClean="0"/>
              <a:t>=</a:t>
            </a:r>
            <a:endParaRPr lang="en-US" sz="3600" dirty="0" smtClean="0"/>
          </a:p>
          <a:p>
            <a:pPr algn="r">
              <a:buNone/>
            </a:pPr>
            <a:r>
              <a:rPr lang="en-US" sz="3600" dirty="0" smtClean="0"/>
              <a:t>(4c+3)(4c-3)</a:t>
            </a:r>
            <a:r>
              <a:rPr lang="ru-RU" sz="3600" dirty="0" smtClean="0"/>
              <a:t>=</a:t>
            </a:r>
            <a:endParaRPr lang="en-US" sz="3600" dirty="0" smtClean="0"/>
          </a:p>
          <a:p>
            <a:pPr algn="r">
              <a:buNone/>
            </a:pPr>
            <a:r>
              <a:rPr lang="en-US" sz="3600" dirty="0" smtClean="0"/>
              <a:t>(7k+5)(7k-5)</a:t>
            </a:r>
            <a:r>
              <a:rPr lang="ru-RU" sz="3600" dirty="0" smtClean="0"/>
              <a:t>=</a:t>
            </a:r>
            <a:endParaRPr lang="en-US" sz="3600" dirty="0" smtClean="0"/>
          </a:p>
          <a:p>
            <a:pPr algn="r">
              <a:buNone/>
            </a:pPr>
            <a:r>
              <a:rPr lang="en-US" sz="3600" dirty="0" smtClean="0"/>
              <a:t>(3m-1)(3m+1)</a:t>
            </a:r>
            <a:r>
              <a:rPr lang="ru-RU" sz="3600" dirty="0" smtClean="0"/>
              <a:t>=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x² - 1</a:t>
            </a:r>
          </a:p>
          <a:p>
            <a:pPr>
              <a:buNone/>
            </a:pPr>
            <a:r>
              <a:rPr lang="en-US" sz="3600" dirty="0" smtClean="0"/>
              <a:t>b² - 16</a:t>
            </a:r>
          </a:p>
          <a:p>
            <a:pPr>
              <a:buNone/>
            </a:pPr>
            <a:r>
              <a:rPr lang="en-US" sz="3600" dirty="0" smtClean="0"/>
              <a:t>16c²- 9</a:t>
            </a:r>
          </a:p>
          <a:p>
            <a:pPr>
              <a:buNone/>
            </a:pPr>
            <a:r>
              <a:rPr lang="en-US" sz="3600" dirty="0" smtClean="0"/>
              <a:t>49k² -25</a:t>
            </a:r>
          </a:p>
          <a:p>
            <a:pPr>
              <a:buNone/>
            </a:pPr>
            <a:r>
              <a:rPr lang="en-US" sz="3600" dirty="0" smtClean="0"/>
              <a:t>9m² - 1</a:t>
            </a:r>
            <a:endParaRPr lang="ru-RU" sz="3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1">
  <a:themeElements>
    <a:clrScheme name="1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942</TotalTime>
  <Words>761</Words>
  <Application>Microsoft Office PowerPoint</Application>
  <PresentationFormat>Экран (4:3)</PresentationFormat>
  <Paragraphs>166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Тема1</vt:lpstr>
      <vt:lpstr>Урок алгебры   </vt:lpstr>
      <vt:lpstr>Историческая справка</vt:lpstr>
      <vt:lpstr>Математика – это наука, которая развивает память, внимание  и мышление</vt:lpstr>
      <vt:lpstr>Актуализация знаний</vt:lpstr>
      <vt:lpstr>Тема урока:</vt:lpstr>
      <vt:lpstr>Цели урока:</vt:lpstr>
      <vt:lpstr>Выполните умножение:</vt:lpstr>
      <vt:lpstr> Возведите в квадрат одночлен:</vt:lpstr>
      <vt:lpstr>Исследовательская работа:</vt:lpstr>
      <vt:lpstr>Презентация PowerPoint</vt:lpstr>
      <vt:lpstr>Презентация PowerPoint</vt:lpstr>
      <vt:lpstr> (a - b)(a + b)=a² - b² </vt:lpstr>
      <vt:lpstr>Выполните умножение и сделайте вывод </vt:lpstr>
      <vt:lpstr>Выполните умножение многочленов (a - b)(a + b)=a² - b² </vt:lpstr>
      <vt:lpstr>Самостоятельная работа</vt:lpstr>
      <vt:lpstr>Проверка</vt:lpstr>
      <vt:lpstr>Чудеса математических вычислений</vt:lpstr>
      <vt:lpstr>Презентация PowerPoint</vt:lpstr>
      <vt:lpstr>Домашнее задание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HOME</cp:lastModifiedBy>
  <cp:revision>100</cp:revision>
  <dcterms:modified xsi:type="dcterms:W3CDTF">2020-10-22T13:03:45Z</dcterms:modified>
</cp:coreProperties>
</file>