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1" r:id="rId3"/>
    <p:sldId id="260" r:id="rId4"/>
    <p:sldId id="265" r:id="rId5"/>
    <p:sldId id="267" r:id="rId6"/>
    <p:sldId id="304" r:id="rId7"/>
    <p:sldId id="305" r:id="rId8"/>
    <p:sldId id="306" r:id="rId9"/>
    <p:sldId id="268" r:id="rId10"/>
    <p:sldId id="301" r:id="rId11"/>
    <p:sldId id="272" r:id="rId12"/>
    <p:sldId id="311" r:id="rId13"/>
    <p:sldId id="296" r:id="rId14"/>
    <p:sldId id="278" r:id="rId15"/>
    <p:sldId id="274" r:id="rId16"/>
    <p:sldId id="295" r:id="rId17"/>
    <p:sldId id="273" r:id="rId18"/>
    <p:sldId id="312" r:id="rId19"/>
    <p:sldId id="294" r:id="rId20"/>
    <p:sldId id="277" r:id="rId21"/>
    <p:sldId id="279" r:id="rId22"/>
    <p:sldId id="316" r:id="rId23"/>
    <p:sldId id="315" r:id="rId24"/>
    <p:sldId id="314" r:id="rId25"/>
    <p:sldId id="299" r:id="rId26"/>
    <p:sldId id="297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7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85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microsoft.com/office/2007/relationships/hdphoto" Target="../media/hdphoto1.wdp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8275" y="332656"/>
            <a:ext cx="748883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«Формирование  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читательской грамотности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через уроки внеклассного чтения»</a:t>
            </a:r>
            <a:endParaRPr lang="ru-RU" sz="3600" b="1" dirty="0">
              <a:solidFill>
                <a:srgbClr val="C00000"/>
              </a:solidFill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 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«Мало </a:t>
            </a:r>
            <a:r>
              <a:rPr lang="ru-RU" sz="2400" b="1" dirty="0">
                <a:solidFill>
                  <a:srgbClr val="002060"/>
                </a:solidFill>
              </a:rPr>
              <a:t>знать, надо и применять.</a:t>
            </a:r>
            <a:endParaRPr lang="ru-RU" sz="2400" dirty="0">
              <a:solidFill>
                <a:srgbClr val="002060"/>
              </a:solidFill>
            </a:endParaRPr>
          </a:p>
          <a:p>
            <a:pPr algn="r"/>
            <a:r>
              <a:rPr lang="ru-RU" sz="2400" b="1" dirty="0">
                <a:solidFill>
                  <a:srgbClr val="002060"/>
                </a:solidFill>
              </a:rPr>
              <a:t>Мало очень хотеть, надо и делать!»</a:t>
            </a:r>
            <a:endParaRPr lang="ru-RU" sz="2400" dirty="0">
              <a:solidFill>
                <a:srgbClr val="002060"/>
              </a:solidFill>
            </a:endParaRPr>
          </a:p>
          <a:p>
            <a:pPr algn="r"/>
            <a:r>
              <a:rPr lang="ru-RU" sz="2400" dirty="0">
                <a:solidFill>
                  <a:srgbClr val="002060"/>
                </a:solidFill>
              </a:rPr>
              <a:t>( англ. писатель </a:t>
            </a:r>
            <a:r>
              <a:rPr lang="ru-RU" sz="2400" dirty="0" err="1">
                <a:solidFill>
                  <a:srgbClr val="002060"/>
                </a:solidFill>
              </a:rPr>
              <a:t>А́ртур</a:t>
            </a:r>
            <a:r>
              <a:rPr lang="ru-RU" sz="2400" dirty="0">
                <a:solidFill>
                  <a:srgbClr val="002060"/>
                </a:solidFill>
              </a:rPr>
              <a:t> Чарльз Кларк)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2977906" cy="285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0739" y="260648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solidFill>
                  <a:prstClr val="black"/>
                </a:solidFill>
              </a:rPr>
              <a:t>	Совместно </a:t>
            </a:r>
            <a:r>
              <a:rPr lang="ru-RU" sz="2000" dirty="0">
                <a:solidFill>
                  <a:prstClr val="black"/>
                </a:solidFill>
              </a:rPr>
              <a:t>с </a:t>
            </a:r>
            <a:r>
              <a:rPr lang="ru-RU" sz="2000" b="1" dirty="0">
                <a:solidFill>
                  <a:prstClr val="black"/>
                </a:solidFill>
              </a:rPr>
              <a:t>Иркутской областной библиотекой им. Марка Сергеева </a:t>
            </a:r>
            <a:r>
              <a:rPr lang="ru-RU" sz="2000" dirty="0">
                <a:solidFill>
                  <a:prstClr val="black"/>
                </a:solidFill>
              </a:rPr>
              <a:t>наш класс работает по программе </a:t>
            </a:r>
            <a:r>
              <a:rPr lang="ru-RU" sz="2000" b="1" dirty="0">
                <a:solidFill>
                  <a:prstClr val="black"/>
                </a:solidFill>
              </a:rPr>
              <a:t>«Книжка за руку ведёт по родному краю». </a:t>
            </a:r>
            <a:endParaRPr lang="ru-RU" sz="2000" b="1" dirty="0" smtClean="0">
              <a:solidFill>
                <a:prstClr val="black"/>
              </a:solidFill>
            </a:endParaRPr>
          </a:p>
          <a:p>
            <a:pPr lvl="0" algn="just"/>
            <a:r>
              <a:rPr lang="ru-RU" sz="2000" b="1" dirty="0">
                <a:solidFill>
                  <a:prstClr val="black"/>
                </a:solidFill>
              </a:rPr>
              <a:t>	</a:t>
            </a:r>
            <a:r>
              <a:rPr lang="ru-RU" sz="2000" dirty="0" smtClean="0">
                <a:solidFill>
                  <a:prstClr val="black"/>
                </a:solidFill>
              </a:rPr>
              <a:t>Узнать </a:t>
            </a:r>
            <a:r>
              <a:rPr lang="ru-RU" sz="2000" dirty="0">
                <a:solidFill>
                  <a:prstClr val="black"/>
                </a:solidFill>
              </a:rPr>
              <a:t>о своем крае можно из книг земляков. Писатели и поэты дают возможность увидеть красоту родной земли с помощью художественного слова.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634048" y="2564904"/>
            <a:ext cx="5855270" cy="365926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3336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 </a:t>
            </a:r>
            <a:r>
              <a:rPr lang="ru-RU" sz="2000" dirty="0"/>
              <a:t>начале каждого учебного года учащимся выдаётся список тем по внеклассному чтению, где включаются произведения </a:t>
            </a:r>
            <a:r>
              <a:rPr lang="ru-RU" sz="2000" b="1" dirty="0" smtClean="0"/>
              <a:t>писателей </a:t>
            </a:r>
            <a:r>
              <a:rPr lang="ru-RU" sz="2000" b="1" dirty="0" err="1"/>
              <a:t>Приангарья</a:t>
            </a:r>
            <a:r>
              <a:rPr lang="ru-RU" sz="2000" b="1" dirty="0" smtClean="0"/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585378"/>
              </p:ext>
            </p:extLst>
          </p:nvPr>
        </p:nvGraphicFramePr>
        <p:xfrm>
          <a:off x="2843807" y="1916832"/>
          <a:ext cx="3528393" cy="4661916"/>
        </p:xfrm>
        <a:graphic>
          <a:graphicData uri="http://schemas.openxmlformats.org/drawingml/2006/table">
            <a:tbl>
              <a:tblPr firstRow="1" firstCol="1" bandRow="1"/>
              <a:tblGrid>
                <a:gridCol w="196862"/>
                <a:gridCol w="522384"/>
                <a:gridCol w="2809147"/>
              </a:tblGrid>
              <a:tr h="98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04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7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четверть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сентября.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Мифы Древней Греции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Учебник стр.11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октября 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Сказки народов мира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Задание на стр. 53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октября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«Былины о русских богатырях» (О Добрыне Никитиче и Алёше Поповиче)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Задание на стр. 82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04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7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четверть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ноября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Писатели </a:t>
                      </a:r>
                      <a:r>
                        <a:rPr lang="ru-RU" sz="700" b="1" i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Приангарья</a:t>
                      </a:r>
                      <a:r>
                        <a:rPr lang="ru-RU" sz="7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Книги Ю.И. Баранова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«Лешка», «На площади Тихвинской», «На улице Рябиновой», «Озорной словарик», «Зелёный медведь»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декабря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Авторские сказки и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К. Чапек «Почтальонская сказка», «Сказка про собачий хвост», «Сказка про водяных»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Задание стр.116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на тему «Авторские сказки» стр. 36 – 37 (2 часть)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декабря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теме «Басни»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04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7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четверть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января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Стихотворения С.А. Есенина (одно учим наизусть)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Задание стр.62 (2 часть)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января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Писатели </a:t>
                      </a:r>
                      <a:r>
                        <a:rPr lang="ru-RU" sz="700" b="1" i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Приангарья</a:t>
                      </a:r>
                      <a:r>
                        <a:rPr lang="ru-RU" sz="7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700" b="1" i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М.Сергеев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«Разноцветные сказки» (Сочинить цветную сказку)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февраля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Рассказы о детях-героях. (подготовить краткий пересказ о герое.)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Стихотворе­ния, посвящённые ВОВ  (одно учим наизусть)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марта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Музыка и ли­тература.  (Литературные произведения, взятые за основу при создании музыкальных произведений)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04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IV</a:t>
                      </a:r>
                      <a:r>
                        <a:rPr lang="ru-RU" sz="7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четверть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апреля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Х.К.Андерсен «Снежная королева».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апреля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Произведения русских поэтов о детях.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апреля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Марк Твен «Приключения Тома Сойера».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7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Писатели </a:t>
                      </a:r>
                      <a:r>
                        <a:rPr lang="ru-RU" sz="700" b="1" i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Приангарья</a:t>
                      </a:r>
                      <a:r>
                        <a:rPr lang="ru-RU" sz="7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7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Мой город – красивый самый, мой город – самый родной»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04" marR="38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22004" y="12763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Внеклассное чтение 4 класс </a:t>
            </a: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2017 </a:t>
            </a:r>
            <a:r>
              <a:rPr lang="ru-RU" b="1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2018 уч. год</a:t>
            </a: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3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82013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</a:rPr>
              <a:t>При проведении библиотечных уроков, различных  мероприятий мы познакомились с творчеством</a:t>
            </a:r>
            <a:r>
              <a:rPr lang="ru-RU" sz="2000" b="1" dirty="0">
                <a:solidFill>
                  <a:prstClr val="black"/>
                </a:solidFill>
              </a:rPr>
              <a:t>: </a:t>
            </a:r>
            <a:r>
              <a:rPr lang="ru-RU" sz="2000" b="1" dirty="0" err="1">
                <a:solidFill>
                  <a:prstClr val="black"/>
                </a:solidFill>
              </a:rPr>
              <a:t>М.Д.Сергеева</a:t>
            </a:r>
            <a:r>
              <a:rPr lang="ru-RU" sz="2000" b="1" dirty="0">
                <a:solidFill>
                  <a:prstClr val="black"/>
                </a:solidFill>
              </a:rPr>
              <a:t>,  </a:t>
            </a:r>
            <a:r>
              <a:rPr lang="ru-RU" sz="2000" b="1" dirty="0" err="1">
                <a:solidFill>
                  <a:prstClr val="black"/>
                </a:solidFill>
              </a:rPr>
              <a:t>А.К.Горбунова</a:t>
            </a:r>
            <a:r>
              <a:rPr lang="ru-RU" sz="2000" b="1" dirty="0">
                <a:solidFill>
                  <a:prstClr val="black"/>
                </a:solidFill>
              </a:rPr>
              <a:t>, </a:t>
            </a:r>
            <a:r>
              <a:rPr lang="ru-RU" sz="2000" b="1" dirty="0" err="1">
                <a:solidFill>
                  <a:prstClr val="black"/>
                </a:solidFill>
              </a:rPr>
              <a:t>А.Г.Байбородина</a:t>
            </a:r>
            <a:r>
              <a:rPr lang="ru-RU" sz="2000" b="1" dirty="0">
                <a:solidFill>
                  <a:prstClr val="black"/>
                </a:solidFill>
              </a:rPr>
              <a:t>,   С.Н. Бунтовской,  М.Е. Трофимова,  Ю.И. Баранова, </a:t>
            </a:r>
            <a:r>
              <a:rPr lang="ru-RU" sz="2000" b="1" dirty="0" err="1">
                <a:solidFill>
                  <a:prstClr val="black"/>
                </a:solidFill>
              </a:rPr>
              <a:t>Ю.Е.Черных</a:t>
            </a:r>
            <a:r>
              <a:rPr lang="ru-RU" sz="2000" b="1" dirty="0">
                <a:solidFill>
                  <a:prstClr val="black"/>
                </a:solidFill>
              </a:rPr>
              <a:t>,  </a:t>
            </a:r>
            <a:r>
              <a:rPr lang="ru-RU" sz="2000" b="1" dirty="0" err="1">
                <a:solidFill>
                  <a:prstClr val="black"/>
                </a:solidFill>
              </a:rPr>
              <a:t>С.К.Устинова</a:t>
            </a:r>
            <a:r>
              <a:rPr lang="ru-RU" sz="2000" b="1" dirty="0">
                <a:solidFill>
                  <a:prstClr val="black"/>
                </a:solidFill>
              </a:rPr>
              <a:t>.</a:t>
            </a:r>
            <a:endParaRPr lang="ru-RU" sz="2000" dirty="0"/>
          </a:p>
        </p:txBody>
      </p:sp>
      <p:pic>
        <p:nvPicPr>
          <p:cNvPr id="4098" name="Picture 2" descr="C:\Users\Наталья\Pictures\4Б конкурс.avi_snapshot_00.45_[2018.02.11_09.21.44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92" y="1916832"/>
            <a:ext cx="5743450" cy="459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0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967335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Замечательная книга поэта М.Е. Трофимова "Лесная азбука"  познакомила с миром родной природы.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620688"/>
            <a:ext cx="18722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Трофимов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Михаил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Ефимович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(р. 1936)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6672"/>
            <a:ext cx="2483321" cy="246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12003"/>
            <a:ext cx="2097033" cy="272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01" y="3658683"/>
            <a:ext cx="2331462" cy="30366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563888" y="3834830"/>
            <a:ext cx="4864538" cy="273630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460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375378"/>
            <a:ext cx="79928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На празднике «На </a:t>
            </a:r>
            <a:r>
              <a:rPr lang="ru-RU" sz="2000" dirty="0" err="1"/>
              <a:t>Кудыкиной</a:t>
            </a:r>
            <a:r>
              <a:rPr lang="ru-RU" sz="2000" dirty="0"/>
              <a:t> горе» помогли нам совершить путешествие стихи поэта Ю. Е. Черных, которые полны озорства, игры, </a:t>
            </a:r>
            <a:r>
              <a:rPr lang="ru-RU" sz="2000" dirty="0" smtClean="0"/>
              <a:t>забав.</a:t>
            </a:r>
          </a:p>
          <a:p>
            <a:pPr algn="ctr"/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Устинов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Семен</a:t>
            </a:r>
            <a:endParaRPr lang="ru-RU" sz="2400" dirty="0">
              <a:solidFill>
                <a:srgbClr val="002060"/>
              </a:solidFill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Климович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(1933 - 2017)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Знакомство </a:t>
            </a:r>
            <a:r>
              <a:rPr lang="ru-RU" sz="2000" dirty="0"/>
              <a:t>с произведениями С.К. Устинова произошло на страницах журнала «Сибирячка</a:t>
            </a:r>
            <a:r>
              <a:rPr lang="ru-RU" sz="2000" dirty="0" smtClean="0"/>
              <a:t>».</a:t>
            </a:r>
          </a:p>
          <a:p>
            <a:pPr algn="ctr"/>
            <a:endParaRPr lang="ru-RU" sz="2000" dirty="0"/>
          </a:p>
          <a:p>
            <a:pPr algn="just"/>
            <a:endParaRPr lang="ru-RU" sz="2000" dirty="0" smtClean="0"/>
          </a:p>
          <a:p>
            <a:pPr algn="ctr"/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368617"/>
            <a:ext cx="187220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Черных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Юрий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Егорович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(1936 - 1994)</a:t>
            </a:r>
          </a:p>
          <a:p>
            <a:endParaRPr lang="ru-RU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74" y="208516"/>
            <a:ext cx="2195289" cy="21668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925" y="5733256"/>
            <a:ext cx="1363586" cy="104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63" y="3358275"/>
            <a:ext cx="2070085" cy="193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/>
          <a:stretch/>
        </p:blipFill>
        <p:spPr bwMode="auto">
          <a:xfrm>
            <a:off x="5097331" y="217280"/>
            <a:ext cx="3231245" cy="21988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367" y="3351016"/>
            <a:ext cx="3138780" cy="17641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36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0075" y="3133391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Книги </a:t>
            </a:r>
            <a:r>
              <a:rPr lang="ru-RU" sz="2000" b="1" dirty="0"/>
              <a:t>Софьи Бунтовской </a:t>
            </a:r>
            <a:r>
              <a:rPr lang="ru-RU" sz="2000" dirty="0"/>
              <a:t>– это удивительный мир родной природы, населенный разными обитателями, полный невероятных тайн и чудес.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332656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Агеева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Софья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Николаевна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(Бунтовская)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(р. 1971)</a:t>
            </a:r>
          </a:p>
          <a:p>
            <a:endParaRPr lang="ru-RU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2123281" cy="27687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04" y="260647"/>
            <a:ext cx="2037407" cy="287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019040" y="4077072"/>
            <a:ext cx="4736526" cy="266429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3878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730" y="2430284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В </a:t>
            </a:r>
            <a:r>
              <a:rPr lang="ru-RU" dirty="0">
                <a:solidFill>
                  <a:prstClr val="black"/>
                </a:solidFill>
              </a:rPr>
              <a:t>2000 году в издательстве журнала «Сибирь» вышла книжка стихов для малышей А.К. Горбунова «</a:t>
            </a:r>
            <a:r>
              <a:rPr lang="ru-RU" dirty="0" err="1">
                <a:solidFill>
                  <a:prstClr val="black"/>
                </a:solidFill>
              </a:rPr>
              <a:t>Журчинки</a:t>
            </a:r>
            <a:r>
              <a:rPr lang="ru-RU" dirty="0">
                <a:solidFill>
                  <a:prstClr val="black"/>
                </a:solidFill>
              </a:rPr>
              <a:t>».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</a:rPr>
              <a:t>Мы провели литературный театрализованный праздник по творчеству Анатолия Горбунова «Отражаются в </a:t>
            </a:r>
            <a:r>
              <a:rPr lang="ru-RU" dirty="0" err="1">
                <a:solidFill>
                  <a:prstClr val="black"/>
                </a:solidFill>
              </a:rPr>
              <a:t>журчинках</a:t>
            </a:r>
            <a:r>
              <a:rPr lang="ru-RU" dirty="0">
                <a:solidFill>
                  <a:prstClr val="black"/>
                </a:solidFill>
              </a:rPr>
              <a:t> солнечные лучики»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</a:rPr>
              <a:t>Стихи словно продолжают традиции народных сказок, </a:t>
            </a:r>
            <a:r>
              <a:rPr lang="ru-RU" dirty="0" err="1">
                <a:solidFill>
                  <a:prstClr val="black"/>
                </a:solidFill>
              </a:rPr>
              <a:t>потешек</a:t>
            </a:r>
            <a:r>
              <a:rPr lang="ru-RU" dirty="0">
                <a:solidFill>
                  <a:prstClr val="black"/>
                </a:solidFill>
              </a:rPr>
              <a:t>, песенок, поговорок, – удивительно живые, искрящиеся весельем, мягким юмором. Но главное в них – любовь к своему родному краю.  В этом – смысл творчества поэта.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404664"/>
            <a:ext cx="2448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Горбунов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Анатолий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Константинович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(1942 - 2016)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84" y="188640"/>
            <a:ext cx="2495480" cy="2245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3233"/>
            <a:ext cx="1584176" cy="221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48667"/>
            <a:ext cx="4464496" cy="250933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461609"/>
            <a:ext cx="1606544" cy="228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41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4733" y="423562"/>
            <a:ext cx="7488832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latin typeface="Times New Roman"/>
              <a:ea typeface="Calibri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Сергеев</a:t>
            </a: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Марк</a:t>
            </a: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Давидович</a:t>
            </a: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(1926 - 1997)</a:t>
            </a:r>
            <a:endParaRPr lang="ru-RU" sz="2800" b="1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И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как хорошо, что мы с детства начинаем знакомство с книжками </a:t>
            </a:r>
            <a:r>
              <a:rPr lang="ru-RU" sz="2000" b="1" i="1" dirty="0" err="1">
                <a:latin typeface="Times New Roman"/>
                <a:ea typeface="Calibri"/>
                <a:cs typeface="Times New Roman"/>
              </a:rPr>
              <a:t>М.Д.Сергеева</a:t>
            </a:r>
            <a:r>
              <a:rPr lang="ru-RU" sz="2000" b="1" i="1" dirty="0">
                <a:latin typeface="Times New Roman"/>
                <a:ea typeface="Calibri"/>
                <a:cs typeface="Times New Roman"/>
              </a:rPr>
              <a:t>.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Учащиеся прочитали забавную сказку “Как краски пошли гулять”, испытали  необычайные ощущения в “Машине времени Кольки Спиридонова”, побывали в  увлекательном путешествии с бутылкой в  книге “Капелька по капельке”.  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02" y="221154"/>
            <a:ext cx="2838647" cy="237223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018" y="221154"/>
            <a:ext cx="1921751" cy="253671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75256"/>
            <a:ext cx="2799973" cy="209900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255" y="4601654"/>
            <a:ext cx="2768137" cy="20751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35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77689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В </a:t>
            </a:r>
            <a:r>
              <a:rPr lang="ru-RU" sz="2000" dirty="0"/>
              <a:t>работе с произведениями для внеклассного чтения особое внимание следует уделять творческой работе детей. Потому что как раз через собственное творчество лежит прямая дорога к пониманию творчества писателя. Творчество порождает творчество.  Прочитав  книгу  Марка  Сергеева  «Разноцветные   сказки»,  дети  сочинили  свои  сказки  и  создали  книгу  «Разноцветные   сказки для  детей»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2524458"/>
            <a:ext cx="3672408" cy="4216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08920"/>
            <a:ext cx="2352448" cy="148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97553"/>
            <a:ext cx="2645544" cy="67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 descr="C:\Users\Наталья\Desktop\priroda-16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962" y="4941168"/>
            <a:ext cx="2747462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553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670" y="2546609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err="1">
                <a:solidFill>
                  <a:prstClr val="black"/>
                </a:solidFill>
              </a:rPr>
              <a:t>Ю.И.Баранов</a:t>
            </a:r>
            <a:r>
              <a:rPr lang="ru-RU" dirty="0">
                <a:solidFill>
                  <a:prstClr val="black"/>
                </a:solidFill>
              </a:rPr>
              <a:t> частый гость на мероприятиях Иркутской областной детской библиотеки им. Марка Сергеева.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</a:rPr>
              <a:t>Нам посчастливилось встретиться с Ю.И. Барановым, где он познакомил со своим творчеством, с новыми книгами, приоткрыл тайны писательского мастерства. Его творчество увлекает любознательных, творчески мыслящих, любящих свой край, стремящихся к знаниям.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60290" y="332656"/>
            <a:ext cx="280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Баранов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Юрий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Иванович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(р. 1946)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24" y="30410"/>
            <a:ext cx="1677466" cy="25161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18000"/>
            <a:ext cx="3047677" cy="202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29" y="4276184"/>
            <a:ext cx="4484722" cy="25207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984" y="4257220"/>
            <a:ext cx="3501883" cy="25162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331640" y="1268760"/>
            <a:ext cx="6480720" cy="2529572"/>
            <a:chOff x="1115616" y="2955212"/>
            <a:chExt cx="7165477" cy="315679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955212"/>
              <a:ext cx="7165477" cy="13174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66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56002" y="5651093"/>
              <a:ext cx="5084704" cy="460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660066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43608" y="1268760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2324451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81374" y="3596912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4797241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334" y="385459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smtClean="0">
                <a:ea typeface="Calibri"/>
                <a:cs typeface="Times New Roman"/>
              </a:rPr>
              <a:t>	</a:t>
            </a:r>
            <a:r>
              <a:rPr lang="ru-RU" sz="2000" dirty="0" smtClean="0">
                <a:ea typeface="Calibri"/>
                <a:cs typeface="Times New Roman"/>
              </a:rPr>
              <a:t>Проблемы </a:t>
            </a:r>
            <a:r>
              <a:rPr lang="ru-RU" sz="2000" dirty="0">
                <a:ea typeface="Calibri"/>
                <a:cs typeface="Times New Roman"/>
              </a:rPr>
              <a:t>грамотности, образования, культуры, чтения являются особенно значимыми в наши дни и выходят на уровень проблем, от которых зависит благополучие нации. </a:t>
            </a:r>
            <a:endParaRPr lang="ru-RU" sz="2000" dirty="0" smtClean="0">
              <a:ea typeface="Calibri"/>
              <a:cs typeface="Times New Roman"/>
            </a:endParaRPr>
          </a:p>
          <a:p>
            <a:pPr algn="just"/>
            <a:r>
              <a:rPr lang="ru-RU" sz="2000" dirty="0">
                <a:ea typeface="Calibri"/>
                <a:cs typeface="Times New Roman"/>
              </a:rPr>
              <a:t>	</a:t>
            </a:r>
            <a:r>
              <a:rPr lang="ru-RU" sz="2000" dirty="0" smtClean="0">
                <a:ea typeface="Calibri"/>
                <a:cs typeface="Times New Roman"/>
              </a:rPr>
              <a:t>Чтение </a:t>
            </a:r>
            <a:r>
              <a:rPr lang="ru-RU" sz="2000" dirty="0">
                <a:ea typeface="Calibri"/>
                <a:cs typeface="Times New Roman"/>
              </a:rPr>
              <a:t>– это функциональное, базовое умение для образования и жизни в современном обществе. Однако в этом перечне особую роль, являясь фактически "ключом к веку информации», во всем мире отмечаются общие тенденции: падение престижа чтения и сокращение времени, уделяемого чтению; ухудшение навыков чтения. </a:t>
            </a:r>
            <a:endParaRPr lang="ru-RU" sz="20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71900"/>
            <a:ext cx="3712103" cy="208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852936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Для маленьких читателей написана А.Г</a:t>
            </a:r>
            <a:r>
              <a:rPr lang="ru-RU" dirty="0" smtClean="0"/>
              <a:t>. </a:t>
            </a:r>
            <a:r>
              <a:rPr lang="ru-RU" dirty="0" err="1" smtClean="0"/>
              <a:t>Байбородиным</a:t>
            </a:r>
            <a:r>
              <a:rPr lang="ru-RU" dirty="0" smtClean="0"/>
              <a:t>  байка </a:t>
            </a:r>
            <a:r>
              <a:rPr lang="ru-RU" dirty="0"/>
              <a:t>(сказка) «</a:t>
            </a:r>
            <a:r>
              <a:rPr lang="ru-RU" dirty="0" err="1"/>
              <a:t>Косопят</a:t>
            </a:r>
            <a:r>
              <a:rPr lang="ru-RU" dirty="0"/>
              <a:t> – борода до пят». Инсценировка этой сказки была подготовлена ученицами класса на муниципальный творческий конкурс «Сибирь. Талантами богат наш край».</a:t>
            </a:r>
          </a:p>
        </p:txBody>
      </p:sp>
      <p:pic>
        <p:nvPicPr>
          <p:cNvPr id="5" name="Рисунок 4" descr="Описание: C:\Users\Александр\Desktop\Новая папка\дд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1944216" cy="259228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131840" y="476672"/>
            <a:ext cx="2952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</a:rPr>
              <a:t>Байбородин</a:t>
            </a:r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Анатолий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Григорьевич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(р. 1950)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130043"/>
            <a:ext cx="1991950" cy="272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09209"/>
            <a:ext cx="3275291" cy="22552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0" r="13390" b="16974"/>
          <a:stretch/>
        </p:blipFill>
        <p:spPr bwMode="auto">
          <a:xfrm>
            <a:off x="888301" y="4053265"/>
            <a:ext cx="4199046" cy="27210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77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5043" y="116632"/>
            <a:ext cx="79208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	Также </a:t>
            </a:r>
            <a:r>
              <a:rPr lang="ru-RU" sz="2000" b="1" dirty="0"/>
              <a:t>проводились уроки: </a:t>
            </a:r>
            <a:r>
              <a:rPr lang="ru-RU" sz="2000" b="1" dirty="0" smtClean="0"/>
              <a:t>«Посвящение в читатели», </a:t>
            </a:r>
            <a:r>
              <a:rPr lang="ru-RU" sz="2000" b="1" dirty="0"/>
              <a:t>«Работа с энциклопедиями, словарями и справочниками», «Легенда Байкала», «Детские журналы и газеты» и др</a:t>
            </a:r>
            <a:r>
              <a:rPr lang="ru-RU" sz="2000" b="1" dirty="0" smtClean="0"/>
              <a:t>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just"/>
            <a:r>
              <a:rPr lang="ru-RU" sz="2000" b="1" dirty="0" smtClean="0"/>
              <a:t>	</a:t>
            </a:r>
            <a:endParaRPr lang="ru-RU" dirty="0"/>
          </a:p>
          <a:p>
            <a:pPr algn="just"/>
            <a:r>
              <a:rPr lang="ru-RU" dirty="0"/>
              <a:t>    	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439762" y="1138348"/>
            <a:ext cx="4136161" cy="23265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56579" y="1124744"/>
            <a:ext cx="3883892" cy="225563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79" y="3573016"/>
            <a:ext cx="4132981" cy="309829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12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Прекрасным дополнением к системе уроков становятся тематические книжные выставки. Сопровождая библиотечные мероприятия различной направленности, выставки позволяют учащимся расширить круг чтения, получить дополнительную информацию по предмету, ознакомиться с многообразными информационными ресурсами, а также научиться делать квалифицированный и осознанный информационный выбор. Данные навыки являются особенно актуальными в условиях подготовки школьников к дальнейшему обучению в высших и средних специальных учебных заведениях.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51" y="2807068"/>
            <a:ext cx="3209341" cy="24058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767" y="2807068"/>
            <a:ext cx="3518314" cy="23501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337" y="4709857"/>
            <a:ext cx="3075342" cy="20557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1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63657"/>
            <a:ext cx="4996426" cy="28083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24253"/>
            <a:ext cx="4968766" cy="27927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72" y="65786"/>
            <a:ext cx="2043060" cy="280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3296" y="31296096"/>
            <a:ext cx="3667077" cy="50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71" y="3140968"/>
            <a:ext cx="2503217" cy="3482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925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</a:rPr>
              <a:t>Учащиеся постоянно ведут читательские дневники. </a:t>
            </a:r>
            <a:endParaRPr lang="ru-RU" sz="2800" b="1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</a:rPr>
              <a:t>После </a:t>
            </a:r>
            <a:r>
              <a:rPr lang="ru-RU" sz="2800" b="1" dirty="0">
                <a:solidFill>
                  <a:prstClr val="black"/>
                </a:solidFill>
              </a:rPr>
              <a:t>летних каникул проводится праздник «Лето с книгой».</a:t>
            </a:r>
          </a:p>
        </p:txBody>
      </p:sp>
      <p:pic>
        <p:nvPicPr>
          <p:cNvPr id="3" name="Рисунок 2" descr="K:\грамоты\list_of_commendation_35-211x3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6" y="2499165"/>
            <a:ext cx="2808312" cy="345638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15616" y="3625449"/>
            <a:ext cx="1476164" cy="2203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70C0"/>
                </a:solidFill>
                <a:latin typeface="Comic Sans MS"/>
                <a:ea typeface="Calibri"/>
                <a:cs typeface="Times New Roman"/>
              </a:rPr>
              <a:t>Портнягина Виктория,</a:t>
            </a:r>
            <a:endParaRPr lang="ru-RU" sz="1200" b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70C0"/>
                </a:solidFill>
                <a:latin typeface="Comic Sans MS"/>
                <a:ea typeface="Calibri"/>
                <a:cs typeface="Times New Roman"/>
              </a:rPr>
              <a:t> ученица 2б класса,</a:t>
            </a:r>
            <a:endParaRPr lang="ru-RU" sz="1200" b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70C0"/>
                </a:solidFill>
                <a:latin typeface="Comic Sans MS"/>
                <a:ea typeface="Calibri"/>
                <a:cs typeface="Times New Roman"/>
              </a:rPr>
              <a:t>за  отличное чтение </a:t>
            </a:r>
            <a:endParaRPr lang="ru-RU" sz="1200" b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70C0"/>
                </a:solidFill>
                <a:latin typeface="Comic Sans MS"/>
                <a:ea typeface="Calibri"/>
                <a:cs typeface="Times New Roman"/>
              </a:rPr>
              <a:t>      книг летом. </a:t>
            </a:r>
            <a:endParaRPr lang="ru-RU" sz="1200" b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70C0"/>
                </a:solidFill>
                <a:latin typeface="Comic Sans MS"/>
                <a:ea typeface="Calibri"/>
                <a:cs typeface="Times New Roman"/>
              </a:rPr>
              <a:t>              30.10.2015 г.</a:t>
            </a:r>
            <a:endParaRPr lang="ru-RU" sz="1200" b="1" dirty="0"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7" t="7702" r="11079" b="9470"/>
          <a:stretch/>
        </p:blipFill>
        <p:spPr>
          <a:xfrm>
            <a:off x="5756367" y="1537198"/>
            <a:ext cx="2704065" cy="1923934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833" y="4869160"/>
            <a:ext cx="332837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698" y="2996952"/>
            <a:ext cx="2925114" cy="20593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85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754909" cy="435875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26169" y="404664"/>
            <a:ext cx="39256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4000" b="1" dirty="0">
                <a:solidFill>
                  <a:srgbClr val="002060"/>
                </a:solidFill>
              </a:rPr>
              <a:t>«Лето с книгой».</a:t>
            </a:r>
          </a:p>
        </p:txBody>
      </p:sp>
    </p:spTree>
    <p:extLst>
      <p:ext uri="{BB962C8B-B14F-4D97-AF65-F5344CB8AC3E}">
        <p14:creationId xmlns:p14="http://schemas.microsoft.com/office/powerpoint/2010/main" val="331243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404664"/>
            <a:ext cx="39256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4000" b="1" dirty="0">
                <a:solidFill>
                  <a:srgbClr val="002060"/>
                </a:solidFill>
              </a:rPr>
              <a:t>«Лето с книгой».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82" y="1412776"/>
            <a:ext cx="5963564" cy="447059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940" y="147408"/>
            <a:ext cx="1984255" cy="34246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940" y="3487364"/>
            <a:ext cx="1979265" cy="32121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89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Школьная </a:t>
            </a:r>
            <a:r>
              <a:rPr lang="ru-RU" sz="2000" b="1" dirty="0"/>
              <a:t>библиотека </a:t>
            </a:r>
            <a:r>
              <a:rPr lang="ru-RU" dirty="0"/>
              <a:t>традиционно проводит обзоры детской периодики «Самые интересные выпуски года», праздник книги, которые привлекают большое внимание учащихся. Необходимо отметить, что обзоры и беседы  проводятся не только со школьниками, но и с их родителями в рамках традиционных родительских собраний. Темами таких мероприятий становится обсуждение роли взрослых членов семьи в приобщении ребенка к чтению, рекомендация литературы для семейного чтения.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708920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Итак, </a:t>
            </a:r>
            <a:r>
              <a:rPr lang="ru-RU" sz="2000" b="1" dirty="0" smtClean="0"/>
              <a:t>Типичными </a:t>
            </a:r>
            <a:r>
              <a:rPr lang="ru-RU" sz="2000" b="1" dirty="0"/>
              <a:t>формами работы библиотек по распространению библиотечно-библиографических знаний и развитию культуры чтения являются:</a:t>
            </a:r>
          </a:p>
          <a:p>
            <a:pPr algn="just"/>
            <a:r>
              <a:rPr lang="ru-RU" dirty="0"/>
              <a:t>– индивидуальные консультации по библиографическому разысканию и методике работы с литературой;</a:t>
            </a:r>
          </a:p>
          <a:p>
            <a:pPr algn="just"/>
            <a:r>
              <a:rPr lang="ru-RU" dirty="0"/>
              <a:t>– групповые консультации, беседы, лекции об информационной системе страны, мира и правилах её использования;</a:t>
            </a:r>
          </a:p>
          <a:p>
            <a:pPr algn="just"/>
            <a:r>
              <a:rPr lang="ru-RU" dirty="0"/>
              <a:t>– экскурсии по библиотеке;</a:t>
            </a:r>
          </a:p>
          <a:p>
            <a:pPr algn="just"/>
            <a:r>
              <a:rPr lang="ru-RU" dirty="0"/>
              <a:t>– проведение практических занятий по использованию традиционных и электронных информационных ресурсов, включая Интернет;</a:t>
            </a:r>
          </a:p>
          <a:p>
            <a:pPr algn="just"/>
            <a:r>
              <a:rPr lang="ru-RU" dirty="0"/>
              <a:t>– библиотечные уроки по обучению методике оформления списков использованной литературы;</a:t>
            </a:r>
          </a:p>
          <a:p>
            <a:pPr algn="just"/>
            <a:r>
              <a:rPr lang="ru-RU" dirty="0"/>
              <a:t>– игровые мероприятия. 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00" y="2182690"/>
            <a:ext cx="1205202" cy="1052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54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7686" y="404664"/>
            <a:ext cx="756084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Для  выявления уровня </a:t>
            </a:r>
            <a:r>
              <a:rPr lang="ru-RU" sz="2000" b="1" dirty="0" smtClean="0"/>
              <a:t>читательской грамотности </a:t>
            </a:r>
            <a:r>
              <a:rPr lang="ru-RU" sz="2000" b="1" dirty="0"/>
              <a:t>была  проведена  анкета.</a:t>
            </a:r>
          </a:p>
          <a:p>
            <a:pPr algn="ctr"/>
            <a:endParaRPr lang="ru-RU" dirty="0"/>
          </a:p>
          <a:p>
            <a:pPr algn="just"/>
            <a:r>
              <a:rPr lang="ru-RU" sz="2000" b="1" dirty="0" smtClean="0"/>
              <a:t>  Цель  </a:t>
            </a:r>
            <a:r>
              <a:rPr lang="ru-RU" sz="2000" b="1" dirty="0"/>
              <a:t>исследования </a:t>
            </a:r>
            <a:r>
              <a:rPr lang="ru-RU" dirty="0"/>
              <a:t>- выявить объем и качество начитанности современного  школьника, читательские предпочтения и уровень </a:t>
            </a:r>
            <a:r>
              <a:rPr lang="ru-RU" dirty="0" smtClean="0"/>
              <a:t>читательской грамотности </a:t>
            </a:r>
            <a:r>
              <a:rPr lang="ru-RU" dirty="0"/>
              <a:t>в  эпоху компьютеризации и смены ценностей.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sz="2000" b="1" dirty="0" smtClean="0"/>
              <a:t>  Задачи  </a:t>
            </a:r>
            <a:r>
              <a:rPr lang="ru-RU" sz="2000" b="1" dirty="0"/>
              <a:t>исследования таковы:</a:t>
            </a:r>
          </a:p>
          <a:p>
            <a:pPr algn="just"/>
            <a:r>
              <a:rPr lang="ru-RU" dirty="0"/>
              <a:t>1. Провести исследование (диагностику), свидетельствующее о состоянии уровня </a:t>
            </a:r>
            <a:r>
              <a:rPr lang="ru-RU" dirty="0" smtClean="0"/>
              <a:t>читательской грамотности </a:t>
            </a:r>
            <a:r>
              <a:rPr lang="ru-RU" dirty="0"/>
              <a:t>школьников, используя  анкетирование.</a:t>
            </a:r>
          </a:p>
          <a:p>
            <a:pPr algn="just"/>
            <a:r>
              <a:rPr lang="ru-RU" dirty="0"/>
              <a:t>2. Проанализировать и обобщить полученные сведения.</a:t>
            </a:r>
          </a:p>
          <a:p>
            <a:pPr algn="just"/>
            <a:r>
              <a:rPr lang="ru-RU" dirty="0"/>
              <a:t>3. Сделать вывод относительно полученных результатов.</a:t>
            </a:r>
          </a:p>
          <a:p>
            <a:pPr algn="ctr"/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025" y="4005064"/>
            <a:ext cx="4936747" cy="27747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26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1759" y="260648"/>
            <a:ext cx="417646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                                           </a:t>
            </a:r>
            <a:r>
              <a:rPr lang="ru-RU" sz="2000" b="1" dirty="0" smtClean="0"/>
              <a:t>Анкета</a:t>
            </a:r>
            <a:endParaRPr lang="ru-RU" sz="2000" b="1" dirty="0"/>
          </a:p>
          <a:p>
            <a:r>
              <a:rPr lang="ru-RU" sz="1600" b="1" dirty="0"/>
              <a:t>1. Любишь ли ты читать? </a:t>
            </a:r>
          </a:p>
          <a:p>
            <a:r>
              <a:rPr lang="ru-RU" sz="1600" dirty="0"/>
              <a:t>а) да б) нет </a:t>
            </a:r>
          </a:p>
          <a:p>
            <a:r>
              <a:rPr lang="ru-RU" sz="1600" b="1" dirty="0" smtClean="0"/>
              <a:t>2</a:t>
            </a:r>
            <a:r>
              <a:rPr lang="ru-RU" sz="1600" b="1" dirty="0"/>
              <a:t>. Как часто ты читаешь? </a:t>
            </a:r>
          </a:p>
          <a:p>
            <a:r>
              <a:rPr lang="ru-RU" sz="1600" dirty="0"/>
              <a:t>а) каждый день вечером </a:t>
            </a:r>
          </a:p>
          <a:p>
            <a:r>
              <a:rPr lang="ru-RU" sz="1600" dirty="0"/>
              <a:t>б) не каждый день </a:t>
            </a:r>
          </a:p>
          <a:p>
            <a:r>
              <a:rPr lang="ru-RU" sz="1600" dirty="0"/>
              <a:t>в) только по выходным дням </a:t>
            </a:r>
          </a:p>
          <a:p>
            <a:r>
              <a:rPr lang="ru-RU" sz="1600" b="1" dirty="0" smtClean="0"/>
              <a:t>3</a:t>
            </a:r>
            <a:r>
              <a:rPr lang="ru-RU" sz="1600" b="1" dirty="0"/>
              <a:t>. Какие книги тебе нравится читать? </a:t>
            </a:r>
          </a:p>
          <a:p>
            <a:r>
              <a:rPr lang="ru-RU" sz="1600" dirty="0"/>
              <a:t>а) сказки </a:t>
            </a:r>
          </a:p>
          <a:p>
            <a:r>
              <a:rPr lang="ru-RU" sz="1600" dirty="0"/>
              <a:t>б) рассказы </a:t>
            </a:r>
          </a:p>
          <a:p>
            <a:r>
              <a:rPr lang="ru-RU" sz="1600" dirty="0"/>
              <a:t>в) смешные истории </a:t>
            </a:r>
          </a:p>
          <a:p>
            <a:r>
              <a:rPr lang="ru-RU" sz="1600" dirty="0"/>
              <a:t>г) комиксы </a:t>
            </a:r>
          </a:p>
          <a:p>
            <a:r>
              <a:rPr lang="ru-RU" sz="1600" b="1" dirty="0" smtClean="0"/>
              <a:t>4</a:t>
            </a:r>
            <a:r>
              <a:rPr lang="ru-RU" sz="1600" b="1" dirty="0"/>
              <a:t>. Читают тебе родители книги? </a:t>
            </a:r>
          </a:p>
          <a:p>
            <a:r>
              <a:rPr lang="ru-RU" sz="1600" dirty="0"/>
              <a:t>а) да </a:t>
            </a:r>
          </a:p>
          <a:p>
            <a:r>
              <a:rPr lang="ru-RU" sz="1600" dirty="0"/>
              <a:t>б) нет</a:t>
            </a:r>
          </a:p>
          <a:p>
            <a:r>
              <a:rPr lang="ru-RU" sz="1600" b="1" dirty="0"/>
              <a:t>5. Назови свою любимую сказку: </a:t>
            </a:r>
          </a:p>
          <a:p>
            <a:r>
              <a:rPr lang="ru-RU" sz="1600" dirty="0"/>
              <a:t>____________________________________________________ </a:t>
            </a:r>
          </a:p>
          <a:p>
            <a:r>
              <a:rPr lang="ru-RU" sz="1600" b="1" dirty="0"/>
              <a:t>6. Назови своего любимого литературного героя? </a:t>
            </a:r>
          </a:p>
          <a:p>
            <a:r>
              <a:rPr lang="ru-RU" sz="1600" b="1" dirty="0"/>
              <a:t>_______</a:t>
            </a:r>
            <a:r>
              <a:rPr lang="ru-RU" sz="1600" dirty="0"/>
              <a:t>_____________________________________________ </a:t>
            </a:r>
          </a:p>
          <a:p>
            <a:r>
              <a:rPr lang="ru-RU" sz="1600" b="1" dirty="0"/>
              <a:t>7. Какую книгу ты сейчас читаешь? Напиши автора и название книги: </a:t>
            </a:r>
          </a:p>
          <a:p>
            <a:r>
              <a:rPr lang="ru-RU" sz="1600" dirty="0"/>
              <a:t>__________________________________________</a:t>
            </a:r>
            <a:r>
              <a:rPr lang="ru-RU" sz="1200" dirty="0"/>
              <a:t>__________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27658" y="476671"/>
            <a:ext cx="35101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8. В свободное время, чем ты больше любишь заниматься?</a:t>
            </a:r>
            <a:r>
              <a:rPr lang="ru-RU" sz="1600" dirty="0"/>
              <a:t> </a:t>
            </a:r>
          </a:p>
          <a:p>
            <a:r>
              <a:rPr lang="ru-RU" sz="1600" dirty="0"/>
              <a:t>а) играть </a:t>
            </a:r>
          </a:p>
          <a:p>
            <a:r>
              <a:rPr lang="ru-RU" sz="1600" dirty="0"/>
              <a:t>б) рисовать </a:t>
            </a:r>
          </a:p>
          <a:p>
            <a:r>
              <a:rPr lang="ru-RU" sz="1600" dirty="0"/>
              <a:t>в) читать </a:t>
            </a:r>
          </a:p>
          <a:p>
            <a:r>
              <a:rPr lang="ru-RU" sz="1600" dirty="0"/>
              <a:t>г) смотреть мультики </a:t>
            </a:r>
          </a:p>
          <a:p>
            <a:r>
              <a:rPr lang="ru-RU" sz="1600" dirty="0"/>
              <a:t>д) играть в Интернете </a:t>
            </a:r>
          </a:p>
          <a:p>
            <a:r>
              <a:rPr lang="ru-RU" sz="1600" b="1" dirty="0" smtClean="0"/>
              <a:t>9</a:t>
            </a:r>
            <a:r>
              <a:rPr lang="ru-RU" sz="1600" b="1" dirty="0"/>
              <a:t>. Что ты выберешь: </a:t>
            </a:r>
          </a:p>
          <a:p>
            <a:r>
              <a:rPr lang="ru-RU" sz="1600" dirty="0"/>
              <a:t>а) посмотреть сказку по телевизору </a:t>
            </a:r>
          </a:p>
          <a:p>
            <a:r>
              <a:rPr lang="ru-RU" sz="1600" dirty="0"/>
              <a:t>б) прослушать сказку по диску </a:t>
            </a:r>
          </a:p>
          <a:p>
            <a:r>
              <a:rPr lang="ru-RU" sz="1600" dirty="0"/>
              <a:t>в) прочитать сказку в книге </a:t>
            </a:r>
          </a:p>
          <a:p>
            <a:r>
              <a:rPr lang="ru-RU" sz="1600" b="1" dirty="0" smtClean="0"/>
              <a:t>10</a:t>
            </a:r>
            <a:r>
              <a:rPr lang="ru-RU" sz="1600" b="1" dirty="0"/>
              <a:t>. Записан ли ты в школьную библиотеку? </a:t>
            </a:r>
          </a:p>
          <a:p>
            <a:r>
              <a:rPr lang="ru-RU" sz="1600" dirty="0"/>
              <a:t>а) да </a:t>
            </a:r>
          </a:p>
          <a:p>
            <a:r>
              <a:rPr lang="ru-RU" sz="1600" dirty="0"/>
              <a:t>б) нет </a:t>
            </a:r>
          </a:p>
          <a:p>
            <a:r>
              <a:rPr lang="ru-RU" sz="1600" b="1" dirty="0" smtClean="0"/>
              <a:t>11.В </a:t>
            </a:r>
            <a:r>
              <a:rPr lang="ru-RU" sz="1600" b="1" dirty="0"/>
              <a:t>какую библиотеку, кроме школьной, вы записаны?</a:t>
            </a:r>
          </a:p>
          <a:p>
            <a:r>
              <a:rPr lang="ru-RU" sz="1600" dirty="0"/>
              <a:t>а) городская детская библиотека</a:t>
            </a:r>
          </a:p>
          <a:p>
            <a:r>
              <a:rPr lang="ru-RU" sz="1600" dirty="0"/>
              <a:t>б) не записаны</a:t>
            </a:r>
          </a:p>
          <a:p>
            <a:r>
              <a:rPr lang="ru-RU" sz="1600" b="1" dirty="0" smtClean="0"/>
              <a:t>12.Используете </a:t>
            </a:r>
            <a:r>
              <a:rPr lang="ru-RU" sz="1600" b="1" dirty="0"/>
              <a:t>ли вы Интернет-ресурсы?</a:t>
            </a:r>
          </a:p>
          <a:p>
            <a:r>
              <a:rPr lang="ru-RU" sz="1600" dirty="0"/>
              <a:t>а) часто</a:t>
            </a:r>
          </a:p>
          <a:p>
            <a:r>
              <a:rPr lang="ru-RU" sz="1600" dirty="0"/>
              <a:t>б) редко</a:t>
            </a:r>
          </a:p>
          <a:p>
            <a:r>
              <a:rPr lang="ru-RU" sz="1600" dirty="0"/>
              <a:t>в) нет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726" y="5499375"/>
            <a:ext cx="1677706" cy="122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94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331640" y="1646328"/>
            <a:ext cx="648072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6600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rgbClr val="660066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59135"/>
            <a:ext cx="4104456" cy="293175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8039" y="215167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ea typeface="Calibri"/>
                <a:cs typeface="Times New Roman"/>
              </a:rPr>
              <a:t>	Современные </a:t>
            </a:r>
            <a:r>
              <a:rPr lang="ru-RU" sz="2000" dirty="0">
                <a:ea typeface="Calibri"/>
                <a:cs typeface="Times New Roman"/>
              </a:rPr>
              <a:t>дети в гораздо большей степени зрители, чем читатели и слушатели. Компьютерная эра принципиально меняет объемы, носители, форму существования, передачи и восприятия информации. Компьютеризация сама по себе не решает большинства информационно-образовательных проблем, поскольку главная преграда – низкий уровень </a:t>
            </a:r>
            <a:r>
              <a:rPr lang="ru-RU" sz="2000" b="1" dirty="0">
                <a:ea typeface="Calibri"/>
                <a:cs typeface="Times New Roman"/>
              </a:rPr>
              <a:t>читательской культуры</a:t>
            </a:r>
            <a:r>
              <a:rPr lang="ru-RU" sz="2000" dirty="0">
                <a:ea typeface="Calibri"/>
                <a:cs typeface="Times New Roman"/>
              </a:rPr>
              <a:t>, а </a:t>
            </a:r>
            <a:r>
              <a:rPr lang="ru-RU" sz="2000" b="1" dirty="0">
                <a:ea typeface="Calibri"/>
                <a:cs typeface="Times New Roman"/>
              </a:rPr>
              <a:t>читательская культура является фундаментом информационной культуры и общей культуры в целом</a:t>
            </a:r>
            <a:r>
              <a:rPr lang="ru-RU" sz="2000" dirty="0">
                <a:ea typeface="Calibri"/>
                <a:cs typeface="Times New Roman"/>
              </a:rPr>
              <a:t>. Читающая нация - нация развивающаяся.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0" y="764704"/>
            <a:ext cx="777686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9290" y="334649"/>
            <a:ext cx="81391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Результаты анкетирования</a:t>
            </a:r>
          </a:p>
          <a:p>
            <a:r>
              <a:rPr lang="ru-RU" sz="2000" b="1" dirty="0"/>
              <a:t>Самыми интересными показались ответы на следующие вопросы:</a:t>
            </a:r>
          </a:p>
        </p:txBody>
      </p:sp>
    </p:spTree>
    <p:extLst>
      <p:ext uri="{BB962C8B-B14F-4D97-AF65-F5344CB8AC3E}">
        <p14:creationId xmlns:p14="http://schemas.microsoft.com/office/powerpoint/2010/main" val="40464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60907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43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7159"/>
            <a:ext cx="8256917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24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56" y="404664"/>
            <a:ext cx="8064897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18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8155"/>
            <a:ext cx="777686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91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21" y="230553"/>
            <a:ext cx="777686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57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49" y="513228"/>
            <a:ext cx="7704856" cy="577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28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3" y="548680"/>
            <a:ext cx="7584843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6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74888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 </a:t>
            </a:r>
            <a:r>
              <a:rPr lang="ru-RU" b="1" dirty="0" smtClean="0"/>
              <a:t>Таким </a:t>
            </a:r>
            <a:r>
              <a:rPr lang="ru-RU" b="1" dirty="0"/>
              <a:t>образом</a:t>
            </a:r>
            <a:r>
              <a:rPr lang="ru-RU" dirty="0"/>
              <a:t>, анкетирование показало, что ученицы 4б класса являются активными читателями, знают героев многих сказок. Читают такие жанры литературы: смешные истории, сказки, комиксы, рассказы.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/>
              <a:t> </a:t>
            </a:r>
            <a:r>
              <a:rPr lang="ru-RU" dirty="0" smtClean="0"/>
              <a:t>По </a:t>
            </a:r>
            <a:r>
              <a:rPr lang="ru-RU" dirty="0"/>
              <a:t>результатам анкетирования лишь 38% родителей вовлечены в процесс чтения вместе с детьми. </a:t>
            </a:r>
            <a:endParaRPr lang="ru-RU" dirty="0" smtClean="0"/>
          </a:p>
          <a:p>
            <a:pPr algn="just"/>
            <a:r>
              <a:rPr lang="ru-RU" dirty="0"/>
              <a:t> </a:t>
            </a:r>
            <a:r>
              <a:rPr lang="ru-RU" dirty="0" smtClean="0"/>
              <a:t> Родители</a:t>
            </a:r>
            <a:r>
              <a:rPr lang="ru-RU" dirty="0"/>
              <a:t>, используя книгу, начинают по-настоящему заниматься духовным развитием своего ребенка, формированием его нравственности. Главная задача родителей - создавать условия для познавательной деятельности ребенка, стимулировать ее, направлять его размышления, поэтому рекомендовано на родительском собрании провести консультации по теме: «РОЛЬ СЕМЕЙНОГО ЧТЕНИЯ В ФОРМИРОВАНИИ </a:t>
            </a:r>
            <a:r>
              <a:rPr lang="ru-RU" dirty="0" smtClean="0"/>
              <a:t> ИНТЕРЕСА  У  </a:t>
            </a:r>
            <a:r>
              <a:rPr lang="ru-RU" dirty="0"/>
              <a:t>РЕБЁНКА К КНИГАМ».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980" y="4169991"/>
            <a:ext cx="4498088" cy="252821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87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272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000" dirty="0"/>
              <a:t>Грамотное чтение заключается в том, что кем бы ни был современный человек, какой бы род деятельности он ни избрал, он всегда будет читателем. Помочь ребёнку осознать необходимость чтения, пробудить интерес к чтению лучших книг и талантливо их прочесть – задача взрослых, задача всех, кто верит в силу чтения и болеет душой за возрождение культуры и интеллектуальной мощи России.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12976"/>
            <a:ext cx="4884650" cy="3260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08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3304" y="292234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7367" y="4869160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 </a:t>
            </a:r>
            <a:endParaRPr lang="ru-RU" sz="24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69160"/>
            <a:ext cx="1037321" cy="160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64262" y="260648"/>
            <a:ext cx="74374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a typeface="Calibri"/>
                <a:cs typeface="Times New Roman"/>
              </a:rPr>
              <a:t>	Не </a:t>
            </a:r>
            <a:r>
              <a:rPr lang="ru-RU" sz="2000" dirty="0">
                <a:ea typeface="Calibri"/>
                <a:cs typeface="Times New Roman"/>
              </a:rPr>
              <a:t>читающий ученик в младшем, среднем и старшем звене школы менее эрудирован, грамотен, успешен, чем его сверстник, уделяющий чтению достаточное количество времени. Словарный запас не читающих детей скуден, не выразителен. Отсюда проблемы в изучении таких предметов, как литература, история, география, биология, обществознание и т. д.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64262" y="2476639"/>
            <a:ext cx="76241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</a:t>
            </a:r>
            <a:r>
              <a:rPr lang="ru-RU" sz="2000" b="1" dirty="0" smtClean="0"/>
              <a:t>Задача  </a:t>
            </a:r>
            <a:r>
              <a:rPr lang="ru-RU" sz="2000" b="1" dirty="0"/>
              <a:t>школы</a:t>
            </a:r>
            <a:r>
              <a:rPr lang="ru-RU" sz="2000" dirty="0"/>
              <a:t> - научить ребенка самостоятельно, добровольно находить, выбирать книгу – собеседника; научить полноценному общению с книгой.</a:t>
            </a:r>
          </a:p>
          <a:p>
            <a:pPr algn="just"/>
            <a:r>
              <a:rPr lang="ru-RU" sz="2000" dirty="0"/>
              <a:t>  	С детскими книгами учитель и учащиеся работают на уроках внеклассного чтения. Так как книга-собеседник на уроках внеклассного чтения находится в центре внимания, ребенок, обучаясь и приучаясь правильно общаться с книгой, совершенствуется в читательских умениях.</a:t>
            </a:r>
          </a:p>
        </p:txBody>
      </p:sp>
    </p:spTree>
    <p:extLst>
      <p:ext uri="{BB962C8B-B14F-4D97-AF65-F5344CB8AC3E}">
        <p14:creationId xmlns:p14="http://schemas.microsoft.com/office/powerpoint/2010/main" val="196328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80648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4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58095"/>
            <a:ext cx="270120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75656" y="476672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Основные задачи уроков внеклассного чтения</a:t>
            </a:r>
            <a:r>
              <a:rPr lang="ru-RU" sz="2800" dirty="0"/>
              <a:t>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19624" y="2086247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1.Знакомство учащихся с детской литературой, входящей в круг чтения младших школьников</a:t>
            </a:r>
            <a:r>
              <a:rPr lang="ru-RU" sz="2000" dirty="0" smtClean="0"/>
              <a:t>;</a:t>
            </a:r>
          </a:p>
          <a:p>
            <a:endParaRPr lang="ru-RU" sz="2000" dirty="0" smtClean="0"/>
          </a:p>
          <a:p>
            <a:r>
              <a:rPr lang="ru-RU" sz="2000" dirty="0" smtClean="0"/>
              <a:t>2. </a:t>
            </a:r>
            <a:r>
              <a:rPr lang="ru-RU" sz="2000" dirty="0"/>
              <a:t>Ф</a:t>
            </a:r>
            <a:r>
              <a:rPr lang="ru-RU" sz="2000" dirty="0" smtClean="0"/>
              <a:t>ормировать  </a:t>
            </a:r>
            <a:r>
              <a:rPr lang="ru-RU" sz="2000" dirty="0"/>
              <a:t>умение ориентироваться в книге и среди книг;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93669" y="2996952"/>
            <a:ext cx="67247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3</a:t>
            </a:r>
            <a:r>
              <a:rPr lang="ru-RU" sz="2000" dirty="0" smtClean="0"/>
              <a:t>. Развивать интерес </a:t>
            </a:r>
            <a:r>
              <a:rPr lang="ru-RU" sz="2000" dirty="0"/>
              <a:t>к книгам и </a:t>
            </a:r>
            <a:r>
              <a:rPr lang="ru-RU" sz="2000" dirty="0" smtClean="0"/>
              <a:t>положительное</a:t>
            </a:r>
          </a:p>
          <a:p>
            <a:r>
              <a:rPr lang="ru-RU" sz="2000" dirty="0" smtClean="0"/>
              <a:t>отношение </a:t>
            </a:r>
            <a:r>
              <a:rPr lang="ru-RU" sz="2000" dirty="0"/>
              <a:t>к самостоятельному чтению.</a:t>
            </a:r>
          </a:p>
        </p:txBody>
      </p:sp>
    </p:spTree>
    <p:extLst>
      <p:ext uri="{BB962C8B-B14F-4D97-AF65-F5344CB8AC3E}">
        <p14:creationId xmlns:p14="http://schemas.microsoft.com/office/powerpoint/2010/main" val="32994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274542"/>
              </p:ext>
            </p:extLst>
          </p:nvPr>
        </p:nvGraphicFramePr>
        <p:xfrm>
          <a:off x="2699792" y="2234530"/>
          <a:ext cx="5616624" cy="4290815"/>
        </p:xfrm>
        <a:graphic>
          <a:graphicData uri="http://schemas.openxmlformats.org/drawingml/2006/table">
            <a:tbl>
              <a:tblPr firstRow="1" firstCol="1" bandRow="1"/>
              <a:tblGrid>
                <a:gridCol w="489707"/>
                <a:gridCol w="3174439"/>
                <a:gridCol w="658333"/>
                <a:gridCol w="658333"/>
                <a:gridCol w="635812"/>
              </a:tblGrid>
              <a:tr h="671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Былины.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«Как Илья из Мурома богатырем стал»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10.10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Знакомство с былиной «Илья Муромец и Соловей Разбойник»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11.10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25 26 27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Работа с текстом «Илья Муромец и Соловей Разбойник»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13.10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16.10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17.10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Научно-популярная статья «Княжение Владимира Святого»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18.10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А. К. Толстой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«Илья Муромец»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20.10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Читальный зал Н.Н Асеев «Илья»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23.10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Былина «На заставе богатырской»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24.10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Внеклассное чтение. Былины о русских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богатырях.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25.10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Проверочная работа   по разделу  «Былины»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27.10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70" y="2818704"/>
            <a:ext cx="1985731" cy="256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16393" y="157814"/>
            <a:ext cx="7200800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0000"/>
                </a:solidFill>
                <a:ea typeface="Calibri"/>
                <a:cs typeface="Times New Roman"/>
              </a:rPr>
              <a:t>Требования к отбору детских книг</a:t>
            </a: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5" y="963406"/>
            <a:ext cx="77273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solidFill>
                  <a:prstClr val="black"/>
                </a:solidFill>
              </a:rPr>
              <a:t>Т</a:t>
            </a:r>
            <a:r>
              <a:rPr lang="ru-RU" sz="2000" dirty="0" smtClean="0">
                <a:solidFill>
                  <a:prstClr val="black"/>
                </a:solidFill>
              </a:rPr>
              <a:t>емы</a:t>
            </a:r>
            <a:r>
              <a:rPr lang="ru-RU" sz="2000" dirty="0">
                <a:solidFill>
                  <a:prstClr val="black"/>
                </a:solidFill>
              </a:rPr>
              <a:t>, которые  предусмотрены  программой на  уроках  литературного  чтения  и  продолжаются  на  уроках  внеклассного  чтения.</a:t>
            </a:r>
          </a:p>
        </p:txBody>
      </p:sp>
    </p:spTree>
    <p:extLst>
      <p:ext uri="{BB962C8B-B14F-4D97-AF65-F5344CB8AC3E}">
        <p14:creationId xmlns:p14="http://schemas.microsoft.com/office/powerpoint/2010/main" val="15121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2"/>
            <a:ext cx="7644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ea typeface="Calibri"/>
              </a:rPr>
              <a:t>Требования к урокам внеклассного чтения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340768"/>
            <a:ext cx="70567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-  На </a:t>
            </a:r>
            <a:r>
              <a:rPr lang="ru-RU" sz="2000" dirty="0"/>
              <a:t>каждом уроке проводится учет того, что дети читали </a:t>
            </a:r>
            <a:r>
              <a:rPr lang="ru-RU" sz="2000" dirty="0" smtClean="0"/>
              <a:t>        самостоятельно</a:t>
            </a:r>
            <a:r>
              <a:rPr lang="ru-RU" sz="2000" dirty="0" smtClean="0"/>
              <a:t>.</a:t>
            </a:r>
            <a:endParaRPr lang="ru-RU" sz="2000" dirty="0"/>
          </a:p>
          <a:p>
            <a:pPr algn="just"/>
            <a:r>
              <a:rPr lang="ru-RU" sz="2000" dirty="0" smtClean="0"/>
              <a:t>-   На </a:t>
            </a:r>
            <a:r>
              <a:rPr lang="ru-RU" sz="2000" dirty="0"/>
              <a:t>каждом уроке организуется рекомендации новых книг.</a:t>
            </a:r>
          </a:p>
          <a:p>
            <a:pPr algn="just"/>
            <a:r>
              <a:rPr lang="ru-RU" sz="2000" dirty="0" smtClean="0"/>
              <a:t>-   На </a:t>
            </a:r>
            <a:r>
              <a:rPr lang="ru-RU" sz="2000" dirty="0"/>
              <a:t>каждом уроке чтение какого-либо произведения.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На </a:t>
            </a:r>
            <a:r>
              <a:rPr lang="ru-RU" sz="2000" dirty="0"/>
              <a:t>каждом уроке дается что-то новое в читательских умениях, имеют место элементы анализа прочитанного в форме беседы и в форме свободных высказываний</a:t>
            </a:r>
            <a:r>
              <a:rPr lang="ru-RU" sz="2000" dirty="0" smtClean="0"/>
              <a:t>.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Ведение </a:t>
            </a:r>
            <a:r>
              <a:rPr lang="ru-RU" sz="2000" dirty="0"/>
              <a:t>читательских дневников</a:t>
            </a:r>
            <a:r>
              <a:rPr lang="ru-RU" sz="2000" dirty="0" smtClean="0"/>
              <a:t>.</a:t>
            </a:r>
            <a:endParaRPr lang="ru-RU" sz="2000" dirty="0"/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Вопросы беседы должны быть рассчитаны на более высокую самостоятельность учащихся.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03" y="4526227"/>
            <a:ext cx="3399959" cy="190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61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26556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Руководство </a:t>
            </a:r>
            <a:r>
              <a:rPr lang="ru-RU" sz="2800" b="1" dirty="0"/>
              <a:t>самостоятельным детским чтением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56792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 Научить </a:t>
            </a:r>
            <a:r>
              <a:rPr lang="ru-RU" sz="2000" dirty="0"/>
              <a:t>ребенка читать, пользоваться книгой как источником знаний и информации, приобщить учащихся к миру книг и тем самым способствовать развитию самостоятельности читательской деятельности – </a:t>
            </a:r>
            <a:r>
              <a:rPr lang="ru-RU" sz="2000" b="1" dirty="0"/>
              <a:t>главная задача учителя начальных классов</a:t>
            </a:r>
            <a:r>
              <a:rPr lang="ru-RU" sz="2000" dirty="0"/>
              <a:t>. Надо дать понять учащимся, что чтение – это духовная пища </a:t>
            </a:r>
            <a:r>
              <a:rPr lang="ru-RU" sz="2000" dirty="0" smtClean="0"/>
              <a:t>каждого </a:t>
            </a:r>
            <a:r>
              <a:rPr lang="ru-RU" sz="2000" b="1" dirty="0" smtClean="0"/>
              <a:t>воспитанного </a:t>
            </a:r>
            <a:r>
              <a:rPr lang="ru-RU" sz="2000" b="1" dirty="0"/>
              <a:t>человека</a:t>
            </a:r>
            <a:r>
              <a:rPr lang="ru-RU" sz="2000" dirty="0"/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68175"/>
            <a:ext cx="5040560" cy="33528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64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9985" y="296649"/>
            <a:ext cx="792088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Велика </a:t>
            </a:r>
            <a:r>
              <a:rPr lang="ru-RU" sz="2000" dirty="0"/>
              <a:t>помощь библиотеки в воспитании читателя. Очевидно, что пробудить интерес детей к чтению способны только творческие люди, сами испытывающие радость от общения с книгой. Когда учитель и библиотекарь – единомышленники и работают вместе, это приносит ощутимые результаты. 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7997" y="1948766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Пришло </a:t>
            </a:r>
            <a:r>
              <a:rPr lang="ru-RU" sz="2000" dirty="0"/>
              <a:t>понимание, что школьная библиотека не только место для выдачи книг, она является индикатором образования. Кроме этого библиотека должна еще учить самостоятельности в поиске информации. Ведь учащийся, становясь независимым в поиске знаний, может добиться большего и в школе, и во взрослой жизни. Он будет способен видеть и оценивать разные точки зрения, судить о них разумно.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61048"/>
            <a:ext cx="4272712" cy="284847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70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1718</Words>
  <Application>Microsoft Office PowerPoint</Application>
  <PresentationFormat>Экран (4:3)</PresentationFormat>
  <Paragraphs>311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Универсальные</dc:title>
  <dc:creator>Фокина Лидия Петровна</dc:creator>
  <cp:keywords>Шаблон презентации</cp:keywords>
  <cp:lastModifiedBy>Наталья</cp:lastModifiedBy>
  <cp:revision>174</cp:revision>
  <dcterms:created xsi:type="dcterms:W3CDTF">2014-07-06T18:18:01Z</dcterms:created>
  <dcterms:modified xsi:type="dcterms:W3CDTF">2018-02-12T09:48:50Z</dcterms:modified>
</cp:coreProperties>
</file>