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5" r:id="rId3"/>
    <p:sldId id="305" r:id="rId4"/>
    <p:sldId id="313" r:id="rId5"/>
    <p:sldId id="279" r:id="rId6"/>
    <p:sldId id="317" r:id="rId7"/>
    <p:sldId id="318" r:id="rId8"/>
    <p:sldId id="269" r:id="rId9"/>
    <p:sldId id="316" r:id="rId10"/>
    <p:sldId id="320" r:id="rId11"/>
    <p:sldId id="321" r:id="rId12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7A37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6123" autoAdjust="0"/>
    <p:restoredTop sz="94660" autoAdjust="0"/>
  </p:normalViewPr>
  <p:slideViewPr>
    <p:cSldViewPr>
      <p:cViewPr varScale="1">
        <p:scale>
          <a:sx n="113" d="100"/>
          <a:sy n="113" d="100"/>
        </p:scale>
        <p:origin x="-222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5239D-CE07-47B1-BC32-6309FAEDFF4D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DF7A0-B172-45AD-A1B9-8FAFC91DAA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64244-FD6B-4D70-9B94-D8824CB0E08F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1E83C-BCDF-4E5F-BA4F-FA16BC29C5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7E225-496B-4967-A9C5-2263058CA9E4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1FABC-BAFB-479E-8A6F-6F745CD7A4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174F2-2490-470E-ABB8-AAC1C7EAF1BD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38315-C7AB-434D-8154-BA582B7889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BA360-8114-4872-A70B-0F640F08410D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E19C9-431C-40C3-A6B0-33C5C9862E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2F8F7-A5C0-4C60-9783-ACD3106DF7A0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58ADD-F093-4C25-8C68-B50290EBEB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B506E-05D2-41FA-986A-70F0DDDFDFDF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D2450-6064-4EAE-BA2F-53E3BE499F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DD204-3A59-40C7-88EA-6FE8692F465F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97A07-28A9-4519-8A3B-72E130BCD0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43AD9-B059-43BD-91EF-4C80716E3988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72FE3-14C9-434C-A712-8A5B75A84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3AFBA-5788-423E-96B7-724C4F74A34A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3E66-570A-4D48-90FA-2F4FF9CA38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CA2FF-CEB5-45E5-B7EC-D9350C807620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C90AE-325B-42F2-9CB5-A44F38C650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69C857-AB22-43E3-9FAE-00E4D01AF3C2}" type="datetimeFigureOut">
              <a:rPr lang="ru-RU"/>
              <a:pPr>
                <a:defRPr/>
              </a:pPr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761AC5-606C-4F04-9B32-C88587708A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3"/>
          <p:cNvPicPr>
            <a:picLocks noChangeAspect="1"/>
          </p:cNvPicPr>
          <p:nvPr/>
        </p:nvPicPr>
        <p:blipFill>
          <a:blip r:embed="rId2" cstate="print"/>
          <a:srcRect t="12698" r="1337" b="13474"/>
          <a:stretch>
            <a:fillRect/>
          </a:stretch>
        </p:blipFill>
        <p:spPr bwMode="auto">
          <a:xfrm>
            <a:off x="-20638" y="-17463"/>
            <a:ext cx="916463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MG_4514.jpg"/>
          <p:cNvPicPr>
            <a:picLocks noChangeAspect="1"/>
          </p:cNvPicPr>
          <p:nvPr/>
        </p:nvPicPr>
        <p:blipFill>
          <a:blip r:embed="rId3" cstate="print"/>
          <a:srcRect l="6977" r="11628" b="18069"/>
          <a:stretch>
            <a:fillRect/>
          </a:stretch>
        </p:blipFill>
        <p:spPr>
          <a:xfrm>
            <a:off x="2123728" y="1988840"/>
            <a:ext cx="4392488" cy="2947590"/>
          </a:xfrm>
          <a:prstGeom prst="rect">
            <a:avLst/>
          </a:prstGeom>
        </p:spPr>
      </p:pic>
      <p:sp>
        <p:nvSpPr>
          <p:cNvPr id="13314" name="TextBox 4"/>
          <p:cNvSpPr txBox="1">
            <a:spLocks noChangeArrowheads="1"/>
          </p:cNvSpPr>
          <p:nvPr/>
        </p:nvSpPr>
        <p:spPr bwMode="auto">
          <a:xfrm>
            <a:off x="0" y="18864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TextBox 6"/>
          <p:cNvSpPr txBox="1">
            <a:spLocks noChangeArrowheads="1"/>
          </p:cNvSpPr>
          <p:nvPr/>
        </p:nvSpPr>
        <p:spPr bwMode="auto">
          <a:xfrm>
            <a:off x="1403648" y="4672786"/>
            <a:ext cx="6480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endParaRPr lang="ru-RU" sz="2000" b="1" dirty="0" smtClean="0">
              <a:latin typeface="Times New Roman" pitchFamily="18" charset="0"/>
            </a:endParaRPr>
          </a:p>
          <a:p>
            <a:pPr algn="r"/>
            <a:r>
              <a:rPr lang="ru-RU" sz="2000" b="1" dirty="0" smtClean="0">
                <a:latin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</a:rPr>
              <a:t>                          </a:t>
            </a:r>
            <a:endParaRPr lang="ru-RU" sz="2000" b="1" dirty="0"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88640"/>
            <a:ext cx="8208912" cy="1656184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+mj-lt"/>
                <a:cs typeface="Lucida Sans Unicode" pitchFamily="34" charset="0"/>
              </a:rPr>
              <a:t>Психолого</a:t>
            </a:r>
            <a:r>
              <a:rPr lang="ru-RU" sz="3600" b="1" dirty="0" smtClean="0">
                <a:solidFill>
                  <a:srgbClr val="002060"/>
                </a:solidFill>
                <a:latin typeface="+mj-lt"/>
                <a:cs typeface="Lucida Sans Unicode" pitchFamily="34" charset="0"/>
              </a:rPr>
              <a:t> – педагогическая поддержка детей в группе продлённого дня,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+mj-lt"/>
                <a:cs typeface="Lucida Sans Unicode" pitchFamily="34" charset="0"/>
              </a:rPr>
              <a:t>или    </a:t>
            </a:r>
            <a:r>
              <a:rPr lang="ru-RU" sz="3600" b="1" dirty="0" smtClean="0">
                <a:solidFill>
                  <a:srgbClr val="FF0000"/>
                </a:solidFill>
                <a:latin typeface="+mj-lt"/>
                <a:cs typeface="Lucida Sans Unicode" pitchFamily="34" charset="0"/>
              </a:rPr>
              <a:t>Секреты </a:t>
            </a:r>
            <a:r>
              <a:rPr lang="ru-RU" sz="3600" b="1" dirty="0" err="1" smtClean="0">
                <a:solidFill>
                  <a:srgbClr val="FF0000"/>
                </a:solidFill>
                <a:latin typeface="+mj-lt"/>
                <a:cs typeface="Lucida Sans Unicode" pitchFamily="34" charset="0"/>
              </a:rPr>
              <a:t>арт</a:t>
            </a:r>
            <a:r>
              <a:rPr lang="ru-RU" sz="3600" b="1" dirty="0" smtClean="0">
                <a:solidFill>
                  <a:srgbClr val="FF0000"/>
                </a:solidFill>
                <a:latin typeface="+mj-lt"/>
                <a:cs typeface="Lucida Sans Unicode" pitchFamily="34" charset="0"/>
              </a:rPr>
              <a:t> – терапии</a:t>
            </a:r>
            <a:endParaRPr lang="ru-RU" sz="5400" b="1" dirty="0">
              <a:solidFill>
                <a:srgbClr val="FF0000"/>
              </a:solidFill>
              <a:latin typeface="+mj-lt"/>
              <a:cs typeface="Lucida Sans Unicode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91680" y="5229200"/>
            <a:ext cx="5328592" cy="1412776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+mj-lt"/>
              </a:rPr>
              <a:t>Птицина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 Марина Анатольевна,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воспитатель  группы продлённого дня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МБОУ гимназии №44 г. Пензы 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/>
          <p:cNvPicPr>
            <a:picLocks noChangeAspect="1"/>
          </p:cNvPicPr>
          <p:nvPr/>
        </p:nvPicPr>
        <p:blipFill>
          <a:blip r:embed="rId2" cstate="print"/>
          <a:srcRect t="12698" r="1337" b="13474"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552" y="188640"/>
            <a:ext cx="8136904" cy="1080120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Эта </a:t>
            </a:r>
            <a:r>
              <a:rPr lang="ru-RU" sz="4000" b="1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мандала</a:t>
            </a:r>
            <a:r>
              <a:rPr lang="ru-RU" sz="4000" b="1" dirty="0" smtClean="0">
                <a:solidFill>
                  <a:srgbClr val="002060"/>
                </a:solidFill>
              </a:rPr>
              <a:t>  привлекает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успех, удачу, счастье, любовь.</a:t>
            </a:r>
            <a:r>
              <a:rPr lang="ru-RU" sz="40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22530" name="Picture 2" descr="https://avatars.mds.yandex.net/get-pdb/467038/31748c85-9664-4a58-ba3c-032aca33b6d9/s1200?webp=fals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688" y="1484784"/>
            <a:ext cx="5256584" cy="52565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72510" y="43934"/>
            <a:ext cx="19399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Calibri" pitchFamily="34" charset="0"/>
                <a:cs typeface="Times New Roman" pitchFamily="18" charset="0"/>
              </a:rPr>
              <a:t>Приложение.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152515" y="2780928"/>
            <a:ext cx="4838972" cy="3838158"/>
            <a:chOff x="2152515" y="2780928"/>
            <a:chExt cx="4838972" cy="3838158"/>
          </a:xfrm>
        </p:grpSpPr>
        <p:pic>
          <p:nvPicPr>
            <p:cNvPr id="1026" name="Рисунок 2" descr="Мощнейшая мандала на исполнение желания, которая действительно работает | Я  на своем пути | Яндекс Дзен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7860" y="2780928"/>
              <a:ext cx="3688281" cy="3645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 rot="10800000" flipV="1">
              <a:off x="2152515" y="6249754"/>
              <a:ext cx="483897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Мощнейшая </a:t>
              </a:r>
              <a:r>
                <a:rPr kumimoji="0" lang="ru-RU" altLang="ru-RU" sz="1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мандала</a:t>
              </a:r>
              <a:r>
                <a:rPr kumimoji="0" lang="ru-RU" alt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 на исполнение желания.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0" y="443467"/>
            <a:ext cx="3635895" cy="4193034"/>
            <a:chOff x="0" y="443467"/>
            <a:chExt cx="3635895" cy="4193034"/>
          </a:xfrm>
        </p:grpSpPr>
        <p:pic>
          <p:nvPicPr>
            <p:cNvPr id="1027" name="Рисунок 1" descr="Мандала любви и отношений раскраска | Раскраски, Раскраски мандала, Мандала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44" b="15907"/>
            <a:stretch>
              <a:fillRect/>
            </a:stretch>
          </p:blipFill>
          <p:spPr bwMode="auto">
            <a:xfrm>
              <a:off x="0" y="443467"/>
              <a:ext cx="3635895" cy="3546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5"/>
            <p:cNvSpPr>
              <a:spLocks noChangeArrowheads="1"/>
            </p:cNvSpPr>
            <p:nvPr/>
          </p:nvSpPr>
          <p:spPr bwMode="auto">
            <a:xfrm rot="10800000" flipV="1">
              <a:off x="773831" y="3990170"/>
              <a:ext cx="208823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Мандала</a:t>
              </a:r>
              <a:r>
                <a:rPr kumimoji="0" lang="ru-RU" alt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 любви.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296085" y="34347"/>
            <a:ext cx="3799445" cy="4545040"/>
            <a:chOff x="5296085" y="34347"/>
            <a:chExt cx="3799445" cy="4545040"/>
          </a:xfrm>
        </p:grpSpPr>
        <p:pic>
          <p:nvPicPr>
            <p:cNvPr id="1025" name="Рисунок 3" descr="Мандала здоровья и исцеления раскраска антистресс скачать в 2020 г |  Мандала, Раскраски, Раскраски мандала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6085" y="34347"/>
              <a:ext cx="3799445" cy="3826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 rot="10800000" flipV="1">
              <a:off x="6619464" y="3933056"/>
              <a:ext cx="205699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Мандала</a:t>
              </a:r>
              <a:r>
                <a:rPr kumimoji="0" lang="ru-RU" alt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 здоровья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Times New Roman" pitchFamily="18" charset="0"/>
                  <a:cs typeface="Times New Roman" pitchFamily="18" charset="0"/>
                </a:rPr>
                <a:t>и исцеления.</a:t>
              </a:r>
              <a:endPara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067006"/>
      </p:ext>
    </p:extLst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1"/>
          <p:cNvPicPr>
            <a:picLocks noChangeAspect="1"/>
          </p:cNvPicPr>
          <p:nvPr/>
        </p:nvPicPr>
        <p:blipFill>
          <a:blip r:embed="rId2" cstate="print"/>
          <a:srcRect t="12698" r="1337" b="13474"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IMG_4673.jpg"/>
          <p:cNvPicPr>
            <a:picLocks noChangeAspect="1"/>
          </p:cNvPicPr>
          <p:nvPr/>
        </p:nvPicPr>
        <p:blipFill>
          <a:blip r:embed="rId3" cstate="print"/>
          <a:srcRect t="23540" b="19761"/>
          <a:stretch>
            <a:fillRect/>
          </a:stretch>
        </p:blipFill>
        <p:spPr>
          <a:xfrm>
            <a:off x="323528" y="2708920"/>
            <a:ext cx="8568952" cy="387065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1520" y="260648"/>
            <a:ext cx="8640960" cy="2160240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15900"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На сегодняшний момент необходимо искать новые средства психолого-педагогической поддержки предупреждения негативных эмоций у участников образовательного процесса.</a:t>
            </a:r>
          </a:p>
          <a:p>
            <a:pPr indent="215900"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Предлагаемая идея ориентирована на оказание психолого-педагогической  помощи и поддержки детям и может быть полезна и взрослым, испытывающим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психо-эмоциональные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перегрузки в повседневной жизни.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1"/>
          <p:cNvPicPr>
            <a:picLocks noChangeAspect="1"/>
          </p:cNvPicPr>
          <p:nvPr/>
        </p:nvPicPr>
        <p:blipFill>
          <a:blip r:embed="rId2" cstate="print"/>
          <a:srcRect t="12698" r="1337" b="13474"/>
          <a:stretch>
            <a:fillRect/>
          </a:stretch>
        </p:blipFill>
        <p:spPr bwMode="auto">
          <a:xfrm>
            <a:off x="0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188640"/>
            <a:ext cx="8640960" cy="1296144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0825" algn="ctr"/>
            <a:r>
              <a:rPr lang="ru-RU" sz="3200" b="1" dirty="0" err="1" smtClean="0">
                <a:solidFill>
                  <a:srgbClr val="FF0000"/>
                </a:solidFill>
                <a:latin typeface="+mj-lt"/>
              </a:rPr>
              <a:t>Арт-терапия</a:t>
            </a:r>
            <a:r>
              <a:rPr lang="ru-RU" sz="3200" b="1" dirty="0" smtClean="0">
                <a:solidFill>
                  <a:srgbClr val="002060"/>
                </a:solidFill>
                <a:latin typeface="+mj-lt"/>
              </a:rPr>
              <a:t> – это  терапия искусством,   забота о душе с помощью искусства.</a:t>
            </a:r>
            <a:r>
              <a:rPr lang="ru-RU" sz="5400" b="1" dirty="0" smtClean="0">
                <a:latin typeface="+mj-lt"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1772816"/>
            <a:ext cx="3672408" cy="4680520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79388" algn="ctr"/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Современная</a:t>
            </a:r>
          </a:p>
          <a:p>
            <a:pPr indent="179388" algn="ctr"/>
            <a:r>
              <a:rPr lang="ru-RU" sz="2400" b="1" dirty="0" err="1" smtClean="0">
                <a:solidFill>
                  <a:srgbClr val="002060"/>
                </a:solidFill>
                <a:latin typeface="+mj-lt"/>
              </a:rPr>
              <a:t>арт-терапия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 включает   много направлений:</a:t>
            </a:r>
          </a:p>
          <a:p>
            <a:pPr indent="179388">
              <a:buFont typeface="Wingdings" pitchFamily="2" charset="2"/>
              <a:buChar char="§"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музыкальная терапия;</a:t>
            </a:r>
          </a:p>
          <a:p>
            <a:pPr indent="179388">
              <a:buFont typeface="Wingdings" pitchFamily="2" charset="2"/>
              <a:buChar char="§"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игровая терапия;</a:t>
            </a:r>
          </a:p>
          <a:p>
            <a:pPr indent="179388">
              <a:buFont typeface="Wingdings" pitchFamily="2" charset="2"/>
              <a:buChar char="§"/>
            </a:pPr>
            <a:r>
              <a:rPr lang="ru-RU" sz="2400" b="1" dirty="0" err="1" smtClean="0">
                <a:solidFill>
                  <a:srgbClr val="002060"/>
                </a:solidFill>
                <a:latin typeface="+mj-lt"/>
              </a:rPr>
              <a:t>драматерапия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;</a:t>
            </a:r>
          </a:p>
          <a:p>
            <a:pPr indent="179388">
              <a:buFont typeface="Wingdings" pitchFamily="2" charset="2"/>
              <a:buChar char="§"/>
            </a:pPr>
            <a:r>
              <a:rPr lang="ru-RU" sz="2400" b="1" dirty="0" err="1" smtClean="0">
                <a:solidFill>
                  <a:srgbClr val="002060"/>
                </a:solidFill>
                <a:latin typeface="+mj-lt"/>
              </a:rPr>
              <a:t>сказкотерапия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;</a:t>
            </a:r>
          </a:p>
          <a:p>
            <a:pPr indent="179388">
              <a:buFont typeface="Wingdings" pitchFamily="2" charset="2"/>
              <a:buChar char="§"/>
            </a:pPr>
            <a:r>
              <a:rPr lang="ru-RU" sz="2400" b="1" dirty="0" err="1" smtClean="0">
                <a:solidFill>
                  <a:srgbClr val="002060"/>
                </a:solidFill>
                <a:latin typeface="+mj-lt"/>
              </a:rPr>
              <a:t>библиотерапия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;</a:t>
            </a:r>
          </a:p>
          <a:p>
            <a:pPr indent="179388">
              <a:buFont typeface="Wingdings" pitchFamily="2" charset="2"/>
              <a:buChar char="§"/>
            </a:pPr>
            <a:r>
              <a:rPr lang="ru-RU" sz="2400" b="1" dirty="0" err="1" smtClean="0">
                <a:solidFill>
                  <a:srgbClr val="002060"/>
                </a:solidFill>
                <a:latin typeface="+mj-lt"/>
              </a:rPr>
              <a:t>кинотерапия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;</a:t>
            </a:r>
          </a:p>
          <a:p>
            <a:pPr indent="179388">
              <a:buFont typeface="Wingdings" pitchFamily="2" charset="2"/>
              <a:buChar char="§"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фототерапия;</a:t>
            </a:r>
          </a:p>
          <a:p>
            <a:pPr indent="179388">
              <a:buFont typeface="Wingdings" pitchFamily="2" charset="2"/>
              <a:buChar char="§"/>
            </a:pPr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танцевальная терапия;</a:t>
            </a:r>
          </a:p>
          <a:p>
            <a:pPr indent="179388">
              <a:buFont typeface="Wingdings" pitchFamily="2" charset="2"/>
              <a:buChar char="§"/>
            </a:pPr>
            <a:r>
              <a:rPr lang="ru-RU" sz="2400" b="1" dirty="0" err="1" smtClean="0">
                <a:solidFill>
                  <a:srgbClr val="FF0000"/>
                </a:solidFill>
                <a:latin typeface="+mj-lt"/>
              </a:rPr>
              <a:t>изотерапия</a:t>
            </a:r>
            <a:r>
              <a:rPr lang="ru-RU" sz="2400" b="1" dirty="0" smtClean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pic>
        <p:nvPicPr>
          <p:cNvPr id="7" name="Рисунок 6" descr="WP_20151221_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772816"/>
            <a:ext cx="3456384" cy="475253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 cstate="print"/>
          <a:srcRect t="12698" r="1337" b="13474"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1520" y="5085184"/>
            <a:ext cx="8640960" cy="1296144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0825" algn="ctr"/>
            <a:r>
              <a:rPr lang="ru-RU" sz="4400" b="1" dirty="0" smtClean="0">
                <a:solidFill>
                  <a:srgbClr val="FF0000"/>
                </a:solidFill>
                <a:latin typeface="+mj-lt"/>
              </a:rPr>
              <a:t>МАНДАЛА.  ДУДЛИНГ.  ЗЕНТАНГЛ.</a:t>
            </a:r>
            <a:endParaRPr lang="ru-RU" sz="7200" b="1" dirty="0" smtClean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Рисунок 3" descr="IMG_4551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tretch>
            <a:fillRect/>
          </a:stretch>
        </p:blipFill>
        <p:spPr>
          <a:xfrm>
            <a:off x="323528" y="1772816"/>
            <a:ext cx="3802528" cy="3096344"/>
          </a:xfrm>
          <a:prstGeom prst="rect">
            <a:avLst/>
          </a:prstGeom>
        </p:spPr>
      </p:pic>
      <p:pic>
        <p:nvPicPr>
          <p:cNvPr id="5" name="Рисунок 4" descr="WP_20151222_061.jpg"/>
          <p:cNvPicPr>
            <a:picLocks noChangeAspect="1"/>
          </p:cNvPicPr>
          <p:nvPr/>
        </p:nvPicPr>
        <p:blipFill>
          <a:blip r:embed="rId4" cstate="print"/>
          <a:srcRect t="5607" b="4567"/>
          <a:stretch>
            <a:fillRect/>
          </a:stretch>
        </p:blipFill>
        <p:spPr>
          <a:xfrm rot="5400000">
            <a:off x="5191675" y="1225149"/>
            <a:ext cx="3153138" cy="42484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260648"/>
            <a:ext cx="8640960" cy="1296144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0825"/>
            <a:r>
              <a:rPr lang="ru-RU" sz="4250" b="1" dirty="0" smtClean="0">
                <a:solidFill>
                  <a:srgbClr val="002060"/>
                </a:solidFill>
                <a:latin typeface="+mj-lt"/>
              </a:rPr>
              <a:t>Современные приёмы </a:t>
            </a:r>
            <a:r>
              <a:rPr lang="ru-RU" sz="4250" b="1" dirty="0" err="1" smtClean="0">
                <a:solidFill>
                  <a:srgbClr val="FF0000"/>
                </a:solidFill>
                <a:latin typeface="+mj-lt"/>
              </a:rPr>
              <a:t>изотерапии</a:t>
            </a:r>
            <a:endParaRPr lang="ru-RU" sz="4250" b="1" dirty="0" smtClean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 cstate="print"/>
          <a:srcRect t="12698" r="1337" b="13474"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51520" y="332656"/>
            <a:ext cx="8640960" cy="1296144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</a:rPr>
              <a:t>Мандала</a:t>
            </a:r>
            <a:r>
              <a:rPr lang="ru-RU" sz="3600" b="1" dirty="0" smtClean="0">
                <a:solidFill>
                  <a:srgbClr val="002060"/>
                </a:solidFill>
              </a:rPr>
              <a:t> имеет древнее происхождение  и переводится как </a:t>
            </a:r>
            <a:r>
              <a:rPr lang="ru-RU" sz="3600" b="1" dirty="0" smtClean="0">
                <a:solidFill>
                  <a:srgbClr val="FF0000"/>
                </a:solidFill>
              </a:rPr>
              <a:t>«священный круг».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 descr="WP_20151221_030.jpg"/>
          <p:cNvPicPr>
            <a:picLocks noChangeAspect="1"/>
          </p:cNvPicPr>
          <p:nvPr/>
        </p:nvPicPr>
        <p:blipFill>
          <a:blip r:embed="rId3" cstate="print"/>
          <a:srcRect t="7500" b="7500"/>
          <a:stretch>
            <a:fillRect/>
          </a:stretch>
        </p:blipFill>
        <p:spPr>
          <a:xfrm>
            <a:off x="3779912" y="1700808"/>
            <a:ext cx="4968552" cy="2815513"/>
          </a:xfrm>
          <a:prstGeom prst="rect">
            <a:avLst/>
          </a:prstGeom>
        </p:spPr>
      </p:pic>
      <p:pic>
        <p:nvPicPr>
          <p:cNvPr id="5" name="Рисунок 4" descr="WP_20151222_066.jpg"/>
          <p:cNvPicPr>
            <a:picLocks noChangeAspect="1"/>
          </p:cNvPicPr>
          <p:nvPr/>
        </p:nvPicPr>
        <p:blipFill>
          <a:blip r:embed="rId4" cstate="print"/>
          <a:srcRect l="10941" r="14720" b="8696"/>
          <a:stretch>
            <a:fillRect/>
          </a:stretch>
        </p:blipFill>
        <p:spPr>
          <a:xfrm>
            <a:off x="3995936" y="4581128"/>
            <a:ext cx="2232248" cy="2040912"/>
          </a:xfrm>
          <a:prstGeom prst="rect">
            <a:avLst/>
          </a:prstGeom>
        </p:spPr>
      </p:pic>
      <p:pic>
        <p:nvPicPr>
          <p:cNvPr id="12" name="Рисунок 11" descr="WP_20151222_0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1700808"/>
            <a:ext cx="3168640" cy="4968552"/>
          </a:xfrm>
          <a:prstGeom prst="rect">
            <a:avLst/>
          </a:prstGeom>
        </p:spPr>
      </p:pic>
      <p:pic>
        <p:nvPicPr>
          <p:cNvPr id="7" name="Рисунок 6" descr="WP_20151222_067.jpg"/>
          <p:cNvPicPr>
            <a:picLocks noChangeAspect="1"/>
          </p:cNvPicPr>
          <p:nvPr/>
        </p:nvPicPr>
        <p:blipFill>
          <a:blip r:embed="rId6" cstate="print"/>
          <a:srcRect l="14616" t="3690" r="17345" b="5784"/>
          <a:stretch>
            <a:fillRect/>
          </a:stretch>
        </p:blipFill>
        <p:spPr>
          <a:xfrm>
            <a:off x="6372200" y="4581128"/>
            <a:ext cx="2304256" cy="204386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 cstate="print"/>
          <a:srcRect t="12698" r="1337" b="13474"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51520" y="188640"/>
            <a:ext cx="8640960" cy="1584176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err="1" smtClean="0">
                <a:solidFill>
                  <a:srgbClr val="FF0000"/>
                </a:solidFill>
              </a:rPr>
              <a:t>Дудлинг</a:t>
            </a:r>
            <a:r>
              <a:rPr lang="ru-RU" sz="2400" b="1" dirty="0" smtClean="0">
                <a:solidFill>
                  <a:srgbClr val="002060"/>
                </a:solidFill>
              </a:rPr>
              <a:t> (с английского переводится – </a:t>
            </a:r>
            <a:r>
              <a:rPr lang="ru-RU" sz="2400" b="1" dirty="0" smtClean="0">
                <a:solidFill>
                  <a:srgbClr val="FF0000"/>
                </a:solidFill>
              </a:rPr>
              <a:t>«бессознательный рисунок») </a:t>
            </a:r>
            <a:r>
              <a:rPr lang="ru-RU" sz="2400" b="1" dirty="0" smtClean="0">
                <a:solidFill>
                  <a:srgbClr val="002060"/>
                </a:solidFill>
              </a:rPr>
              <a:t>– это рисование с помощью простых элементов (кружочков, закорючек, ромбиков, точечек, палочек и других простых элементов).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9" name="Picture 6" descr="http://yaxa.org/upload/preview-650x390-650-14310069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4725144"/>
            <a:ext cx="3120345" cy="1944216"/>
          </a:xfrm>
          <a:prstGeom prst="rect">
            <a:avLst/>
          </a:prstGeom>
          <a:noFill/>
        </p:spPr>
      </p:pic>
      <p:pic>
        <p:nvPicPr>
          <p:cNvPr id="13" name="Picture 2" descr="http://nametle.com/images/o_chem_govoryat_risunki_na_polyah_tetradi-2.jpg"/>
          <p:cNvPicPr>
            <a:picLocks noChangeAspect="1" noChangeArrowheads="1"/>
          </p:cNvPicPr>
          <p:nvPr/>
        </p:nvPicPr>
        <p:blipFill>
          <a:blip r:embed="rId4" cstate="print"/>
          <a:srcRect t="7956" b="7181"/>
          <a:stretch>
            <a:fillRect/>
          </a:stretch>
        </p:blipFill>
        <p:spPr bwMode="auto">
          <a:xfrm>
            <a:off x="251520" y="4725144"/>
            <a:ext cx="3087872" cy="1944216"/>
          </a:xfrm>
          <a:prstGeom prst="rect">
            <a:avLst/>
          </a:prstGeom>
          <a:noFill/>
        </p:spPr>
      </p:pic>
      <p:pic>
        <p:nvPicPr>
          <p:cNvPr id="14" name="Picture 4" descr="https://s-media-cache-ak0.pinimg.com/736x/bf/33/19/bf3319da7ab41ee08ea88f32ab35acb7.jpg"/>
          <p:cNvPicPr>
            <a:picLocks noChangeAspect="1" noChangeArrowheads="1"/>
          </p:cNvPicPr>
          <p:nvPr/>
        </p:nvPicPr>
        <p:blipFill>
          <a:blip r:embed="rId5" cstate="print"/>
          <a:srcRect l="48821" t="903"/>
          <a:stretch>
            <a:fillRect/>
          </a:stretch>
        </p:blipFill>
        <p:spPr bwMode="auto">
          <a:xfrm>
            <a:off x="6948264" y="1988840"/>
            <a:ext cx="1872208" cy="4509120"/>
          </a:xfrm>
          <a:prstGeom prst="rect">
            <a:avLst/>
          </a:prstGeom>
          <a:noFill/>
        </p:spPr>
      </p:pic>
      <p:pic>
        <p:nvPicPr>
          <p:cNvPr id="15" name="Рисунок 14" descr="IMG_417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7664" y="1916832"/>
            <a:ext cx="3960440" cy="2640293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 cstate="print"/>
          <a:srcRect t="12698" r="1337" b="13474"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51520" y="404664"/>
            <a:ext cx="8424936" cy="1512168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 err="1" smtClean="0">
                <a:solidFill>
                  <a:srgbClr val="FF0000"/>
                </a:solidFill>
              </a:rPr>
              <a:t>Зентангл</a:t>
            </a:r>
            <a:r>
              <a:rPr lang="ru-RU" sz="3200" b="1" dirty="0" smtClean="0">
                <a:solidFill>
                  <a:srgbClr val="002060"/>
                </a:solidFill>
              </a:rPr>
              <a:t>  – это  вид спонтанного творчества                  (с английского переводится – </a:t>
            </a:r>
            <a:r>
              <a:rPr lang="ru-RU" sz="3200" b="1" dirty="0" smtClean="0">
                <a:solidFill>
                  <a:srgbClr val="FF0000"/>
                </a:solidFill>
              </a:rPr>
              <a:t>«уравновешенность, спокойствие»).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IMG_4669.jpg"/>
          <p:cNvPicPr>
            <a:picLocks noChangeAspect="1"/>
          </p:cNvPicPr>
          <p:nvPr/>
        </p:nvPicPr>
        <p:blipFill>
          <a:blip r:embed="rId3" cstate="print"/>
          <a:srcRect t="23540" b="7081"/>
          <a:stretch>
            <a:fillRect/>
          </a:stretch>
        </p:blipFill>
        <p:spPr>
          <a:xfrm>
            <a:off x="179512" y="2132856"/>
            <a:ext cx="2409354" cy="4248472"/>
          </a:xfrm>
          <a:prstGeom prst="rect">
            <a:avLst/>
          </a:prstGeom>
        </p:spPr>
      </p:pic>
      <p:pic>
        <p:nvPicPr>
          <p:cNvPr id="11" name="Рисунок 10" descr="IMG_41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132856"/>
            <a:ext cx="2520280" cy="4183783"/>
          </a:xfrm>
          <a:prstGeom prst="rect">
            <a:avLst/>
          </a:prstGeom>
        </p:spPr>
      </p:pic>
      <p:pic>
        <p:nvPicPr>
          <p:cNvPr id="12" name="Рисунок 11" descr="IMG_45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2108853"/>
            <a:ext cx="3096344" cy="2064229"/>
          </a:xfrm>
          <a:prstGeom prst="rect">
            <a:avLst/>
          </a:prstGeom>
        </p:spPr>
      </p:pic>
      <p:pic>
        <p:nvPicPr>
          <p:cNvPr id="16" name="Рисунок 15" descr="IMG_46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4365104"/>
            <a:ext cx="3024336" cy="201622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/>
          <p:cNvPicPr>
            <a:picLocks noChangeAspect="1"/>
          </p:cNvPicPr>
          <p:nvPr/>
        </p:nvPicPr>
        <p:blipFill>
          <a:blip r:embed="rId2" cstate="print"/>
          <a:srcRect t="12698" r="1337" b="13474"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552" y="188640"/>
            <a:ext cx="8136904" cy="720080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Преимущества приёмов  </a:t>
            </a:r>
            <a:r>
              <a:rPr lang="ru-RU" sz="3600" b="1" dirty="0" err="1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арт</a:t>
            </a:r>
            <a:r>
              <a:rPr lang="ru-RU" sz="36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 – терапии: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39552" y="1124744"/>
            <a:ext cx="8136904" cy="5616624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611560" y="1196752"/>
            <a:ext cx="777686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способствуют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формированию у детей  чувства внутреннего контроля и порядка;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помогают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не потерять концентрацию внимания и не расходовать слишком много мыслительной энергии на обработку получаемой информации; 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развивают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внимание к собственным чувствам и чувствам других;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позволяют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работать с мыслями и чувствами, которые кажутся непреодолимыми (стресс,  страхи, внутренние конфликты, неприятные воспоминания, плохие сновидения); 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помогают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научить каждого ребёнка справляться с эмоциональными всплесками, неустойчивостью настроения.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1"/>
          <p:cNvPicPr>
            <a:picLocks noChangeAspect="1"/>
          </p:cNvPicPr>
          <p:nvPr/>
        </p:nvPicPr>
        <p:blipFill>
          <a:blip r:embed="rId2" cstate="print"/>
          <a:srcRect t="12698" r="1337" b="13474"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45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484784"/>
            <a:ext cx="2657872" cy="3986808"/>
          </a:xfrm>
          <a:prstGeom prst="rect">
            <a:avLst/>
          </a:prstGeom>
        </p:spPr>
      </p:pic>
      <p:pic>
        <p:nvPicPr>
          <p:cNvPr id="6" name="Рисунок 5" descr="IMG_45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484784"/>
            <a:ext cx="2657872" cy="3986808"/>
          </a:xfrm>
          <a:prstGeom prst="rect">
            <a:avLst/>
          </a:prstGeom>
        </p:spPr>
      </p:pic>
      <p:pic>
        <p:nvPicPr>
          <p:cNvPr id="7" name="Рисунок 6" descr="IMG_46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1484784"/>
            <a:ext cx="2657872" cy="39868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5536" y="332656"/>
            <a:ext cx="8136904" cy="1080120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0825" algn="ctr"/>
            <a:r>
              <a:rPr lang="ru-RU" sz="5400" b="1" dirty="0" smtClean="0">
                <a:solidFill>
                  <a:srgbClr val="FF0000"/>
                </a:solidFill>
              </a:rPr>
              <a:t>Благодарю за внимание!</a:t>
            </a:r>
          </a:p>
          <a:p>
            <a:pPr indent="250825" algn="ctr"/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5589240"/>
            <a:ext cx="8208912" cy="1080120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0825" algn="ctr"/>
            <a:r>
              <a:rPr lang="ru-RU" sz="2800" b="1" dirty="0" smtClean="0">
                <a:solidFill>
                  <a:srgbClr val="002060"/>
                </a:solidFill>
              </a:rPr>
              <a:t>В презентации использованы только  авторские фотографии творческих работ воспитанников  ГПД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1390</TotalTime>
  <Words>274</Words>
  <Application>Microsoft Office PowerPoint</Application>
  <PresentationFormat>Экран (4:3)</PresentationFormat>
  <Paragraphs>42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Галинка</dc:creator>
  <cp:lastModifiedBy>E.Azisova.KAB18.GM44</cp:lastModifiedBy>
  <cp:revision>168</cp:revision>
  <dcterms:created xsi:type="dcterms:W3CDTF">2013-10-06T05:02:32Z</dcterms:created>
  <dcterms:modified xsi:type="dcterms:W3CDTF">2020-10-26T15:12:02Z</dcterms:modified>
</cp:coreProperties>
</file>