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6D3A0-F7D8-4AF4-A5B5-513B1EF647E3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8703B-7B5A-46FE-A7A3-104C98E6E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8703B-7B5A-46FE-A7A3-104C98E6EBB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7772400" cy="307183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Оценивание личностных результатов развития и воспитания обучающихся.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000636"/>
            <a:ext cx="7286676" cy="1643074"/>
          </a:xfrm>
        </p:spPr>
        <p:txBody>
          <a:bodyPr>
            <a:noAutofit/>
          </a:bodyPr>
          <a:lstStyle/>
          <a:p>
            <a:pPr lvl="3" algn="l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tx1"/>
                </a:solidFill>
              </a:rPr>
              <a:t>Духовно – нравственное развитие</a:t>
            </a:r>
          </a:p>
          <a:p>
            <a:pPr lvl="3" algn="l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tx1"/>
                </a:solidFill>
              </a:rPr>
              <a:t>Воспитание обучающихся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s://dpo-ilm.ru/media/uploads/%D0%9D%D0%BE%D0%B2%D0%BE%D1%81%D1%82%D0%B8/%D0%A4%D0%93%D0%9E%D0%A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247014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76930" y="476672"/>
            <a:ext cx="43937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Автор: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Метляхина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Ирина Ивановна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читель английского языка 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 г. Иркутска  СОШ № 31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+mn-lt"/>
              </a:rPr>
              <a:t>Методика Н. П. Капустина :</a:t>
            </a:r>
            <a:endParaRPr lang="ru-RU" sz="4000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Оценка уровня сформированности гражданского самосознания</a:t>
            </a:r>
          </a:p>
          <a:p>
            <a:r>
              <a:rPr lang="ru-RU" b="1" i="1" dirty="0" smtClean="0"/>
              <a:t>Оценка сформированности жизненных ценностей</a:t>
            </a:r>
          </a:p>
          <a:p>
            <a:r>
              <a:rPr lang="ru-RU" b="1" i="1" dirty="0" smtClean="0"/>
              <a:t>Оценка ориентации на здоровый образ жизни</a:t>
            </a:r>
          </a:p>
          <a:p>
            <a:r>
              <a:rPr lang="ru-RU" b="1" i="1" dirty="0" smtClean="0"/>
              <a:t>Оценка уровня толерантности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+mn-lt"/>
              </a:rPr>
              <a:t>Фиксирование результатов :</a:t>
            </a:r>
            <a:endParaRPr lang="ru-RU" sz="4000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Дневник наблюдений классного руководителя</a:t>
            </a:r>
          </a:p>
          <a:p>
            <a:r>
              <a:rPr lang="ru-RU" b="1" i="1" dirty="0" smtClean="0"/>
              <a:t>Карта наблюдений за особенностью поведения личности ( по итогам «ключевого» мероприятия – КМ)</a:t>
            </a:r>
          </a:p>
          <a:p>
            <a:r>
              <a:rPr lang="ru-RU" b="1" i="1" dirty="0" smtClean="0"/>
              <a:t>Информационная карта воспитанности ученика</a:t>
            </a:r>
          </a:p>
          <a:p>
            <a:r>
              <a:rPr lang="ru-RU" b="1" i="1" dirty="0" smtClean="0"/>
              <a:t>Шкала оценивания Портфеля Достижений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+mn-lt"/>
              </a:rPr>
              <a:t>График проведения основных мониторинговых процедур :</a:t>
            </a:r>
            <a:endParaRPr lang="ru-RU" sz="4000" b="1" i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214422"/>
          <a:ext cx="9144000" cy="576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7143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Показатели сформированности уровня воспитанности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Метод оценки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Класс</a:t>
                      </a:r>
                    </a:p>
                  </a:txBody>
                  <a:tcPr marL="68580" marR="68580" marT="0" marB="0"/>
                </a:tc>
              </a:tr>
              <a:tr h="7143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Оценка уровня воспитанности и  развития личности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Уровень развития личности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по методике Н.П.Капустина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2-4,5,6,7,8,9-11</a:t>
                      </a:r>
                    </a:p>
                  </a:txBody>
                  <a:tcPr marL="68580" marR="68580" marT="0" marB="0"/>
                </a:tc>
              </a:tr>
              <a:tr h="71438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Самоопределение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+mn-lt"/>
                          <a:ea typeface="Calibri"/>
                          <a:cs typeface="Times New Roman"/>
                        </a:rPr>
                        <a:t>Анкета «Сформированность гражданского самосознания»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7,9</a:t>
                      </a:r>
                    </a:p>
                  </a:txBody>
                  <a:tcPr marL="68580" marR="68580" marT="0" marB="0"/>
                </a:tc>
              </a:tr>
              <a:tr h="714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Анкета «</a:t>
                      </a:r>
                      <a:r>
                        <a:rPr lang="ru-RU" sz="1400" b="1" i="1" dirty="0" err="1">
                          <a:latin typeface="+mn-lt"/>
                          <a:ea typeface="Calibri"/>
                          <a:cs typeface="Times New Roman"/>
                        </a:rPr>
                        <a:t>Сформированность</a:t>
                      </a: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 толерантности школьника»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</a:tr>
              <a:tr h="714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Эссе «</a:t>
                      </a:r>
                      <a:r>
                        <a:rPr lang="ru-RU" sz="1400" b="1" i="1" dirty="0" smtClean="0">
                          <a:latin typeface="+mn-lt"/>
                          <a:ea typeface="Calibri"/>
                          <a:cs typeface="Times New Roman"/>
                        </a:rPr>
                        <a:t>Какой </a:t>
                      </a: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я вижу свою будущую семью ?"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6,7,9</a:t>
                      </a:r>
                    </a:p>
                  </a:txBody>
                  <a:tcPr marL="68580" marR="68580" marT="0" marB="0"/>
                </a:tc>
              </a:tr>
              <a:tr h="959028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latin typeface="+mn-lt"/>
                          <a:ea typeface="Calibri"/>
                          <a:cs typeface="Times New Roman"/>
                        </a:rPr>
                        <a:t>Смыслообразование</a:t>
                      </a: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+mn-lt"/>
                          <a:ea typeface="Calibri"/>
                          <a:cs typeface="Times New Roman"/>
                        </a:rPr>
                        <a:t>Анкета «Сформированность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+mn-lt"/>
                          <a:ea typeface="Calibri"/>
                          <a:cs typeface="Times New Roman"/>
                        </a:rPr>
                        <a:t>Коммуникативных навыков учащихся»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5,7,9</a:t>
                      </a:r>
                    </a:p>
                  </a:txBody>
                  <a:tcPr marL="68580" marR="68580" marT="0" marB="0"/>
                </a:tc>
              </a:tr>
              <a:tr h="469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+mn-lt"/>
                          <a:ea typeface="Calibri"/>
                          <a:cs typeface="Times New Roman"/>
                        </a:rPr>
                        <a:t>Анкета«Школьная мотивация»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714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Анкета «Что вы знаете о ЗОЖ?»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4-9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29"/>
          <a:ext cx="8229600" cy="6072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3408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+mn-lt"/>
                          <a:ea typeface="Calibri"/>
                          <a:cs typeface="Times New Roman"/>
                        </a:rPr>
                        <a:t>Морально-этическая ориентация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Анкета « Изучение жизненных ценностей»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6,7,9</a:t>
                      </a:r>
                    </a:p>
                  </a:txBody>
                  <a:tcPr marL="68580" marR="68580" marT="0" marB="0"/>
                </a:tc>
              </a:tr>
              <a:tr h="1399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+mn-lt"/>
                          <a:ea typeface="Calibri"/>
                          <a:cs typeface="Times New Roman"/>
                        </a:rPr>
                        <a:t>КМ(ключевое мероприятие)  Дебаты « Кто голосует за смертную казнь»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10-11</a:t>
                      </a:r>
                    </a:p>
                  </a:txBody>
                  <a:tcPr marL="68580" marR="68580" marT="0" marB="0"/>
                </a:tc>
              </a:tr>
              <a:tr h="209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+mn-lt"/>
                          <a:ea typeface="Calibri"/>
                          <a:cs typeface="Times New Roman"/>
                        </a:rPr>
                        <a:t>КМ(ключевое мероприятие)  Ток-шоу « Какого человека можно назвать красивым?»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8-9</a:t>
                      </a:r>
                    </a:p>
                  </a:txBody>
                  <a:tcPr marL="68580" marR="68580" marT="0" marB="0"/>
                </a:tc>
              </a:tr>
              <a:tr h="12335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Презентация Портфеля достижений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+mn-lt"/>
                          <a:ea typeface="Calibri"/>
                          <a:cs typeface="Times New Roman"/>
                        </a:rPr>
                        <a:t>4,5-11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+mn-lt"/>
              </a:rPr>
              <a:t>Итог : </a:t>
            </a:r>
            <a:r>
              <a:rPr lang="ru-RU" sz="3100" b="1" i="1" dirty="0" smtClean="0">
                <a:latin typeface="+mn-lt"/>
              </a:rPr>
              <a:t>Определены мероприятия по подготовке к реализации новой Программы Воспитания в течение учебного года в школе.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latin typeface="+mn-lt"/>
              </a:rPr>
              <a:t>Этапы работы :</a:t>
            </a:r>
            <a:endParaRPr lang="ru-RU" sz="3100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r>
              <a:rPr lang="ru-RU" b="1" i="1" dirty="0" smtClean="0"/>
              <a:t>Аналитико – диагностический этап</a:t>
            </a:r>
          </a:p>
          <a:p>
            <a:r>
              <a:rPr lang="ru-RU" b="1" i="1" dirty="0" smtClean="0"/>
              <a:t>Прогностический этап</a:t>
            </a:r>
          </a:p>
          <a:p>
            <a:r>
              <a:rPr lang="ru-RU" b="1" i="1" dirty="0" smtClean="0"/>
              <a:t>Итоги проведения</a:t>
            </a:r>
          </a:p>
          <a:p>
            <a:endParaRPr lang="ru-RU" dirty="0"/>
          </a:p>
        </p:txBody>
      </p:sp>
      <p:pic>
        <p:nvPicPr>
          <p:cNvPr id="4" name="Рисунок 3" descr="https://ds02.infourok.ru/uploads/ex/134e/0007664d-c67db415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143380"/>
            <a:ext cx="7000923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latin typeface="+mn-lt"/>
              </a:rPr>
              <a:t>Личностные результаты: </a:t>
            </a:r>
            <a:br>
              <a:rPr lang="ru-RU" sz="4000" b="1" i="1" dirty="0" smtClean="0">
                <a:latin typeface="+mn-lt"/>
              </a:rPr>
            </a:br>
            <a:endParaRPr lang="ru-RU" sz="4000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Самоопределение</a:t>
            </a:r>
          </a:p>
          <a:p>
            <a:r>
              <a:rPr lang="ru-RU" b="1" i="1" dirty="0" smtClean="0"/>
              <a:t>Мировоззрение</a:t>
            </a:r>
          </a:p>
          <a:p>
            <a:r>
              <a:rPr lang="ru-RU" b="1" i="1" dirty="0" smtClean="0"/>
              <a:t>Идентичность</a:t>
            </a:r>
          </a:p>
          <a:p>
            <a:r>
              <a:rPr lang="ru-RU" b="1" i="1" dirty="0" smtClean="0"/>
              <a:t>Мотивация</a:t>
            </a:r>
          </a:p>
          <a:p>
            <a:r>
              <a:rPr lang="ru-RU" b="1" i="1" dirty="0" err="1" smtClean="0"/>
              <a:t>Ценностно</a:t>
            </a:r>
            <a:r>
              <a:rPr lang="ru-RU" b="1" i="1" dirty="0" smtClean="0"/>
              <a:t> – смысловые установки личности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+mn-lt"/>
              </a:rPr>
              <a:t>Мониторинговые</a:t>
            </a:r>
            <a:r>
              <a:rPr lang="ru-RU" i="1" dirty="0" smtClean="0"/>
              <a:t> </a:t>
            </a:r>
            <a:r>
              <a:rPr lang="ru-RU" b="1" i="1" dirty="0" smtClean="0">
                <a:latin typeface="+mn-lt"/>
              </a:rPr>
              <a:t>исследования</a:t>
            </a:r>
            <a:r>
              <a:rPr lang="ru-RU" b="1" dirty="0" smtClean="0">
                <a:latin typeface="+mn-lt"/>
              </a:rPr>
              <a:t> </a:t>
            </a:r>
            <a:r>
              <a:rPr lang="ru-RU" i="1" dirty="0" smtClean="0"/>
              <a:t>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Входной контроль</a:t>
            </a:r>
          </a:p>
          <a:p>
            <a:r>
              <a:rPr lang="ru-RU" b="1" i="1" dirty="0" smtClean="0"/>
              <a:t>Промежуточный контроль</a:t>
            </a:r>
          </a:p>
          <a:p>
            <a:r>
              <a:rPr lang="ru-RU" b="1" i="1" dirty="0" smtClean="0"/>
              <a:t>Итоговый контроль</a:t>
            </a:r>
            <a:endParaRPr lang="ru-RU" b="1" i="1" dirty="0"/>
          </a:p>
        </p:txBody>
      </p:sp>
      <p:pic>
        <p:nvPicPr>
          <p:cNvPr id="5" name="Рисунок 4" descr="http://bobrschool13.ru/wp-content/uploads/2019/04/fgosooo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00438"/>
            <a:ext cx="835824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+mn-lt"/>
              </a:rPr>
              <a:t>Инструментарий :</a:t>
            </a:r>
            <a:endParaRPr lang="ru-RU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Наблюдение</a:t>
            </a:r>
          </a:p>
          <a:p>
            <a:r>
              <a:rPr lang="ru-RU" b="1" i="1" dirty="0" smtClean="0"/>
              <a:t>Тестирование, анкетирование</a:t>
            </a:r>
          </a:p>
          <a:p>
            <a:r>
              <a:rPr lang="ru-RU" b="1" i="1" dirty="0" smtClean="0"/>
              <a:t>Портфель достижений учащихся</a:t>
            </a:r>
          </a:p>
          <a:p>
            <a:r>
              <a:rPr lang="ru-RU" b="1" i="1" dirty="0" smtClean="0"/>
              <a:t>Оценка уровня развития личности</a:t>
            </a:r>
          </a:p>
          <a:p>
            <a:r>
              <a:rPr lang="ru-RU" b="1" i="1" dirty="0" smtClean="0"/>
              <a:t>Альтернативные методы исследования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+mn-lt"/>
              </a:rPr>
              <a:t>Ключевые мероприятия, традиционные КТД (коллективные творческие дела) школы</a:t>
            </a:r>
            <a:endParaRPr lang="ru-RU" sz="4000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28654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+mn-lt"/>
              </a:rPr>
              <a:t>«Карта наблюдений»</a:t>
            </a:r>
            <a:br>
              <a:rPr lang="ru-RU" sz="4000" b="1" i="1" dirty="0" smtClean="0">
                <a:latin typeface="+mn-lt"/>
              </a:rPr>
            </a:br>
            <a:r>
              <a:rPr lang="ru-RU" sz="4000" b="1" i="1" dirty="0" smtClean="0">
                <a:latin typeface="+mn-lt"/>
              </a:rPr>
              <a:t>(аналитический материал классного руководителя)</a:t>
            </a:r>
            <a:endParaRPr lang="ru-RU" sz="4000" b="1" i="1" dirty="0">
              <a:latin typeface="+mn-lt"/>
            </a:endParaRPr>
          </a:p>
        </p:txBody>
      </p:sp>
      <p:pic>
        <p:nvPicPr>
          <p:cNvPr id="3" name="Рисунок 2" descr="https://ac.gov.ru/archive/files/events/118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69" y="142852"/>
            <a:ext cx="492922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50019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+mn-lt"/>
              </a:rPr>
              <a:t>Критерии оценивания :</a:t>
            </a:r>
            <a:endParaRPr lang="ru-RU" sz="4000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r>
              <a:rPr lang="ru-RU" b="1" i="1" dirty="0" smtClean="0"/>
              <a:t>Поведение</a:t>
            </a:r>
          </a:p>
          <a:p>
            <a:r>
              <a:rPr lang="ru-RU" b="1" i="1" dirty="0" smtClean="0"/>
              <a:t>Особенности</a:t>
            </a:r>
            <a:r>
              <a:rPr lang="ru-RU" dirty="0" smtClean="0"/>
              <a:t> </a:t>
            </a:r>
            <a:r>
              <a:rPr lang="ru-RU" b="1" i="1" dirty="0" smtClean="0"/>
              <a:t>общения</a:t>
            </a:r>
          </a:p>
          <a:p>
            <a:r>
              <a:rPr lang="ru-RU" b="1" i="1" dirty="0" smtClean="0"/>
              <a:t>Мотивация</a:t>
            </a:r>
            <a:endParaRPr lang="ru-RU" b="1" i="1" dirty="0"/>
          </a:p>
        </p:txBody>
      </p:sp>
      <p:pic>
        <p:nvPicPr>
          <p:cNvPr id="4" name="Рисунок 3" descr="https://ds04.infourok.ru/uploads/ex/0e9c/0003a493-e9f3410f/hello_html_m2bb4e7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286256"/>
            <a:ext cx="4643470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+mn-lt"/>
              </a:rPr>
              <a:t>Уровень воспитанности учащихся :</a:t>
            </a:r>
            <a:endParaRPr lang="ru-RU" sz="4000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500" b="1" i="1" dirty="0" smtClean="0"/>
              <a:t>Мотивационно – ценностные отношения к своей личности и окружающим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b="1" i="1" dirty="0" smtClean="0"/>
              <a:t>Система ценностей, выраженная в различных сферах интересов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b="1" i="1" dirty="0" smtClean="0"/>
              <a:t>Уровень интеллектуального развития, круг познавательных интересов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b="1" i="1" dirty="0" smtClean="0"/>
              <a:t>Уровень сформированности нравственной культуры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b="1" i="1" dirty="0" smtClean="0"/>
              <a:t>Уровень развития коммуникативных умений и навыков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b="1" i="1" dirty="0" smtClean="0"/>
              <a:t>Направленность личности (на себя, на общение, на дело)</a:t>
            </a:r>
          </a:p>
          <a:p>
            <a:pPr marL="514350" indent="-514350">
              <a:buFont typeface="+mj-lt"/>
              <a:buAutoNum type="arabicPeriod"/>
            </a:pPr>
            <a:endParaRPr lang="ru-RU" sz="2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+mn-lt"/>
              </a:rPr>
              <a:t>Выявление тенденций, изменение показателей :</a:t>
            </a:r>
            <a:endParaRPr lang="ru-RU" sz="4000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График личностного роста</a:t>
            </a:r>
          </a:p>
          <a:p>
            <a:r>
              <a:rPr lang="ru-RU" b="1" i="1" dirty="0" smtClean="0"/>
              <a:t>Диаграмма развития классного коллектива</a:t>
            </a:r>
            <a:endParaRPr lang="ru-RU" b="1" i="1" dirty="0"/>
          </a:p>
        </p:txBody>
      </p:sp>
      <p:pic>
        <p:nvPicPr>
          <p:cNvPr id="4" name="Рисунок 3" descr="https://ciur.ru/izh/S06_izh/SiteAssets/Lists/News/NewForm/%D0%A4%D0%93%D0%9E%D0%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3429000"/>
            <a:ext cx="594042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344</Words>
  <Application>Microsoft Office PowerPoint</Application>
  <PresentationFormat>Экран (4:3)</PresentationFormat>
  <Paragraphs>108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Оценивание личностных результатов развития и воспитания обучающихся. </vt:lpstr>
      <vt:lpstr>Личностные результаты:  </vt:lpstr>
      <vt:lpstr>Мониторинговые исследования :</vt:lpstr>
      <vt:lpstr>Инструментарий :</vt:lpstr>
      <vt:lpstr>Ключевые мероприятия, традиционные КТД (коллективные творческие дела) школы</vt:lpstr>
      <vt:lpstr>«Карта наблюдений» (аналитический материал классного руководителя)</vt:lpstr>
      <vt:lpstr>Критерии оценивания :</vt:lpstr>
      <vt:lpstr>Уровень воспитанности учащихся :</vt:lpstr>
      <vt:lpstr>Выявление тенденций, изменение показателей :</vt:lpstr>
      <vt:lpstr>Методика Н. П. Капустина :</vt:lpstr>
      <vt:lpstr>Фиксирование результатов :</vt:lpstr>
      <vt:lpstr>График проведения основных мониторинговых процедур :</vt:lpstr>
      <vt:lpstr>Слайд 13</vt:lpstr>
      <vt:lpstr>Итог : Определены мероприятия по подготовке к реализации новой Программы Воспитания в течение учебного года в школе. Этапы работы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персональных данных.</dc:title>
  <dc:creator>Завуч</dc:creator>
  <cp:lastModifiedBy>Admin</cp:lastModifiedBy>
  <cp:revision>30</cp:revision>
  <dcterms:created xsi:type="dcterms:W3CDTF">2020-10-28T03:00:03Z</dcterms:created>
  <dcterms:modified xsi:type="dcterms:W3CDTF">2020-10-30T12:09:28Z</dcterms:modified>
</cp:coreProperties>
</file>