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3" r:id="rId3"/>
    <p:sldId id="257" r:id="rId4"/>
    <p:sldId id="289" r:id="rId5"/>
    <p:sldId id="261" r:id="rId6"/>
    <p:sldId id="265" r:id="rId7"/>
    <p:sldId id="272" r:id="rId8"/>
    <p:sldId id="290" r:id="rId9"/>
    <p:sldId id="267" r:id="rId10"/>
    <p:sldId id="264" r:id="rId11"/>
    <p:sldId id="274" r:id="rId12"/>
    <p:sldId id="278" r:id="rId13"/>
    <p:sldId id="281" r:id="rId14"/>
    <p:sldId id="285" r:id="rId15"/>
    <p:sldId id="282" r:id="rId16"/>
    <p:sldId id="270" r:id="rId17"/>
    <p:sldId id="276" r:id="rId18"/>
    <p:sldId id="286" r:id="rId19"/>
    <p:sldId id="287" r:id="rId20"/>
    <p:sldId id="258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00"/>
    <a:srgbClr val="0000FF"/>
    <a:srgbClr val="CC0066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3605" autoAdjust="0"/>
  </p:normalViewPr>
  <p:slideViewPr>
    <p:cSldViewPr>
      <p:cViewPr varScale="1">
        <p:scale>
          <a:sx n="87" d="100"/>
          <a:sy n="87" d="100"/>
        </p:scale>
        <p:origin x="82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E44BE-A56A-4D5C-AE72-7A2B6D9FD869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0EE0-D284-4217-B218-7CFAB4ABF7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6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FAF6-F13B-4110-9ED6-47583E6F9BAD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D53B-CDFE-4C54-BBD3-B5E6789659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971601" y="1545636"/>
            <a:ext cx="7007046" cy="1200329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</a:rPr>
              <a:t>Русский язык</a:t>
            </a:r>
            <a:endParaRPr lang="ru-RU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9782"/>
            <a:ext cx="2448272" cy="218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F5D3-06DE-415D-9010-06A4A8D82103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D53B-CDFE-4C54-BBD3-B5E678965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B9A-E8CE-4D6A-99C7-E7A07F09681C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D53B-CDFE-4C54-BBD3-B5E678965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7CE7-8643-46FF-94D0-354E305D85CA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D53B-CDFE-4C54-BBD3-B5E678965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84E8-6360-4D39-8FE7-EB49E58B8755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D53B-CDFE-4C54-BBD3-B5E678965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99DE-C3F1-43AF-8FD7-C08A8F58D730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D53B-CDFE-4C54-BBD3-B5E6789659C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69967"/>
            <a:ext cx="1512168" cy="191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B79-BA14-4A6F-A308-26F2D5E9FB20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D53B-CDFE-4C54-BBD3-B5E6789659C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68208" y="2859782"/>
            <a:ext cx="1575792" cy="191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03499"/>
            <a:ext cx="7772400" cy="300167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2347-5B22-4676-91B0-788F8C3CE4CE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D53B-CDFE-4C54-BBD3-B5E6789659C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 descr="discoub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55776" y="2125966"/>
            <a:ext cx="4032448" cy="25683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32F9-57E0-41E4-8F66-24B07305AA1F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D53B-CDFE-4C54-BBD3-B5E678965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E865-585B-4594-AE86-54D2FE6C554B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D53B-CDFE-4C54-BBD3-B5E678965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5986-7DBC-48A4-A70D-EF74363D98B3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D53B-CDFE-4C54-BBD3-B5E678965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91F8-336B-4C95-A39B-15F83F343A31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D53B-CDFE-4C54-BBD3-B5E678965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017C-0AE5-4B03-B01A-00E2647D3F5F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D53B-CDFE-4C54-BBD3-B5E678965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7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7494"/>
            <a:ext cx="8496944" cy="4464496"/>
          </a:xfrm>
          <a:prstGeom prst="roundRect">
            <a:avLst>
              <a:gd name="adj" fmla="val 24775"/>
            </a:avLst>
          </a:prstGeom>
          <a:solidFill>
            <a:srgbClr val="8EB4E3">
              <a:alpha val="82745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84C1-5322-438E-A360-1A244DB2B286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8D53B-CDFE-4C54-BBD3-B5E6789659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7020272" y="0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Панова В.В.</a:t>
            </a:r>
            <a:endParaRPr lang="ru-RU" sz="11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3.jpeg"/><Relationship Id="rId3" Type="http://schemas.openxmlformats.org/officeDocument/2006/relationships/slide" Target="slide4.xml"/><Relationship Id="rId7" Type="http://schemas.openxmlformats.org/officeDocument/2006/relationships/image" Target="../media/image10.jpeg"/><Relationship Id="rId12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openxmlformats.org/officeDocument/2006/relationships/slide" Target="slide5.xml"/><Relationship Id="rId15" Type="http://schemas.openxmlformats.org/officeDocument/2006/relationships/image" Target="../media/image14.jpeg"/><Relationship Id="rId10" Type="http://schemas.openxmlformats.org/officeDocument/2006/relationships/slide" Target="slide10.xml"/><Relationship Id="rId4" Type="http://schemas.openxmlformats.org/officeDocument/2006/relationships/image" Target="../media/image8.jpeg"/><Relationship Id="rId9" Type="http://schemas.openxmlformats.org/officeDocument/2006/relationships/image" Target="../media/image11.jpeg"/><Relationship Id="rId1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 поляна отдых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1845" r="1176"/>
          <a:stretch>
            <a:fillRect/>
          </a:stretch>
        </p:blipFill>
        <p:spPr>
          <a:xfrm>
            <a:off x="107504" y="60171"/>
            <a:ext cx="8928992" cy="4997561"/>
          </a:xfrm>
        </p:spPr>
      </p:pic>
      <p:sp>
        <p:nvSpPr>
          <p:cNvPr id="5" name="TextBox 4"/>
          <p:cNvSpPr txBox="1"/>
          <p:nvPr/>
        </p:nvSpPr>
        <p:spPr>
          <a:xfrm>
            <a:off x="2195736" y="339502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Поляна отдыха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437195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hlinkClick r:id="rId3" action="ppaction://hlinksldjump"/>
              </a:rPr>
              <a:t>карта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95536" y="915566"/>
            <a:ext cx="8280920" cy="623838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/>
              <a:t>птица          </a:t>
            </a:r>
            <a:r>
              <a:rPr lang="ru-RU" sz="4400" b="0" dirty="0" err="1" smtClean="0"/>
              <a:t>рёл</a:t>
            </a:r>
            <a:r>
              <a:rPr lang="ru-RU" sz="4400" b="0" dirty="0" smtClean="0"/>
              <a:t>   </a:t>
            </a:r>
            <a:r>
              <a:rPr lang="ru-RU" sz="4400" dirty="0" smtClean="0"/>
              <a:t>– </a:t>
            </a:r>
            <a:r>
              <a:rPr lang="ru-RU" sz="4400" b="0" dirty="0" smtClean="0"/>
              <a:t>город         </a:t>
            </a:r>
            <a:r>
              <a:rPr lang="ru-RU" sz="4400" b="0" dirty="0" err="1" smtClean="0"/>
              <a:t>рёл</a:t>
            </a:r>
            <a:endParaRPr lang="ru-RU" sz="4400" b="0" dirty="0" smtClean="0"/>
          </a:p>
        </p:txBody>
      </p:sp>
      <p:pic>
        <p:nvPicPr>
          <p:cNvPr id="10" name="Содержимое 9" descr="орёл птиц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7" y="1707654"/>
            <a:ext cx="3816424" cy="2534343"/>
          </a:xfrm>
          <a:ln w="57150">
            <a:solidFill>
              <a:schemeClr val="bg1"/>
            </a:solidFill>
          </a:ln>
        </p:spPr>
      </p:pic>
      <p:pic>
        <p:nvPicPr>
          <p:cNvPr id="11" name="Содержимое 10" descr="орёл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822" b="9929"/>
          <a:stretch>
            <a:fillRect/>
          </a:stretch>
        </p:blipFill>
        <p:spPr>
          <a:xfrm>
            <a:off x="4932040" y="1707654"/>
            <a:ext cx="3662826" cy="2520280"/>
          </a:xfrm>
          <a:ln w="5715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47864" y="26749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6749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267494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или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26749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?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771550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(</a:t>
            </a:r>
            <a:r>
              <a:rPr lang="ru-RU" sz="4400" dirty="0" err="1" smtClean="0">
                <a:solidFill>
                  <a:srgbClr val="FF0000"/>
                </a:solidFill>
              </a:rPr>
              <a:t>О,о</a:t>
            </a:r>
            <a:r>
              <a:rPr lang="ru-RU" sz="4400" dirty="0" smtClean="0"/>
              <a:t>)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771550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(</a:t>
            </a:r>
            <a:r>
              <a:rPr lang="ru-RU" sz="4400" dirty="0" err="1" smtClean="0">
                <a:solidFill>
                  <a:srgbClr val="FF0000"/>
                </a:solidFill>
              </a:rPr>
              <a:t>О,о</a:t>
            </a:r>
            <a:r>
              <a:rPr lang="ru-RU" sz="4400" dirty="0" smtClean="0"/>
              <a:t>)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8.09935E-6 L -0.21251 0.09811 " pathEditMode="relative" ptsTypes="AA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926 L 0.41354 0.107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95536" y="915566"/>
            <a:ext cx="8496944" cy="623838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/>
              <a:t>      </a:t>
            </a:r>
            <a:r>
              <a:rPr lang="ru-RU" sz="4000" b="0" dirty="0" err="1" smtClean="0"/>
              <a:t>ёрное</a:t>
            </a:r>
            <a:r>
              <a:rPr lang="ru-RU" sz="4400" b="0" dirty="0" smtClean="0"/>
              <a:t> </a:t>
            </a:r>
            <a:r>
              <a:rPr lang="ru-RU" sz="4000" b="0" dirty="0" smtClean="0"/>
              <a:t>платье</a:t>
            </a:r>
            <a:r>
              <a:rPr lang="ru-RU" sz="4400" b="0" dirty="0" smtClean="0"/>
              <a:t> </a:t>
            </a:r>
            <a:r>
              <a:rPr lang="ru-RU" sz="4400" dirty="0" smtClean="0"/>
              <a:t>–     </a:t>
            </a:r>
            <a:r>
              <a:rPr lang="ru-RU" sz="4400" b="0" dirty="0" smtClean="0"/>
              <a:t>    </a:t>
            </a:r>
            <a:r>
              <a:rPr lang="ru-RU" sz="4000" b="0" dirty="0" err="1" smtClean="0"/>
              <a:t>ёрное</a:t>
            </a:r>
            <a:r>
              <a:rPr lang="ru-RU" sz="4000" b="0" dirty="0" smtClean="0"/>
              <a:t> море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26749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6749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267494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или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26749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?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771550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(</a:t>
            </a:r>
            <a:r>
              <a:rPr lang="ru-RU" sz="4400" dirty="0" err="1" smtClean="0">
                <a:solidFill>
                  <a:srgbClr val="FF0000"/>
                </a:solidFill>
              </a:rPr>
              <a:t>Ч,ч</a:t>
            </a:r>
            <a:r>
              <a:rPr lang="ru-RU" sz="4400" dirty="0" smtClean="0"/>
              <a:t>)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771550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(</a:t>
            </a:r>
            <a:r>
              <a:rPr lang="ru-RU" sz="4400" dirty="0" err="1" smtClean="0">
                <a:solidFill>
                  <a:srgbClr val="FF0000"/>
                </a:solidFill>
              </a:rPr>
              <a:t>Ч,ч</a:t>
            </a:r>
            <a:r>
              <a:rPr lang="ru-RU" sz="4400" dirty="0" smtClean="0"/>
              <a:t>)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6" name="Содержимое 15" descr="59d3276b18cd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7347" y="1630363"/>
            <a:ext cx="2279894" cy="2963862"/>
          </a:xfrm>
          <a:ln w="57150">
            <a:solidFill>
              <a:schemeClr val="bg1"/>
            </a:solidFill>
          </a:ln>
        </p:spPr>
      </p:pic>
      <p:pic>
        <p:nvPicPr>
          <p:cNvPr id="18" name="Содержимое 17" descr="чёрное море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5977" y="1779662"/>
            <a:ext cx="3888432" cy="2563509"/>
          </a:xfr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3579E-6 L -0.41736 0.1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11601E-6 L 0.2441 0.112 " pathEditMode="relative" ptsTypes="AA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31640" y="483518"/>
            <a:ext cx="6563072" cy="6517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dirty="0" smtClean="0">
                <a:latin typeface="+mn-lt"/>
              </a:rPr>
              <a:t>В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А</a:t>
            </a:r>
            <a:r>
              <a:rPr lang="ru-RU" dirty="0" smtClean="0">
                <a:latin typeface="+mn-lt"/>
              </a:rPr>
              <a:t>зии есть река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Т</a:t>
            </a:r>
            <a:r>
              <a:rPr lang="ru-RU" dirty="0" smtClean="0">
                <a:latin typeface="+mn-lt"/>
              </a:rPr>
              <a:t>игр. </a:t>
            </a:r>
            <a:endParaRPr lang="ru-RU" dirty="0">
              <a:latin typeface="+mn-lt"/>
            </a:endParaRPr>
          </a:p>
        </p:txBody>
      </p:sp>
      <p:pic>
        <p:nvPicPr>
          <p:cNvPr id="5" name="Содержимое 4" descr="Тигр ре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0728"/>
          <a:stretch>
            <a:fillRect/>
          </a:stretch>
        </p:blipFill>
        <p:spPr>
          <a:xfrm>
            <a:off x="683568" y="1347614"/>
            <a:ext cx="3528392" cy="2362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149253124344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347614"/>
            <a:ext cx="3668216" cy="2329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Текст 14"/>
          <p:cNvSpPr>
            <a:spLocks noGrp="1"/>
          </p:cNvSpPr>
          <p:nvPr>
            <p:ph type="body" idx="4294967295"/>
          </p:nvPr>
        </p:nvSpPr>
        <p:spPr>
          <a:xfrm>
            <a:off x="0" y="1150938"/>
            <a:ext cx="4040188" cy="48101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91556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683568" y="771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6"/>
          <p:cNvSpPr txBox="1">
            <a:spLocks/>
          </p:cNvSpPr>
          <p:nvPr/>
        </p:nvSpPr>
        <p:spPr>
          <a:xfrm>
            <a:off x="1403648" y="3795886"/>
            <a:ext cx="5904656" cy="7852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4400" dirty="0" smtClean="0"/>
              <a:t>В лесах живёт </a:t>
            </a:r>
            <a:r>
              <a:rPr lang="ru-RU" sz="4400" dirty="0" smtClean="0">
                <a:solidFill>
                  <a:srgbClr val="FF0000"/>
                </a:solidFill>
              </a:rPr>
              <a:t>т</a:t>
            </a:r>
            <a:r>
              <a:rPr lang="ru-RU" sz="4400" dirty="0" smtClean="0"/>
              <a:t>игр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. Работа в пар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12" t="13275" b="9651"/>
          <a:stretch>
            <a:fillRect/>
          </a:stretch>
        </p:blipFill>
        <p:spPr>
          <a:xfrm>
            <a:off x="179512" y="123477"/>
            <a:ext cx="8784976" cy="48790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507288" cy="857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Одна голова хорошо, а две – лучше!</a:t>
            </a:r>
            <a:endParaRPr lang="ru-RU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579862"/>
            <a:ext cx="727280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Задание</a:t>
            </a:r>
            <a:r>
              <a:rPr lang="ru-RU" sz="3200" u="sng" dirty="0" smtClean="0"/>
              <a:t>: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Вместо точки вставьте строчную или заглавную букву.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83518"/>
            <a:ext cx="7704856" cy="7920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dirty="0" smtClean="0">
                <a:latin typeface="+mn-lt"/>
              </a:rPr>
              <a:t>Ребята приехали в город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Л</a:t>
            </a:r>
            <a:r>
              <a:rPr lang="ru-RU" dirty="0" smtClean="0">
                <a:latin typeface="+mn-lt"/>
              </a:rPr>
              <a:t>ьвов.</a:t>
            </a:r>
            <a:endParaRPr lang="ru-RU" dirty="0">
              <a:latin typeface="+mn-lt"/>
            </a:endParaRPr>
          </a:p>
        </p:txBody>
      </p:sp>
      <p:pic>
        <p:nvPicPr>
          <p:cNvPr id="5" name="Содержимое 4" descr="Lviv_ma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91630"/>
            <a:ext cx="3595687" cy="2016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ee0759dde6d4e2925a1397a744785f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9176"/>
          <a:stretch>
            <a:fillRect/>
          </a:stretch>
        </p:blipFill>
        <p:spPr>
          <a:xfrm>
            <a:off x="5076056" y="1491630"/>
            <a:ext cx="3262660" cy="2020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3723878"/>
            <a:ext cx="770485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ea typeface="+mj-ea"/>
                <a:cs typeface="+mj-cs"/>
              </a:rPr>
              <a:t>В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фрике живёт много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ьвов.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m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284" b="11560"/>
          <a:stretch>
            <a:fillRect/>
          </a:stretch>
        </p:blipFill>
        <p:spPr>
          <a:xfrm>
            <a:off x="158700" y="94617"/>
            <a:ext cx="8985300" cy="50488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Снежки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Точно в цель!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059582"/>
            <a:ext cx="7488832" cy="3394472"/>
          </a:xfrm>
        </p:spPr>
        <p:txBody>
          <a:bodyPr>
            <a:normAutofit fontScale="92500"/>
          </a:bodyPr>
          <a:lstStyle/>
          <a:p>
            <a:r>
              <a:rPr lang="ru-RU" sz="4400" dirty="0" smtClean="0"/>
              <a:t>		Саша </a:t>
            </a:r>
            <a:r>
              <a:rPr lang="ru-RU" sz="4400" dirty="0" smtClean="0">
                <a:solidFill>
                  <a:srgbClr val="FF0000"/>
                </a:solidFill>
              </a:rPr>
              <a:t>П</a:t>
            </a:r>
            <a:r>
              <a:rPr lang="ru-RU" sz="4400" dirty="0" smtClean="0"/>
              <a:t>етров живёт в </a:t>
            </a:r>
            <a:r>
              <a:rPr lang="ru-RU" sz="4400" dirty="0" smtClean="0">
                <a:solidFill>
                  <a:srgbClr val="FF0000"/>
                </a:solidFill>
              </a:rPr>
              <a:t>К</a:t>
            </a:r>
            <a:r>
              <a:rPr lang="ru-RU" sz="4400" dirty="0" smtClean="0"/>
              <a:t>азани на улице </a:t>
            </a:r>
            <a:r>
              <a:rPr lang="ru-RU" sz="4400" dirty="0" smtClean="0">
                <a:solidFill>
                  <a:srgbClr val="FF0000"/>
                </a:solidFill>
              </a:rPr>
              <a:t>М</a:t>
            </a:r>
            <a:r>
              <a:rPr lang="ru-RU" sz="4400" dirty="0" smtClean="0"/>
              <a:t>ира. Летом он с дядей </a:t>
            </a:r>
            <a:r>
              <a:rPr lang="ru-RU" sz="4400" dirty="0" smtClean="0">
                <a:solidFill>
                  <a:srgbClr val="FF0000"/>
                </a:solidFill>
              </a:rPr>
              <a:t>Т</a:t>
            </a:r>
            <a:r>
              <a:rPr lang="ru-RU" sz="4400" dirty="0" smtClean="0"/>
              <a:t>олей поедет на </a:t>
            </a:r>
            <a:r>
              <a:rPr lang="ru-RU" sz="4400" dirty="0" smtClean="0">
                <a:solidFill>
                  <a:srgbClr val="FF0000"/>
                </a:solidFill>
              </a:rPr>
              <a:t>Ч</a:t>
            </a:r>
            <a:r>
              <a:rPr lang="ru-RU" sz="4400" dirty="0" smtClean="0"/>
              <a:t>ёрное море, а затем – в </a:t>
            </a:r>
          </a:p>
          <a:p>
            <a:r>
              <a:rPr lang="ru-RU" sz="4400" dirty="0" smtClean="0"/>
              <a:t>        деревню </a:t>
            </a:r>
            <a:r>
              <a:rPr lang="ru-RU" sz="4400" dirty="0" smtClean="0">
                <a:solidFill>
                  <a:srgbClr val="FF0000"/>
                </a:solidFill>
              </a:rPr>
              <a:t>Д</a:t>
            </a:r>
            <a:r>
              <a:rPr lang="ru-RU" sz="4400" dirty="0" smtClean="0"/>
              <a:t>убки.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idx="1"/>
          </p:nvPr>
        </p:nvSpPr>
        <p:spPr>
          <a:xfrm>
            <a:off x="1475656" y="1200151"/>
            <a:ext cx="6408712" cy="245171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</a:pPr>
            <a:r>
              <a:rPr lang="ru-RU" sz="4400" b="1" dirty="0" smtClean="0">
                <a:solidFill>
                  <a:srgbClr val="008000"/>
                </a:solidFill>
              </a:rPr>
              <a:t>Я узнал…</a:t>
            </a:r>
            <a:r>
              <a:rPr lang="ru-RU" sz="4400" b="1" dirty="0" smtClean="0">
                <a:solidFill>
                  <a:schemeClr val="tx2"/>
                </a:solidFill>
              </a:rPr>
              <a:t/>
            </a:r>
            <a:br>
              <a:rPr lang="ru-RU" sz="4400" b="1" dirty="0" smtClean="0">
                <a:solidFill>
                  <a:schemeClr val="tx2"/>
                </a:solidFill>
              </a:rPr>
            </a:br>
            <a:r>
              <a:rPr lang="ru-RU" sz="4400" b="1" dirty="0" smtClean="0">
                <a:solidFill>
                  <a:srgbClr val="0000FF"/>
                </a:solidFill>
              </a:rPr>
              <a:t>Мне было интересно…</a:t>
            </a:r>
            <a:br>
              <a:rPr lang="ru-RU" sz="4400" b="1" dirty="0" smtClean="0">
                <a:solidFill>
                  <a:srgbClr val="0000FF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Мне было трудно…    </a:t>
            </a:r>
            <a:r>
              <a:rPr lang="ru-RU" sz="4400" b="1" dirty="0" smtClean="0">
                <a:solidFill>
                  <a:schemeClr val="tx2"/>
                </a:solidFill>
              </a:rPr>
              <a:t/>
            </a:r>
            <a:br>
              <a:rPr lang="ru-RU" sz="4400" b="1" dirty="0" smtClean="0">
                <a:solidFill>
                  <a:schemeClr val="tx2"/>
                </a:solidFill>
              </a:rPr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7494"/>
            <a:ext cx="6563072" cy="857250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Светофор</a:t>
            </a:r>
            <a:endParaRPr lang="ru-RU" dirty="0">
              <a:latin typeface="+mn-lt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3419872" y="2283718"/>
            <a:ext cx="2448272" cy="2304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 уроке было скучно, все задания были трудными</a:t>
            </a:r>
            <a:endParaRPr lang="ru-RU" sz="2000" b="1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827584" y="987574"/>
            <a:ext cx="2520280" cy="237626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На уроке было интересно, с заданиями справились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6084168" y="1059582"/>
            <a:ext cx="2520280" cy="237626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 уроке было всё понятно, но некоторые задания были трудными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ello_html_399be84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44" y="237423"/>
            <a:ext cx="6244927" cy="452358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Овал 14"/>
          <p:cNvSpPr/>
          <p:nvPr/>
        </p:nvSpPr>
        <p:spPr>
          <a:xfrm>
            <a:off x="1525912" y="2489647"/>
            <a:ext cx="1605928" cy="762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71604" y="1643056"/>
            <a:ext cx="1643755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63688" y="3252193"/>
            <a:ext cx="1944216" cy="903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23678"/>
            <a:ext cx="7128792" cy="100811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Спасибо за урок!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16719814-Cute-cartoon-smiling-snowman-with-hat-and-scarf-on-the-background--Stock-Photo.jpg"/>
          <p:cNvPicPr>
            <a:picLocks noChangeAspect="1"/>
          </p:cNvPicPr>
          <p:nvPr/>
        </p:nvPicPr>
        <p:blipFill>
          <a:blip r:embed="rId2" cstate="print"/>
          <a:srcRect t="10801" r="35785" b="9401"/>
          <a:stretch>
            <a:fillRect/>
          </a:stretch>
        </p:blipFill>
        <p:spPr>
          <a:xfrm>
            <a:off x="2267744" y="3003798"/>
            <a:ext cx="1440160" cy="1514326"/>
          </a:xfrm>
          <a:prstGeom prst="flowChartConnector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Содержимое 8" descr="1. ровная лыжня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b="7678"/>
          <a:stretch>
            <a:fillRect/>
          </a:stretch>
        </p:blipFill>
        <p:spPr>
          <a:xfrm>
            <a:off x="1115616" y="555526"/>
            <a:ext cx="1584176" cy="1560050"/>
          </a:xfrm>
          <a:prstGeom prst="flowChartConnector">
            <a:avLst/>
          </a:prstGeom>
          <a:ln w="57150">
            <a:solidFill>
              <a:srgbClr val="FFFF00"/>
            </a:solidFill>
          </a:ln>
        </p:spPr>
      </p:pic>
      <p:pic>
        <p:nvPicPr>
          <p:cNvPr id="10" name="Содержимое 9" descr="2.снегопад.png">
            <a:hlinkClick r:id="rId5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467544" y="2427734"/>
            <a:ext cx="1440160" cy="1296144"/>
          </a:xfrm>
          <a:prstGeom prst="flowChartConnector">
            <a:avLst/>
          </a:prstGeom>
          <a:ln w="57150">
            <a:solidFill>
              <a:srgbClr val="FFFF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616" y="411510"/>
            <a:ext cx="1512168" cy="792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/>
              <a:t>Ровная </a:t>
            </a:r>
          </a:p>
          <a:p>
            <a:pPr algn="ctr">
              <a:spcBef>
                <a:spcPts val="0"/>
              </a:spcBef>
            </a:pPr>
            <a:r>
              <a:rPr lang="ru-RU" dirty="0" smtClean="0"/>
              <a:t>лыжня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95536" y="2355726"/>
            <a:ext cx="1512168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/>
              <a:t>Снегопад</a:t>
            </a:r>
          </a:p>
          <a:p>
            <a:pPr algn="ctr">
              <a:spcBef>
                <a:spcPts val="0"/>
              </a:spcBef>
            </a:pPr>
            <a:r>
              <a:rPr lang="ru-RU" dirty="0" smtClean="0"/>
              <a:t> букв</a:t>
            </a:r>
            <a:endParaRPr lang="ru-RU" dirty="0"/>
          </a:p>
        </p:txBody>
      </p:sp>
      <p:pic>
        <p:nvPicPr>
          <p:cNvPr id="3079" name="Picture 7" descr="E:\Откр урок Русск\Зима\8. Работа в паре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 l="19455" t="14332" r="12456"/>
          <a:stretch>
            <a:fillRect/>
          </a:stretch>
        </p:blipFill>
        <p:spPr bwMode="auto">
          <a:xfrm>
            <a:off x="6804248" y="2931790"/>
            <a:ext cx="1584176" cy="1537243"/>
          </a:xfrm>
          <a:prstGeom prst="flowChartConnector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3078" name="Picture 6" descr="E:\Откр урок Русск\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1131591"/>
            <a:ext cx="1584175" cy="1393328"/>
          </a:xfrm>
          <a:prstGeom prst="flowChartConnector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3076" name="Picture 4" descr="E:\Откр урок Русск\Зима\5. поляна отдыха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l="15012" t="15909" r="11804"/>
          <a:stretch>
            <a:fillRect/>
          </a:stretch>
        </p:blipFill>
        <p:spPr bwMode="auto">
          <a:xfrm>
            <a:off x="5076056" y="411510"/>
            <a:ext cx="1800201" cy="1656184"/>
          </a:xfrm>
          <a:prstGeom prst="flowChartConnector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3075" name="Picture 3" descr="E:\Откр урок Русск\Зима\4. Лес заданий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 l="9979" r="7999"/>
          <a:stretch>
            <a:fillRect/>
          </a:stretch>
        </p:blipFill>
        <p:spPr bwMode="auto">
          <a:xfrm>
            <a:off x="3347864" y="1491630"/>
            <a:ext cx="1683877" cy="1512168"/>
          </a:xfrm>
          <a:prstGeom prst="flowChartConnector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907704" y="4155926"/>
            <a:ext cx="20162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гостях у Снеговика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1707654"/>
            <a:ext cx="129614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Лес </a:t>
            </a:r>
          </a:p>
          <a:p>
            <a:r>
              <a:rPr lang="ru-RU" sz="2400" b="1" dirty="0" smtClean="0"/>
              <a:t>заданий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411511"/>
            <a:ext cx="13681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Поляна </a:t>
            </a:r>
          </a:p>
          <a:p>
            <a:r>
              <a:rPr lang="ru-RU" sz="2400" b="1" dirty="0" smtClean="0"/>
              <a:t>отдыха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20272" y="1851670"/>
            <a:ext cx="17281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Переправа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20272" y="3939902"/>
            <a:ext cx="172819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Одна голова хорошо, а две - лучше</a:t>
            </a:r>
            <a:endParaRPr lang="ru-RU" sz="2000" b="1" dirty="0"/>
          </a:p>
        </p:txBody>
      </p:sp>
      <p:pic>
        <p:nvPicPr>
          <p:cNvPr id="3080" name="Picture 8" descr="E:\Откр урок Русск\Зима\sm_full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 l="933" r="20924"/>
          <a:stretch>
            <a:fillRect/>
          </a:stretch>
        </p:blipFill>
        <p:spPr bwMode="auto">
          <a:xfrm>
            <a:off x="4499992" y="2859782"/>
            <a:ext cx="1728192" cy="1671388"/>
          </a:xfrm>
          <a:prstGeom prst="flowChartConnector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572000" y="4083918"/>
            <a:ext cx="144016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Снежки</a:t>
            </a:r>
            <a:endParaRPr lang="ru-RU" sz="2400" b="1" dirty="0"/>
          </a:p>
        </p:txBody>
      </p:sp>
      <p:sp>
        <p:nvSpPr>
          <p:cNvPr id="36" name="Стрелка вправо 35"/>
          <p:cNvSpPr/>
          <p:nvPr/>
        </p:nvSpPr>
        <p:spPr>
          <a:xfrm rot="19069546">
            <a:off x="4583805" y="1425415"/>
            <a:ext cx="792119" cy="3406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8768944">
            <a:off x="3028040" y="2876042"/>
            <a:ext cx="978408" cy="3406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7027357">
            <a:off x="1009537" y="2062687"/>
            <a:ext cx="682408" cy="340616"/>
          </a:xfrm>
          <a:prstGeom prst="rightArrow">
            <a:avLst>
              <a:gd name="adj1" fmla="val 4619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1891345">
            <a:off x="1420502" y="3594478"/>
            <a:ext cx="978408" cy="3406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514315">
            <a:off x="6758158" y="1107900"/>
            <a:ext cx="978408" cy="3406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6321698">
            <a:off x="7591035" y="2450261"/>
            <a:ext cx="605086" cy="3406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10957983">
            <a:off x="6034688" y="3664373"/>
            <a:ext cx="978408" cy="3406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27534"/>
            <a:ext cx="7772400" cy="217358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Роман, Петрович, Буратино, Россия, Непоседа, Мурка, «Репка», Жучка, Соколов.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snow-hd-clipart-1.jpg"/>
          <p:cNvPicPr>
            <a:picLocks noChangeAspect="1"/>
          </p:cNvPicPr>
          <p:nvPr/>
        </p:nvPicPr>
        <p:blipFill>
          <a:blip r:embed="rId3" cstate="print"/>
          <a:srcRect t="19162" b="8187"/>
          <a:stretch>
            <a:fillRect/>
          </a:stretch>
        </p:blipFill>
        <p:spPr>
          <a:xfrm>
            <a:off x="251520" y="195486"/>
            <a:ext cx="8701107" cy="4741036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99592" y="2715766"/>
            <a:ext cx="7776864" cy="168681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	  М .</a:t>
            </a:r>
            <a:r>
              <a:rPr lang="ru-RU" sz="4800" dirty="0" err="1" smtClean="0"/>
              <a:t>сква</a:t>
            </a:r>
            <a:r>
              <a:rPr lang="ru-RU" sz="4800" dirty="0" smtClean="0"/>
              <a:t>, д .</a:t>
            </a:r>
            <a:r>
              <a:rPr lang="ru-RU" sz="4800" dirty="0" err="1" smtClean="0"/>
              <a:t>ревня</a:t>
            </a:r>
            <a:r>
              <a:rPr lang="ru-RU" sz="4800" dirty="0" smtClean="0"/>
              <a:t>, </a:t>
            </a:r>
            <a:r>
              <a:rPr lang="ru-RU" sz="4800" dirty="0" err="1" smtClean="0"/>
              <a:t>ул</a:t>
            </a:r>
            <a:r>
              <a:rPr lang="ru-RU" sz="4800" dirty="0" smtClean="0"/>
              <a:t> .</a:t>
            </a:r>
            <a:r>
              <a:rPr lang="ru-RU" sz="4800" dirty="0" err="1" smtClean="0"/>
              <a:t>ца</a:t>
            </a:r>
            <a:endParaRPr lang="ru-RU" sz="4800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2627784" y="267494"/>
            <a:ext cx="3816424" cy="1728192"/>
          </a:xfrm>
          <a:prstGeom prst="cloudCallout">
            <a:avLst>
              <a:gd name="adj1" fmla="val -12208"/>
              <a:gd name="adj2" fmla="val 445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732240" y="1491630"/>
            <a:ext cx="576064" cy="50405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u="sng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7" name="Блок-схема: узел 16"/>
          <p:cNvSpPr/>
          <p:nvPr/>
        </p:nvSpPr>
        <p:spPr>
          <a:xfrm>
            <a:off x="2987824" y="1923678"/>
            <a:ext cx="576064" cy="50405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u="sng" dirty="0">
              <a:solidFill>
                <a:srgbClr val="FF0000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3851920" y="2283718"/>
            <a:ext cx="576064" cy="50405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u="sng" dirty="0" smtClean="0">
                <a:solidFill>
                  <a:srgbClr val="FF0000"/>
                </a:solidFill>
              </a:rPr>
              <a:t>о</a:t>
            </a:r>
            <a:endParaRPr lang="ru-RU" sz="4800" u="sng" dirty="0">
              <a:solidFill>
                <a:srgbClr val="FF0000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2123728" y="1923678"/>
            <a:ext cx="504056" cy="50405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u="sng" dirty="0" smtClean="0">
                <a:solidFill>
                  <a:srgbClr val="FF0000"/>
                </a:solidFill>
              </a:rPr>
              <a:t>о</a:t>
            </a:r>
            <a:endParaRPr lang="ru-RU" sz="4800" u="sng" dirty="0">
              <a:solidFill>
                <a:srgbClr val="FF0000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4788024" y="2067694"/>
            <a:ext cx="504056" cy="50405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u="sng" dirty="0" smtClean="0">
                <a:solidFill>
                  <a:srgbClr val="FF0000"/>
                </a:solidFill>
              </a:rPr>
              <a:t>е</a:t>
            </a:r>
            <a:endParaRPr lang="ru-RU" sz="4800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343584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гор .д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343584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429994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4" action="ppaction://hlinksldjump"/>
              </a:rPr>
              <a:t>ребус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429994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5" action="ppaction://hlinksldjump"/>
              </a:rPr>
              <a:t>далее</a:t>
            </a:r>
            <a:endParaRPr lang="ru-RU" sz="36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2123728" y="1131590"/>
            <a:ext cx="7200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436096" y="1995686"/>
            <a:ext cx="7200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444208" y="1347614"/>
            <a:ext cx="7200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8244408" y="1707654"/>
            <a:ext cx="7200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03848" y="55552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Снегопад букв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10984E-6 L -0.00417 0.189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9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745E-6 L 0.14583 0.3431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648 L -0.075 0.161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84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8664E-6 L -0.05122 0.175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6597 " pathEditMode="relative" ptsTypes="AA">
                                      <p:cBhvr>
                                        <p:cTn id="4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4907 L -0.00382 0.315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animMotion origin="layout" path="M 0.00104 0.0074 L -0.13298 0.3292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99877E-6 L 0.02465 0.2591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30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3.42487E-6 L -0.4882 0.37797 " pathEditMode="relative" ptsTypes="AA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uiExpand="1" build="allAtOnce" animBg="1"/>
      <p:bldP spid="17" grpId="0" build="allAtOnce" animBg="1"/>
      <p:bldP spid="19" grpId="0" uiExpand="1" build="allAtOnce" animBg="1"/>
      <p:bldP spid="20" grpId="0" build="allAtOnce" animBg="1"/>
      <p:bldP spid="21" grpId="0" build="allAtOnce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6719814-Cute-cartoon-smiling-snowman-with-hat-and-scarf-on-the-background--Stock-Phot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10998" b="11351"/>
          <a:stretch>
            <a:fillRect/>
          </a:stretch>
        </p:blipFill>
        <p:spPr>
          <a:xfrm>
            <a:off x="179512" y="100974"/>
            <a:ext cx="8784976" cy="491904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083918"/>
            <a:ext cx="8229600" cy="857250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В гостях у Снеговика</a:t>
            </a:r>
            <a:endParaRPr lang="ru-RU" b="1" dirty="0">
              <a:latin typeface="+mn-lt"/>
            </a:endParaRPr>
          </a:p>
        </p:txBody>
      </p:sp>
      <p:pic>
        <p:nvPicPr>
          <p:cNvPr id="7" name="Содержимое 6" descr="karta-rossii-s-gorodami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27984" y="627535"/>
            <a:ext cx="3868064" cy="2160240"/>
          </a:xfr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555526"/>
            <a:ext cx="6192688" cy="33123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ru-RU" sz="4800" b="1" dirty="0" smtClean="0">
                <a:solidFill>
                  <a:srgbClr val="FF0000"/>
                </a:solidFill>
              </a:rPr>
              <a:t>Тема урока: </a:t>
            </a:r>
            <a:r>
              <a:rPr lang="ru-RU" sz="4800" b="1" dirty="0" smtClean="0"/>
              <a:t>Заглавная буква в географических </a:t>
            </a:r>
          </a:p>
          <a:p>
            <a:pPr marL="0" algn="ctr">
              <a:spcBef>
                <a:spcPts val="0"/>
              </a:spcBef>
            </a:pPr>
            <a:r>
              <a:rPr lang="ru-RU" sz="4800" b="1" dirty="0" smtClean="0"/>
              <a:t>названиях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59832" y="483518"/>
            <a:ext cx="3682752" cy="857250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Запомни!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835696" y="1563638"/>
            <a:ext cx="6408712" cy="273630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</a:pPr>
            <a:r>
              <a:rPr lang="ru-RU" sz="4000" dirty="0" smtClean="0"/>
              <a:t>Названия стран, городов, деревень, улиц, рек … пишутся с заглавной буквы. </a:t>
            </a:r>
          </a:p>
          <a:p>
            <a:pPr marL="0" algn="ctr">
              <a:spcBef>
                <a:spcPts val="0"/>
              </a:spcBef>
            </a:pPr>
            <a:r>
              <a:rPr lang="ru-RU" sz="4000" dirty="0" smtClean="0"/>
              <a:t>Это </a:t>
            </a:r>
            <a:r>
              <a:rPr lang="ru-RU" sz="4000" b="1" dirty="0" smtClean="0"/>
              <a:t>имена собственные.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 Лес заданий.jpg"/>
          <p:cNvPicPr>
            <a:picLocks noChangeAspect="1"/>
          </p:cNvPicPr>
          <p:nvPr/>
        </p:nvPicPr>
        <p:blipFill>
          <a:blip r:embed="rId2" cstate="print"/>
          <a:srcRect t="18939" r="2923"/>
          <a:stretch>
            <a:fillRect/>
          </a:stretch>
        </p:blipFill>
        <p:spPr>
          <a:xfrm>
            <a:off x="107504" y="60472"/>
            <a:ext cx="8856984" cy="4982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95486"/>
            <a:ext cx="4752528" cy="1152128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latin typeface="+mn-lt"/>
              </a:rPr>
              <a:t>Лес заданий</a:t>
            </a:r>
            <a:endParaRPr lang="ru-RU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291830"/>
            <a:ext cx="2088232" cy="1341656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С. 60 упр. 102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215</Words>
  <Application>Microsoft Office PowerPoint</Application>
  <PresentationFormat>Экран (16:9)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гостях у Снеговика</vt:lpstr>
      <vt:lpstr>Презентация PowerPoint</vt:lpstr>
      <vt:lpstr>Запомни!</vt:lpstr>
      <vt:lpstr>Лес заданий</vt:lpstr>
      <vt:lpstr>Презентация PowerPoint</vt:lpstr>
      <vt:lpstr>Презентация PowerPoint</vt:lpstr>
      <vt:lpstr>Презентация PowerPoint</vt:lpstr>
      <vt:lpstr>В Азии есть река Тигр. </vt:lpstr>
      <vt:lpstr>Одна голова хорошо, а две – лучше!</vt:lpstr>
      <vt:lpstr>Ребята приехали в город Львов.</vt:lpstr>
      <vt:lpstr>Снежки</vt:lpstr>
      <vt:lpstr>Точно в цель!</vt:lpstr>
      <vt:lpstr>Презентация PowerPoint</vt:lpstr>
      <vt:lpstr>Светофор</vt:lpstr>
      <vt:lpstr>Спасибо за урок!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Valya</dc:creator>
  <cp:lastModifiedBy>Антон Денисов</cp:lastModifiedBy>
  <cp:revision>58</cp:revision>
  <dcterms:created xsi:type="dcterms:W3CDTF">2015-10-12T20:23:33Z</dcterms:created>
  <dcterms:modified xsi:type="dcterms:W3CDTF">2019-10-29T15:43:56Z</dcterms:modified>
</cp:coreProperties>
</file>