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63" r:id="rId5"/>
    <p:sldId id="264" r:id="rId6"/>
    <p:sldId id="262" r:id="rId7"/>
    <p:sldId id="259" r:id="rId8"/>
    <p:sldId id="260" r:id="rId9"/>
    <p:sldId id="265" r:id="rId10"/>
    <p:sldId id="261"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p:cViewPr varScale="1">
        <p:scale>
          <a:sx n="65" d="100"/>
          <a:sy n="65" d="100"/>
        </p:scale>
        <p:origin x="-15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4A802-1D79-475F-8DCA-2F62ABD3F5A8}" type="datetimeFigureOut">
              <a:rPr lang="ru-RU" smtClean="0"/>
              <a:t>01.11.2020</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2CB623-9E5F-4A31-9BA1-F1838AFD0F65}" type="slidenum">
              <a:rPr lang="ru-RU" smtClean="0"/>
              <a:t>‹#›</a:t>
            </a:fld>
            <a:endParaRPr lang="ru-RU" dirty="0"/>
          </a:p>
        </p:txBody>
      </p:sp>
    </p:spTree>
    <p:extLst>
      <p:ext uri="{BB962C8B-B14F-4D97-AF65-F5344CB8AC3E}">
        <p14:creationId xmlns:p14="http://schemas.microsoft.com/office/powerpoint/2010/main" val="20334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E2CB623-9E5F-4A31-9BA1-F1838AFD0F65}" type="slidenum">
              <a:rPr lang="ru-RU" smtClean="0"/>
              <a:t>5</a:t>
            </a:fld>
            <a:endParaRPr lang="ru-RU" dirty="0"/>
          </a:p>
        </p:txBody>
      </p:sp>
    </p:spTree>
    <p:extLst>
      <p:ext uri="{BB962C8B-B14F-4D97-AF65-F5344CB8AC3E}">
        <p14:creationId xmlns:p14="http://schemas.microsoft.com/office/powerpoint/2010/main" val="33228643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7A36243C-F361-48C8-9CF6-6A4D7DB293FE}" type="datetimeFigureOut">
              <a:rPr lang="ru-RU" smtClean="0"/>
              <a:t>01.11.2020</a:t>
            </a:fld>
            <a:endParaRPr lang="ru-RU" dirty="0"/>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dirty="0"/>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54E71AE3-B7C6-45F9-A27D-8A754E7CB331}"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A36243C-F361-48C8-9CF6-6A4D7DB293FE}" type="datetimeFigureOut">
              <a:rPr lang="ru-RU" smtClean="0"/>
              <a:t>01.11.2020</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54E71AE3-B7C6-45F9-A27D-8A754E7CB331}"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A36243C-F361-48C8-9CF6-6A4D7DB293FE}" type="datetimeFigureOut">
              <a:rPr lang="ru-RU" smtClean="0"/>
              <a:t>01.11.2020</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54E71AE3-B7C6-45F9-A27D-8A754E7CB331}"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A36243C-F361-48C8-9CF6-6A4D7DB293FE}" type="datetimeFigureOut">
              <a:rPr lang="ru-RU" smtClean="0"/>
              <a:t>01.11.2020</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54E71AE3-B7C6-45F9-A27D-8A754E7CB331}" type="slidenum">
              <a:rPr lang="ru-RU" smtClean="0"/>
              <a:t>‹#›</a:t>
            </a:fld>
            <a:endParaRPr lang="ru-RU" dirty="0"/>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A36243C-F361-48C8-9CF6-6A4D7DB293FE}" type="datetimeFigureOut">
              <a:rPr lang="ru-RU" smtClean="0"/>
              <a:t>01.11.2020</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54E71AE3-B7C6-45F9-A27D-8A754E7CB331}" type="slidenum">
              <a:rPr lang="ru-RU" smtClean="0"/>
              <a:t>‹#›</a:t>
            </a:fld>
            <a:endParaRPr lang="ru-RU" dirty="0"/>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A36243C-F361-48C8-9CF6-6A4D7DB293FE}" type="datetimeFigureOut">
              <a:rPr lang="ru-RU" smtClean="0"/>
              <a:t>01.11.2020</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54E71AE3-B7C6-45F9-A27D-8A754E7CB331}" type="slidenum">
              <a:rPr lang="ru-RU" smtClean="0"/>
              <a:t>‹#›</a:t>
            </a:fld>
            <a:endParaRPr lang="ru-RU" dirty="0"/>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A36243C-F361-48C8-9CF6-6A4D7DB293FE}" type="datetimeFigureOut">
              <a:rPr lang="ru-RU" smtClean="0"/>
              <a:t>01.11.2020</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54E71AE3-B7C6-45F9-A27D-8A754E7CB331}"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7A36243C-F361-48C8-9CF6-6A4D7DB293FE}" type="datetimeFigureOut">
              <a:rPr lang="ru-RU" smtClean="0"/>
              <a:t>01.11.2020</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54E71AE3-B7C6-45F9-A27D-8A754E7CB331}" type="slidenum">
              <a:rPr lang="ru-RU" smtClean="0"/>
              <a:t>‹#›</a:t>
            </a:fld>
            <a:endParaRPr lang="ru-RU" dirty="0"/>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A36243C-F361-48C8-9CF6-6A4D7DB293FE}" type="datetimeFigureOut">
              <a:rPr lang="ru-RU" smtClean="0"/>
              <a:t>01.11.2020</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54E71AE3-B7C6-45F9-A27D-8A754E7CB331}"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7A36243C-F361-48C8-9CF6-6A4D7DB293FE}" type="datetimeFigureOut">
              <a:rPr lang="ru-RU" smtClean="0"/>
              <a:t>01.11.2020</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54E71AE3-B7C6-45F9-A27D-8A754E7CB331}"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dirty="0"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7A36243C-F361-48C8-9CF6-6A4D7DB293FE}" type="datetimeFigureOut">
              <a:rPr lang="ru-RU" smtClean="0"/>
              <a:t>01.11.2020</a:t>
            </a:fld>
            <a:endParaRPr lang="ru-RU" dirty="0"/>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dirty="0"/>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54E71AE3-B7C6-45F9-A27D-8A754E7CB331}" type="slidenum">
              <a:rPr lang="ru-RU" smtClean="0"/>
              <a:t>‹#›</a:t>
            </a:fld>
            <a:endParaRPr lang="ru-RU"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55000"/>
                <a:satMod val="300000"/>
              </a:schemeClr>
            </a:gs>
            <a:gs pos="67000">
              <a:schemeClr val="bg2">
                <a:tint val="65000"/>
                <a:satMod val="300000"/>
              </a:schemeClr>
            </a:gs>
            <a:gs pos="100000">
              <a:schemeClr val="bg2">
                <a:shade val="65000"/>
                <a:satMod val="300000"/>
              </a:schemeClr>
            </a:gs>
          </a:gsLst>
          <a:path path="circle">
            <a:fillToRect l="65000" b="98000"/>
          </a:path>
          <a:tileRect/>
        </a:gradFill>
        <a:effectLst/>
      </p:bgPr>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36243C-F361-48C8-9CF6-6A4D7DB293FE}" type="datetimeFigureOut">
              <a:rPr lang="ru-RU" smtClean="0"/>
              <a:t>01.11.2020</a:t>
            </a:fld>
            <a:endParaRPr lang="ru-RU" dirty="0"/>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dirty="0"/>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4E71AE3-B7C6-45F9-A27D-8A754E7CB331}"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124744"/>
            <a:ext cx="7772400" cy="1829761"/>
          </a:xfrm>
        </p:spPr>
        <p:txBody>
          <a:bodyPr/>
          <a:lstStyle/>
          <a:p>
            <a:pPr algn="ctr"/>
            <a:r>
              <a:rPr lang="ru-RU" dirty="0" smtClean="0">
                <a:solidFill>
                  <a:srgbClr val="FF0000"/>
                </a:solidFill>
                <a:latin typeface="Arial Black" panose="020B0A04020102020204" pitchFamily="34" charset="0"/>
                <a:cs typeface="Aharoni" panose="02010803020104030203" pitchFamily="2" charset="-79"/>
              </a:rPr>
              <a:t>Как научить ребёнка общаться</a:t>
            </a:r>
            <a:endParaRPr lang="ru-RU" dirty="0">
              <a:solidFill>
                <a:srgbClr val="FF0000"/>
              </a:solidFill>
              <a:latin typeface="Arial Black" panose="020B0A04020102020204" pitchFamily="34" charset="0"/>
              <a:cs typeface="Aharoni" panose="02010803020104030203" pitchFamily="2" charset="-79"/>
            </a:endParaRPr>
          </a:p>
        </p:txBody>
      </p:sp>
      <p:sp>
        <p:nvSpPr>
          <p:cNvPr id="3" name="Подзаголовок 2"/>
          <p:cNvSpPr>
            <a:spLocks noGrp="1"/>
          </p:cNvSpPr>
          <p:nvPr>
            <p:ph type="subTitle" idx="1"/>
          </p:nvPr>
        </p:nvSpPr>
        <p:spPr>
          <a:xfrm>
            <a:off x="6804248" y="4221088"/>
            <a:ext cx="1941984" cy="1199704"/>
          </a:xfrm>
        </p:spPr>
        <p:txBody>
          <a:bodyPr>
            <a:normAutofit/>
          </a:bodyPr>
          <a:lstStyle/>
          <a:p>
            <a:r>
              <a:rPr lang="ru-RU" sz="1600" i="1" dirty="0" smtClean="0">
                <a:solidFill>
                  <a:srgbClr val="FF0000"/>
                </a:solidFill>
                <a:latin typeface="Arial Black" panose="020B0A04020102020204" pitchFamily="34" charset="0"/>
              </a:rPr>
              <a:t>Подготовила </a:t>
            </a:r>
          </a:p>
          <a:p>
            <a:r>
              <a:rPr lang="ru-RU" sz="1600" i="1" dirty="0" smtClean="0">
                <a:solidFill>
                  <a:srgbClr val="FF0000"/>
                </a:solidFill>
                <a:latin typeface="Arial Black" panose="020B0A04020102020204" pitchFamily="34" charset="0"/>
              </a:rPr>
              <a:t>ЛАТКИНА Е.А</a:t>
            </a:r>
            <a:endParaRPr lang="ru-RU" sz="1600" i="1"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2618031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Лента лицом вверх 3"/>
          <p:cNvSpPr/>
          <p:nvPr/>
        </p:nvSpPr>
        <p:spPr>
          <a:xfrm rot="21151616">
            <a:off x="412867" y="2007447"/>
            <a:ext cx="8167977" cy="3014550"/>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 name="TextBox 2"/>
          <p:cNvSpPr txBox="1"/>
          <p:nvPr/>
        </p:nvSpPr>
        <p:spPr>
          <a:xfrm rot="20343872">
            <a:off x="2928213" y="2153329"/>
            <a:ext cx="3939730" cy="1200329"/>
          </a:xfrm>
          <a:prstGeom prst="rect">
            <a:avLst/>
          </a:prstGeom>
          <a:noFill/>
        </p:spPr>
        <p:txBody>
          <a:bodyPr wrap="square" rtlCol="0">
            <a:spAutoFit/>
          </a:bodyPr>
          <a:lstStyle/>
          <a:p>
            <a:r>
              <a:rPr lang="ru-RU" sz="3600" dirty="0" smtClean="0">
                <a:solidFill>
                  <a:srgbClr val="C00000"/>
                </a:solidFill>
                <a:latin typeface="Arial" panose="020B0604020202020204" pitchFamily="34" charset="0"/>
                <a:cs typeface="Arial" panose="020B0604020202020204" pitchFamily="34" charset="0"/>
              </a:rPr>
              <a:t>Спасибо за </a:t>
            </a:r>
          </a:p>
          <a:p>
            <a:r>
              <a:rPr lang="ru-RU" sz="3600" dirty="0" smtClean="0">
                <a:solidFill>
                  <a:srgbClr val="C00000"/>
                </a:solidFill>
                <a:latin typeface="Arial" panose="020B0604020202020204" pitchFamily="34" charset="0"/>
                <a:cs typeface="Arial" panose="020B0604020202020204" pitchFamily="34" charset="0"/>
              </a:rPr>
              <a:t>внимание!</a:t>
            </a:r>
            <a:endParaRPr lang="ru-RU" sz="36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3811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052736"/>
            <a:ext cx="8640960" cy="3970318"/>
          </a:xfrm>
          <a:prstGeom prst="rect">
            <a:avLst/>
          </a:prstGeom>
          <a:noFill/>
        </p:spPr>
        <p:txBody>
          <a:bodyPr wrap="square" rtlCol="0">
            <a:spAutoFit/>
          </a:bodyPr>
          <a:lstStyle/>
          <a:p>
            <a:r>
              <a:rPr lang="ru-RU" sz="2800" b="1" dirty="0" smtClean="0">
                <a:solidFill>
                  <a:srgbClr val="FF0000"/>
                </a:solidFill>
                <a:latin typeface="Arial" panose="020B0604020202020204" pitchFamily="34" charset="0"/>
                <a:cs typeface="Arial" panose="020B0604020202020204" pitchFamily="34" charset="0"/>
              </a:rPr>
              <a:t>Родители – самые близкие люди для ребёнка. И хотят видеть своего ребёнка счастливым. Тема нашего разговора – общение. Умение общаться – это залог положительного эмоционального состояния человека. Неумение строить отношения ограничивает круг друзей, вызывает ощущение отверженности, может провоцировать личностные и поведенческие нарушения.</a:t>
            </a:r>
            <a:endParaRPr lang="ru-RU"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0820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501630"/>
            <a:ext cx="8499614" cy="3416320"/>
          </a:xfrm>
          <a:prstGeom prst="rect">
            <a:avLst/>
          </a:prstGeom>
          <a:noFill/>
        </p:spPr>
        <p:txBody>
          <a:bodyPr wrap="square" rtlCol="0">
            <a:spAutoFit/>
          </a:bodyPr>
          <a:lstStyle/>
          <a:p>
            <a:r>
              <a:rPr lang="ru-RU" sz="2400" b="1" dirty="0" smtClean="0">
                <a:solidFill>
                  <a:srgbClr val="FF0000"/>
                </a:solidFill>
                <a:latin typeface="Arial" panose="020B0604020202020204" pitchFamily="34" charset="0"/>
                <a:cs typeface="Arial" panose="020B0604020202020204" pitchFamily="34" charset="0"/>
              </a:rPr>
              <a:t>Помните, что ребенок воспроизводит  модель поведения, усвоенную в семье. Он копирует жесты, интонации и отношение к людям. Если отношения в семье доверительные, то ребёнок не будет испытывать трудностей в общении с другими людьми.</a:t>
            </a:r>
          </a:p>
          <a:p>
            <a:r>
              <a:rPr lang="ru-RU" sz="2400" b="1" dirty="0" smtClean="0">
                <a:solidFill>
                  <a:srgbClr val="FF0000"/>
                </a:solidFill>
                <a:latin typeface="Arial" panose="020B0604020202020204" pitchFamily="34" charset="0"/>
                <a:cs typeface="Arial" panose="020B0604020202020204" pitchFamily="34" charset="0"/>
              </a:rPr>
              <a:t>Общение со взрослыми важно для детей, но к старшему дошкольному возрасту  дети начинают предпочитать сверстника . </a:t>
            </a:r>
            <a:endParaRPr lang="ru-RU" sz="2400" b="1" dirty="0">
              <a:solidFill>
                <a:srgbClr val="FF0000"/>
              </a:solidFill>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0689" y="3917950"/>
            <a:ext cx="3043978" cy="215171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1375033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548680"/>
            <a:ext cx="8280920" cy="3539430"/>
          </a:xfrm>
          <a:prstGeom prst="rect">
            <a:avLst/>
          </a:prstGeom>
          <a:noFill/>
        </p:spPr>
        <p:txBody>
          <a:bodyPr wrap="square" rtlCol="0">
            <a:spAutoFit/>
          </a:bodyPr>
          <a:lstStyle/>
          <a:p>
            <a:pPr algn="ctr"/>
            <a:r>
              <a:rPr lang="ru-RU" sz="2800" b="1" i="1" dirty="0">
                <a:solidFill>
                  <a:srgbClr val="FF0000"/>
                </a:solidFill>
                <a:latin typeface="Arial" panose="020B0604020202020204" pitchFamily="34" charset="0"/>
                <a:cs typeface="Arial" panose="020B0604020202020204" pitchFamily="34" charset="0"/>
              </a:rPr>
              <a:t>Общение со сверстниками проходит в три </a:t>
            </a:r>
            <a:r>
              <a:rPr lang="ru-RU" sz="2800" b="1" i="1" dirty="0" smtClean="0">
                <a:solidFill>
                  <a:srgbClr val="FF0000"/>
                </a:solidFill>
                <a:latin typeface="Arial" panose="020B0604020202020204" pitchFamily="34" charset="0"/>
                <a:cs typeface="Arial" panose="020B0604020202020204" pitchFamily="34" charset="0"/>
              </a:rPr>
              <a:t>этапа:</a:t>
            </a:r>
            <a:endParaRPr lang="ru-RU" sz="2800" b="1" i="1" dirty="0">
              <a:solidFill>
                <a:srgbClr val="FF0000"/>
              </a:solidFill>
              <a:latin typeface="Arial" panose="020B0604020202020204" pitchFamily="34" charset="0"/>
              <a:cs typeface="Arial" panose="020B0604020202020204" pitchFamily="34" charset="0"/>
            </a:endParaRPr>
          </a:p>
          <a:p>
            <a:r>
              <a:rPr lang="ru-RU" sz="2400" b="1" dirty="0">
                <a:solidFill>
                  <a:schemeClr val="accent3"/>
                </a:solidFill>
                <a:latin typeface="Arial" panose="020B0604020202020204" pitchFamily="34" charset="0"/>
                <a:cs typeface="Arial" panose="020B0604020202020204" pitchFamily="34" charset="0"/>
              </a:rPr>
              <a:t>1 этап- </a:t>
            </a:r>
            <a:r>
              <a:rPr lang="ru-RU" sz="2400" b="1" dirty="0">
                <a:solidFill>
                  <a:srgbClr val="FF0000"/>
                </a:solidFill>
                <a:latin typeface="Arial" panose="020B0604020202020204" pitchFamily="34" charset="0"/>
                <a:cs typeface="Arial" panose="020B0604020202020204" pitchFamily="34" charset="0"/>
              </a:rPr>
              <a:t>эмоционально- практическая форма общение ( 2-4 год </a:t>
            </a:r>
            <a:r>
              <a:rPr lang="ru-RU" sz="2400" b="1" dirty="0" smtClean="0">
                <a:solidFill>
                  <a:srgbClr val="FF0000"/>
                </a:solidFill>
                <a:latin typeface="Arial" panose="020B0604020202020204" pitchFamily="34" charset="0"/>
                <a:cs typeface="Arial" panose="020B0604020202020204" pitchFamily="34" charset="0"/>
              </a:rPr>
              <a:t>жизни)</a:t>
            </a:r>
          </a:p>
          <a:p>
            <a:r>
              <a:rPr lang="ru-RU" sz="2400" b="1" dirty="0" smtClean="0">
                <a:solidFill>
                  <a:srgbClr val="FF0000"/>
                </a:solidFill>
                <a:latin typeface="Arial" panose="020B0604020202020204" pitchFamily="34" charset="0"/>
                <a:cs typeface="Arial" panose="020B0604020202020204" pitchFamily="34" charset="0"/>
              </a:rPr>
              <a:t>На </a:t>
            </a:r>
            <a:r>
              <a:rPr lang="ru-RU" sz="2400" b="1" dirty="0">
                <a:solidFill>
                  <a:srgbClr val="FF0000"/>
                </a:solidFill>
                <a:latin typeface="Arial" panose="020B0604020202020204" pitchFamily="34" charset="0"/>
                <a:cs typeface="Arial" panose="020B0604020202020204" pitchFamily="34" charset="0"/>
              </a:rPr>
              <a:t>этом этапе, ребёнку нужно чтобы привлечь к себе внимание, и получить эмоциональный </a:t>
            </a:r>
            <a:r>
              <a:rPr lang="ru-RU" sz="2400" b="1" dirty="0" smtClean="0">
                <a:solidFill>
                  <a:srgbClr val="FF0000"/>
                </a:solidFill>
                <a:latin typeface="Arial" panose="020B0604020202020204" pitchFamily="34" charset="0"/>
                <a:cs typeface="Arial" panose="020B0604020202020204" pitchFamily="34" charset="0"/>
              </a:rPr>
              <a:t>отклик. Завлечь </a:t>
            </a:r>
            <a:r>
              <a:rPr lang="ru-RU" sz="2400" b="1" dirty="0">
                <a:solidFill>
                  <a:srgbClr val="FF0000"/>
                </a:solidFill>
                <a:latin typeface="Arial" panose="020B0604020202020204" pitchFamily="34" charset="0"/>
                <a:cs typeface="Arial" panose="020B0604020202020204" pitchFamily="34" charset="0"/>
              </a:rPr>
              <a:t>в свои забавы и  шалости. Дети воспринимают сверстника как </a:t>
            </a:r>
            <a:r>
              <a:rPr lang="ru-RU" sz="2400" b="1" dirty="0" smtClean="0">
                <a:solidFill>
                  <a:srgbClr val="FF0000"/>
                </a:solidFill>
                <a:latin typeface="Arial" panose="020B0604020202020204" pitchFamily="34" charset="0"/>
                <a:cs typeface="Arial" panose="020B0604020202020204" pitchFamily="34" charset="0"/>
              </a:rPr>
              <a:t>живую </a:t>
            </a:r>
            <a:r>
              <a:rPr lang="ru-RU" sz="2400" b="1" dirty="0">
                <a:solidFill>
                  <a:srgbClr val="FF0000"/>
                </a:solidFill>
                <a:latin typeface="Arial" panose="020B0604020202020204" pitchFamily="34" charset="0"/>
                <a:cs typeface="Arial" panose="020B0604020202020204" pitchFamily="34" charset="0"/>
              </a:rPr>
              <a:t>игрушку </a:t>
            </a:r>
            <a:endParaRPr lang="ru-RU" sz="2400" b="1" dirty="0" smtClean="0">
              <a:solidFill>
                <a:srgbClr val="FF0000"/>
              </a:solidFill>
              <a:latin typeface="Arial" panose="020B0604020202020204" pitchFamily="34" charset="0"/>
              <a:cs typeface="Arial" panose="020B0604020202020204" pitchFamily="34" charset="0"/>
            </a:endParaRPr>
          </a:p>
          <a:p>
            <a:r>
              <a:rPr lang="ru-RU" sz="2400" b="1" dirty="0" smtClean="0">
                <a:solidFill>
                  <a:srgbClr val="FF0000"/>
                </a:solidFill>
                <a:latin typeface="Arial" panose="020B0604020202020204" pitchFamily="34" charset="0"/>
                <a:cs typeface="Arial" panose="020B0604020202020204" pitchFamily="34" charset="0"/>
              </a:rPr>
              <a:t>(может </a:t>
            </a:r>
            <a:r>
              <a:rPr lang="ru-RU" sz="2400" b="1" dirty="0">
                <a:solidFill>
                  <a:srgbClr val="FF0000"/>
                </a:solidFill>
                <a:latin typeface="Arial" panose="020B0604020202020204" pitchFamily="34" charset="0"/>
                <a:cs typeface="Arial" panose="020B0604020202020204" pitchFamily="34" charset="0"/>
              </a:rPr>
              <a:t>укусить, </a:t>
            </a:r>
            <a:r>
              <a:rPr lang="ru-RU" sz="2400" b="1" dirty="0" smtClean="0">
                <a:solidFill>
                  <a:srgbClr val="FF0000"/>
                </a:solidFill>
                <a:latin typeface="Arial" panose="020B0604020202020204" pitchFamily="34" charset="0"/>
                <a:cs typeface="Arial" panose="020B0604020202020204" pitchFamily="34" charset="0"/>
              </a:rPr>
              <a:t>толкнуть, </a:t>
            </a:r>
            <a:r>
              <a:rPr lang="ru-RU" sz="2400" b="1" dirty="0">
                <a:solidFill>
                  <a:srgbClr val="FF0000"/>
                </a:solidFill>
                <a:latin typeface="Arial" panose="020B0604020202020204" pitchFamily="34" charset="0"/>
                <a:cs typeface="Arial" panose="020B0604020202020204" pitchFamily="34" charset="0"/>
              </a:rPr>
              <a:t>за волосы подёргать</a:t>
            </a:r>
            <a:r>
              <a:rPr lang="ru-RU" sz="2400" b="1" dirty="0" smtClean="0">
                <a:solidFill>
                  <a:srgbClr val="FF0000"/>
                </a:solidFill>
                <a:latin typeface="Arial" panose="020B0604020202020204" pitchFamily="34" charset="0"/>
                <a:cs typeface="Arial" panose="020B0604020202020204" pitchFamily="34" charset="0"/>
              </a:rPr>
              <a:t>)</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4088110"/>
            <a:ext cx="2880320" cy="2469955"/>
          </a:xfrm>
          <a:prstGeom prst="rect">
            <a:avLst/>
          </a:prstGeom>
        </p:spPr>
      </p:pic>
    </p:spTree>
    <p:extLst>
      <p:ext uri="{BB962C8B-B14F-4D97-AF65-F5344CB8AC3E}">
        <p14:creationId xmlns:p14="http://schemas.microsoft.com/office/powerpoint/2010/main" val="1507758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568952" cy="4431983"/>
          </a:xfrm>
          <a:prstGeom prst="rect">
            <a:avLst/>
          </a:prstGeom>
          <a:noFill/>
        </p:spPr>
        <p:txBody>
          <a:bodyPr wrap="square" rtlCol="0">
            <a:spAutoFit/>
          </a:bodyPr>
          <a:lstStyle/>
          <a:p>
            <a:r>
              <a:rPr lang="ru-RU" sz="2400" b="1" dirty="0">
                <a:solidFill>
                  <a:schemeClr val="accent3"/>
                </a:solidFill>
                <a:latin typeface="Arial" panose="020B0604020202020204" pitchFamily="34" charset="0"/>
                <a:cs typeface="Arial" panose="020B0604020202020204" pitchFamily="34" charset="0"/>
              </a:rPr>
              <a:t>2 этап </a:t>
            </a:r>
            <a:r>
              <a:rPr lang="ru-RU" sz="2400" b="1" dirty="0" smtClean="0">
                <a:solidFill>
                  <a:schemeClr val="accent3"/>
                </a:solidFill>
                <a:latin typeface="Arial" panose="020B0604020202020204" pitchFamily="34" charset="0"/>
                <a:cs typeface="Arial" panose="020B0604020202020204" pitchFamily="34" charset="0"/>
              </a:rPr>
              <a:t>-</a:t>
            </a:r>
            <a:r>
              <a:rPr lang="ru-RU" sz="2400" b="1" dirty="0" smtClean="0">
                <a:solidFill>
                  <a:srgbClr val="FF0000"/>
                </a:solidFill>
                <a:latin typeface="Arial" panose="020B0604020202020204" pitchFamily="34" charset="0"/>
                <a:cs typeface="Arial" panose="020B0604020202020204" pitchFamily="34" charset="0"/>
              </a:rPr>
              <a:t> </a:t>
            </a:r>
            <a:r>
              <a:rPr lang="ru-RU" sz="2400" b="1" dirty="0">
                <a:solidFill>
                  <a:srgbClr val="FF0000"/>
                </a:solidFill>
                <a:latin typeface="Arial" panose="020B0604020202020204" pitchFamily="34" charset="0"/>
                <a:cs typeface="Arial" panose="020B0604020202020204" pitchFamily="34" charset="0"/>
              </a:rPr>
              <a:t>ситуативно- деловая форма общение (4- 6 год) </a:t>
            </a:r>
            <a:r>
              <a:rPr lang="ru-RU" sz="2400" b="1" dirty="0" smtClean="0">
                <a:solidFill>
                  <a:srgbClr val="FF0000"/>
                </a:solidFill>
                <a:latin typeface="Arial" panose="020B0604020202020204" pitchFamily="34" charset="0"/>
                <a:cs typeface="Arial" panose="020B0604020202020204" pitchFamily="34" charset="0"/>
              </a:rPr>
              <a:t>ребёнок </a:t>
            </a:r>
            <a:r>
              <a:rPr lang="ru-RU" sz="2400" b="1" dirty="0">
                <a:solidFill>
                  <a:srgbClr val="FF0000"/>
                </a:solidFill>
                <a:latin typeface="Arial" panose="020B0604020202020204" pitchFamily="34" charset="0"/>
                <a:cs typeface="Arial" panose="020B0604020202020204" pitchFamily="34" charset="0"/>
              </a:rPr>
              <a:t>нуждается в сотрудничестве со сверстниками( т. е не одному, а вместе что то придумывать и  делать,  играть «здесь и сейчас») Поэтому ребёнок нуждается в признании и уважение сверстников.</a:t>
            </a:r>
          </a:p>
          <a:p>
            <a:r>
              <a:rPr lang="ru-RU" sz="2400" b="1" dirty="0">
                <a:solidFill>
                  <a:schemeClr val="accent3"/>
                </a:solidFill>
                <a:latin typeface="Arial" panose="020B0604020202020204" pitchFamily="34" charset="0"/>
                <a:cs typeface="Arial" panose="020B0604020202020204" pitchFamily="34" charset="0"/>
              </a:rPr>
              <a:t>3 </a:t>
            </a:r>
            <a:r>
              <a:rPr lang="ru-RU" sz="2400" b="1" dirty="0" smtClean="0">
                <a:solidFill>
                  <a:schemeClr val="accent3"/>
                </a:solidFill>
                <a:latin typeface="Arial" panose="020B0604020202020204" pitchFamily="34" charset="0"/>
                <a:cs typeface="Arial" panose="020B0604020202020204" pitchFamily="34" charset="0"/>
              </a:rPr>
              <a:t>этап - </a:t>
            </a:r>
            <a:r>
              <a:rPr lang="ru-RU" sz="2400" b="1" dirty="0">
                <a:solidFill>
                  <a:srgbClr val="FF0000"/>
                </a:solidFill>
                <a:latin typeface="Arial" panose="020B0604020202020204" pitchFamily="34" charset="0"/>
                <a:cs typeface="Arial" panose="020B0604020202020204" pitchFamily="34" charset="0"/>
              </a:rPr>
              <a:t>в</a:t>
            </a:r>
            <a:r>
              <a:rPr lang="ru-RU" sz="2400" b="1" dirty="0" smtClean="0">
                <a:solidFill>
                  <a:srgbClr val="FF0000"/>
                </a:solidFill>
                <a:latin typeface="Arial" panose="020B0604020202020204" pitchFamily="34" charset="0"/>
                <a:cs typeface="Arial" panose="020B0604020202020204" pitchFamily="34" charset="0"/>
              </a:rPr>
              <a:t>не </a:t>
            </a:r>
            <a:r>
              <a:rPr lang="ru-RU" sz="2400" b="1" dirty="0">
                <a:solidFill>
                  <a:srgbClr val="FF0000"/>
                </a:solidFill>
                <a:latin typeface="Arial" panose="020B0604020202020204" pitchFamily="34" charset="0"/>
                <a:cs typeface="Arial" panose="020B0604020202020204" pitchFamily="34" charset="0"/>
              </a:rPr>
              <a:t>ситуативно- деловая форма общение (6-7 год ) в этом возрасте зарождается дружба, избирательность отношений. Дети не только играют, но и ведут беседы, делятся своим </a:t>
            </a:r>
            <a:r>
              <a:rPr lang="ru-RU" sz="2400" b="1" dirty="0" smtClean="0">
                <a:solidFill>
                  <a:srgbClr val="FF0000"/>
                </a:solidFill>
                <a:latin typeface="Arial" panose="020B0604020202020204" pitchFamily="34" charset="0"/>
                <a:cs typeface="Arial" panose="020B0604020202020204" pitchFamily="34" charset="0"/>
              </a:rPr>
              <a:t>впечатлениями,</a:t>
            </a:r>
            <a:endParaRPr lang="ru-RU" sz="2400" b="1" dirty="0">
              <a:solidFill>
                <a:srgbClr val="FF0000"/>
              </a:solidFill>
              <a:latin typeface="Arial" panose="020B0604020202020204" pitchFamily="34" charset="0"/>
              <a:cs typeface="Arial" panose="020B0604020202020204" pitchFamily="34" charset="0"/>
            </a:endParaRPr>
          </a:p>
          <a:p>
            <a:r>
              <a:rPr lang="ru-RU" sz="2400" b="1" dirty="0" smtClean="0">
                <a:solidFill>
                  <a:srgbClr val="FF0000"/>
                </a:solidFill>
                <a:latin typeface="Arial" panose="020B0604020202020204" pitchFamily="34" charset="0"/>
                <a:cs typeface="Arial" panose="020B0604020202020204" pitchFamily="34" charset="0"/>
              </a:rPr>
              <a:t>планируют</a:t>
            </a:r>
            <a:r>
              <a:rPr lang="ru-RU" sz="2400" b="1" dirty="0">
                <a:solidFill>
                  <a:srgbClr val="FF0000"/>
                </a:solidFill>
                <a:latin typeface="Arial" panose="020B0604020202020204" pitchFamily="34" charset="0"/>
                <a:cs typeface="Arial" panose="020B0604020202020204" pitchFamily="34" charset="0"/>
              </a:rPr>
              <a:t>, фантазируют.</a:t>
            </a:r>
          </a:p>
          <a:p>
            <a:endParaRPr lang="ru-RU"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39674" y="4149080"/>
            <a:ext cx="2920838" cy="243305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525046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8136904" cy="4524315"/>
          </a:xfrm>
          <a:prstGeom prst="rect">
            <a:avLst/>
          </a:prstGeom>
          <a:noFill/>
        </p:spPr>
        <p:txBody>
          <a:bodyPr wrap="square" rtlCol="0">
            <a:spAutoFit/>
          </a:bodyPr>
          <a:lstStyle/>
          <a:p>
            <a:r>
              <a:rPr lang="ru-RU" sz="2400" b="1" dirty="0">
                <a:solidFill>
                  <a:srgbClr val="FF0000"/>
                </a:solidFill>
                <a:latin typeface="Arial" panose="020B0604020202020204" pitchFamily="34" charset="0"/>
                <a:cs typeface="Arial" panose="020B0604020202020204" pitchFamily="34" charset="0"/>
              </a:rPr>
              <a:t>С друзьями ребенок учится взаимному доверию, общению на равных, тому, чему взрослые не могут его научить. </a:t>
            </a:r>
          </a:p>
          <a:p>
            <a:r>
              <a:rPr lang="ru-RU" sz="2400" b="1" dirty="0" smtClean="0">
                <a:solidFill>
                  <a:srgbClr val="FF0000"/>
                </a:solidFill>
                <a:latin typeface="Arial" panose="020B0604020202020204" pitchFamily="34" charset="0"/>
                <a:cs typeface="Arial" panose="020B0604020202020204" pitchFamily="34" charset="0"/>
              </a:rPr>
              <a:t>Если </a:t>
            </a:r>
            <a:r>
              <a:rPr lang="ru-RU" sz="2400" b="1" dirty="0">
                <a:solidFill>
                  <a:srgbClr val="FF0000"/>
                </a:solidFill>
                <a:latin typeface="Arial" panose="020B0604020202020204" pitchFamily="34" charset="0"/>
                <a:cs typeface="Arial" panose="020B0604020202020204" pitchFamily="34" charset="0"/>
              </a:rPr>
              <a:t>ребёнок легко находит общий язык со сверстниками, то испытывает  психологический комфорт .  </a:t>
            </a:r>
          </a:p>
          <a:p>
            <a:r>
              <a:rPr lang="ru-RU" sz="2400" b="1" dirty="0" smtClean="0">
                <a:solidFill>
                  <a:srgbClr val="FF0000"/>
                </a:solidFill>
                <a:latin typeface="Arial" panose="020B0604020202020204" pitchFamily="34" charset="0"/>
                <a:cs typeface="Arial" panose="020B0604020202020204" pitchFamily="34" charset="0"/>
              </a:rPr>
              <a:t>Кроме </a:t>
            </a:r>
            <a:r>
              <a:rPr lang="ru-RU" sz="2400" b="1" dirty="0">
                <a:solidFill>
                  <a:srgbClr val="FF0000"/>
                </a:solidFill>
                <a:latin typeface="Arial" panose="020B0604020202020204" pitchFamily="34" charset="0"/>
                <a:cs typeface="Arial" panose="020B0604020202020204" pitchFamily="34" charset="0"/>
              </a:rPr>
              <a:t>того, дошкольный возраст – это  время, когда закладывается фундамент будущей жизни в обществе. От того насколько дети успешно научатся выстраивать отношения, зависит их удовлетворенность профессиональной и личной жизнью в будущем.</a:t>
            </a:r>
          </a:p>
        </p:txBody>
      </p:sp>
    </p:spTree>
    <p:extLst>
      <p:ext uri="{BB962C8B-B14F-4D97-AF65-F5344CB8AC3E}">
        <p14:creationId xmlns:p14="http://schemas.microsoft.com/office/powerpoint/2010/main" val="1494109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20688"/>
            <a:ext cx="7992888" cy="3785652"/>
          </a:xfrm>
          <a:prstGeom prst="rect">
            <a:avLst/>
          </a:prstGeom>
          <a:noFill/>
        </p:spPr>
        <p:txBody>
          <a:bodyPr wrap="square" rtlCol="0">
            <a:spAutoFit/>
          </a:bodyPr>
          <a:lstStyle/>
          <a:p>
            <a:r>
              <a:rPr lang="ru-RU" sz="2400" b="1" dirty="0" smtClean="0">
                <a:solidFill>
                  <a:srgbClr val="FF0000"/>
                </a:solidFill>
                <a:latin typeface="Arial" panose="020B0604020202020204" pitchFamily="34" charset="0"/>
                <a:cs typeface="Arial" panose="020B0604020202020204" pitchFamily="34" charset="0"/>
              </a:rPr>
              <a:t>Чем можно помочь ребенку? Какие же умения и качества характера необходимо развить ребенку, чтобы он с легкостью приобретал друзей?</a:t>
            </a:r>
          </a:p>
          <a:p>
            <a:pPr marL="342900" indent="-342900">
              <a:buFont typeface="+mj-lt"/>
              <a:buAutoNum type="arabicPeriod"/>
            </a:pPr>
            <a:r>
              <a:rPr lang="ru-RU" sz="2400" b="1" dirty="0" smtClean="0">
                <a:solidFill>
                  <a:srgbClr val="FF0000"/>
                </a:solidFill>
                <a:latin typeface="Arial" panose="020B0604020202020204" pitchFamily="34" charset="0"/>
                <a:cs typeface="Arial" panose="020B0604020202020204" pitchFamily="34" charset="0"/>
              </a:rPr>
              <a:t>Уверенность в себе.</a:t>
            </a:r>
            <a:endParaRPr lang="ru-RU" sz="2400" b="1" dirty="0">
              <a:solidFill>
                <a:srgbClr val="FF0000"/>
              </a:solidFill>
              <a:latin typeface="Arial" panose="020B0604020202020204" pitchFamily="34" charset="0"/>
              <a:cs typeface="Arial" panose="020B0604020202020204" pitchFamily="34" charset="0"/>
            </a:endParaRPr>
          </a:p>
          <a:p>
            <a:pPr marL="342900" indent="-342900">
              <a:buFont typeface="+mj-lt"/>
              <a:buAutoNum type="arabicPeriod"/>
            </a:pPr>
            <a:r>
              <a:rPr lang="ru-RU" sz="2400" b="1" dirty="0" smtClean="0">
                <a:solidFill>
                  <a:srgbClr val="FF0000"/>
                </a:solidFill>
                <a:latin typeface="Arial" panose="020B0604020202020204" pitchFamily="34" charset="0"/>
                <a:cs typeface="Arial" panose="020B0604020202020204" pitchFamily="34" charset="0"/>
              </a:rPr>
              <a:t>Умение знакомиться</a:t>
            </a:r>
          </a:p>
          <a:p>
            <a:pPr marL="342900" indent="-342900">
              <a:buFont typeface="+mj-lt"/>
              <a:buAutoNum type="arabicPeriod"/>
            </a:pPr>
            <a:r>
              <a:rPr lang="ru-RU" sz="2400" b="1" dirty="0">
                <a:solidFill>
                  <a:srgbClr val="FF0000"/>
                </a:solidFill>
                <a:latin typeface="Arial" panose="020B0604020202020204" pitchFamily="34" charset="0"/>
                <a:cs typeface="Arial" panose="020B0604020202020204" pitchFamily="34" charset="0"/>
              </a:rPr>
              <a:t>Понимание людей</a:t>
            </a:r>
          </a:p>
          <a:p>
            <a:pPr marL="342900" indent="-342900">
              <a:buFont typeface="+mj-lt"/>
              <a:buAutoNum type="arabicPeriod"/>
            </a:pPr>
            <a:r>
              <a:rPr lang="ru-RU" sz="2400" b="1" dirty="0" smtClean="0">
                <a:solidFill>
                  <a:srgbClr val="FF0000"/>
                </a:solidFill>
                <a:latin typeface="Arial" panose="020B0604020202020204" pitchFamily="34" charset="0"/>
                <a:cs typeface="Arial" panose="020B0604020202020204" pitchFamily="34" charset="0"/>
              </a:rPr>
              <a:t>Учим делиться.</a:t>
            </a:r>
          </a:p>
          <a:p>
            <a:pPr marL="342900" indent="-342900">
              <a:buFont typeface="+mj-lt"/>
              <a:buAutoNum type="arabicPeriod"/>
            </a:pPr>
            <a:r>
              <a:rPr lang="ru-RU" sz="2400" b="1" dirty="0" smtClean="0">
                <a:solidFill>
                  <a:srgbClr val="FF0000"/>
                </a:solidFill>
                <a:latin typeface="Arial" panose="020B0604020202020204" pitchFamily="34" charset="0"/>
                <a:cs typeface="Arial" panose="020B0604020202020204" pitchFamily="34" charset="0"/>
              </a:rPr>
              <a:t>Выход из конфликтных ситуаций.</a:t>
            </a:r>
          </a:p>
          <a:p>
            <a:pPr marL="342900" indent="-342900">
              <a:buFont typeface="+mj-lt"/>
              <a:buAutoNum type="arabicPeriod"/>
            </a:pPr>
            <a:r>
              <a:rPr lang="ru-RU" sz="2400" b="1" dirty="0" smtClean="0">
                <a:solidFill>
                  <a:srgbClr val="FF0000"/>
                </a:solidFill>
                <a:latin typeface="Arial" panose="020B0604020202020204" pitchFamily="34" charset="0"/>
                <a:cs typeface="Arial" panose="020B0604020202020204" pitchFamily="34" charset="0"/>
              </a:rPr>
              <a:t>Друзей нельзя купить.</a:t>
            </a:r>
          </a:p>
          <a:p>
            <a:pPr marL="342900" indent="-342900">
              <a:buFont typeface="+mj-lt"/>
              <a:buAutoNum type="arabicPeriod"/>
            </a:pPr>
            <a:r>
              <a:rPr lang="ru-RU" sz="2400" b="1" dirty="0" smtClean="0">
                <a:solidFill>
                  <a:srgbClr val="FF0000"/>
                </a:solidFill>
                <a:latin typeface="Arial" panose="020B0604020202020204" pitchFamily="34" charset="0"/>
                <a:cs typeface="Arial" panose="020B0604020202020204" pitchFamily="34" charset="0"/>
              </a:rPr>
              <a:t>Не забываем об улыбке.</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016" y="4005064"/>
            <a:ext cx="4136484" cy="257921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665384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935789" cy="5878532"/>
          </a:xfrm>
          <a:prstGeom prst="rect">
            <a:avLst/>
          </a:prstGeom>
        </p:spPr>
        <p:txBody>
          <a:bodyPr wrap="square">
            <a:spAutoFit/>
          </a:bodyPr>
          <a:lstStyle/>
          <a:p>
            <a:pPr algn="ctr"/>
            <a:r>
              <a:rPr lang="ru-RU" b="1" i="1" dirty="0" smtClean="0">
                <a:solidFill>
                  <a:srgbClr val="C00000"/>
                </a:solidFill>
                <a:latin typeface="Arial" panose="020B0604020202020204" pitchFamily="34" charset="0"/>
                <a:cs typeface="Arial" panose="020B0604020202020204" pitchFamily="34" charset="0"/>
              </a:rPr>
              <a:t>Подведем итоги:</a:t>
            </a:r>
          </a:p>
          <a:p>
            <a:r>
              <a:rPr lang="ru-RU" b="1" dirty="0" smtClean="0">
                <a:solidFill>
                  <a:srgbClr val="C00000"/>
                </a:solidFill>
                <a:latin typeface="Arial" panose="020B0604020202020204" pitchFamily="34" charset="0"/>
                <a:cs typeface="Arial" panose="020B0604020202020204" pitchFamily="34" charset="0"/>
              </a:rPr>
              <a:t>Большинство ответов «А» </a:t>
            </a:r>
            <a:r>
              <a:rPr lang="ru-RU" b="1" dirty="0" smtClean="0">
                <a:solidFill>
                  <a:srgbClr val="FF0000"/>
                </a:solidFill>
                <a:latin typeface="Arial" panose="020B0604020202020204" pitchFamily="34" charset="0"/>
                <a:cs typeface="Arial" panose="020B0604020202020204" pitchFamily="34" charset="0"/>
              </a:rPr>
              <a:t>- у вашего ребёнка хорошие, доброжелательные взаимоотношения со сверстниками. Он общителен, легко налаживает контакт с новыми детьми. Всегда готов выслушать, помочь (в силу своих возможностей), успокоить того, кто расстроен, искренне порадоваться с тем, кто рад. Ребёнок адекватно ведёт себя в конфликтных ситуациях.</a:t>
            </a:r>
          </a:p>
          <a:p>
            <a:r>
              <a:rPr lang="ru-RU" b="1" dirty="0" smtClean="0">
                <a:solidFill>
                  <a:srgbClr val="C00000"/>
                </a:solidFill>
                <a:latin typeface="Arial" panose="020B0604020202020204" pitchFamily="34" charset="0"/>
                <a:cs typeface="Arial" panose="020B0604020202020204" pitchFamily="34" charset="0"/>
              </a:rPr>
              <a:t>Большинство ответов «Б» </a:t>
            </a:r>
            <a:r>
              <a:rPr lang="ru-RU" b="1" dirty="0" smtClean="0">
                <a:solidFill>
                  <a:srgbClr val="FF0000"/>
                </a:solidFill>
                <a:latin typeface="Arial" panose="020B0604020202020204" pitchFamily="34" charset="0"/>
                <a:cs typeface="Arial" panose="020B0604020202020204" pitchFamily="34" charset="0"/>
              </a:rPr>
              <a:t>- у ребёнка возникают трудности во взаимоотношениях со сверстниками, в силу его застенчивости, замкнутости или наоборот агрессивности. Он всячески избегает общения с новыми людьми (детьми), любого контакта со сверстниками, не радуется вместе с ними, не сочувствует, не участвует в спорах, боится конфликтных ситуаций и наказаний, постоянно плачет, жалуется</a:t>
            </a:r>
          </a:p>
          <a:p>
            <a:r>
              <a:rPr lang="ru-RU" b="1" dirty="0" smtClean="0">
                <a:solidFill>
                  <a:srgbClr val="C00000"/>
                </a:solidFill>
                <a:latin typeface="Arial" panose="020B0604020202020204" pitchFamily="34" charset="0"/>
                <a:cs typeface="Arial" panose="020B0604020202020204" pitchFamily="34" charset="0"/>
              </a:rPr>
              <a:t>Большинство ответов «В» </a:t>
            </a:r>
            <a:r>
              <a:rPr lang="ru-RU" b="1" dirty="0" smtClean="0">
                <a:solidFill>
                  <a:srgbClr val="FF0000"/>
                </a:solidFill>
                <a:latin typeface="Arial" panose="020B0604020202020204" pitchFamily="34" charset="0"/>
                <a:cs typeface="Arial" panose="020B0604020202020204" pitchFamily="34" charset="0"/>
              </a:rPr>
              <a:t>- на первый взгляд можно сказать, что ребёнок общителен, активен, но на самом деле он зациклен на своих переживаниях. Он не идёт первым на контакт, его раздражает чужое горе или радость. При общении много говорит и требует, чтобы слушали только его. Такой ребёнок часто попадает в конфликтные ситуации, дерзит детям, оскорбляет их. Скорее всего, это наигранно, таким образом, он скрывает эмоциональные переживания, показывая, будто у него всё хорошо, он лучше всех, но в глубине души он может думать совершенно иначе.</a:t>
            </a:r>
          </a:p>
          <a:p>
            <a:endParaRPr lang="ru-RU" sz="1600" dirty="0"/>
          </a:p>
        </p:txBody>
      </p:sp>
    </p:spTree>
    <p:extLst>
      <p:ext uri="{BB962C8B-B14F-4D97-AF65-F5344CB8AC3E}">
        <p14:creationId xmlns:p14="http://schemas.microsoft.com/office/powerpoint/2010/main" val="3423988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92696"/>
            <a:ext cx="8352928" cy="4524315"/>
          </a:xfrm>
          <a:prstGeom prst="rect">
            <a:avLst/>
          </a:prstGeom>
          <a:noFill/>
        </p:spPr>
        <p:txBody>
          <a:bodyPr wrap="square" rtlCol="0">
            <a:spAutoFit/>
          </a:bodyPr>
          <a:lstStyle/>
          <a:p>
            <a:r>
              <a:rPr lang="ru-RU" sz="2400" b="1" dirty="0" smtClean="0">
                <a:solidFill>
                  <a:srgbClr val="FF0000"/>
                </a:solidFill>
                <a:latin typeface="Arial" panose="020B0604020202020204" pitchFamily="34" charset="0"/>
                <a:cs typeface="Arial" panose="020B0604020202020204" pitchFamily="34" charset="0"/>
              </a:rPr>
              <a:t>Как </a:t>
            </a:r>
            <a:r>
              <a:rPr lang="ru-RU" sz="2400" b="1" dirty="0">
                <a:solidFill>
                  <a:srgbClr val="FF0000"/>
                </a:solidFill>
                <a:latin typeface="Arial" panose="020B0604020202020204" pitchFamily="34" charset="0"/>
                <a:cs typeface="Arial" panose="020B0604020202020204" pitchFamily="34" charset="0"/>
              </a:rPr>
              <a:t>ребёнок общается сейчас, ещё в дошкольном возрасте, зависит его будущее. Ведь мы живём в обществе, постоянно налаживая контакты с разными людьми. Если вы научите ребёнка коммуникативным навыкам как можно раньше, то ребёнку будет легко пройти процессы социализации и реализоваться в обществе</a:t>
            </a:r>
            <a:r>
              <a:rPr lang="ru-RU" sz="2400" b="1" dirty="0" smtClean="0">
                <a:solidFill>
                  <a:srgbClr val="FF0000"/>
                </a:solidFill>
                <a:latin typeface="Arial" panose="020B0604020202020204" pitchFamily="34" charset="0"/>
                <a:cs typeface="Arial" panose="020B0604020202020204" pitchFamily="34" charset="0"/>
              </a:rPr>
              <a:t>. В </a:t>
            </a:r>
            <a:r>
              <a:rPr lang="ru-RU" sz="2400" b="1" dirty="0">
                <a:solidFill>
                  <a:srgbClr val="FF0000"/>
                </a:solidFill>
                <a:latin typeface="Arial" panose="020B0604020202020204" pitchFamily="34" charset="0"/>
                <a:cs typeface="Arial" panose="020B0604020202020204" pitchFamily="34" charset="0"/>
              </a:rPr>
              <a:t>дружбе есть хорошие и плохие периоды. Умение справиться с конфликтом -  навык, которому должен научиться ребенок. Вы можете  поддерживать ребенка , но ребенок должен научиться разрешать проблему сам. Помогите </a:t>
            </a:r>
            <a:r>
              <a:rPr lang="ru-RU" sz="2400" b="1" dirty="0" smtClean="0">
                <a:solidFill>
                  <a:srgbClr val="FF0000"/>
                </a:solidFill>
                <a:latin typeface="Arial" panose="020B0604020202020204" pitchFamily="34" charset="0"/>
                <a:cs typeface="Arial" panose="020B0604020202020204" pitchFamily="34" charset="0"/>
              </a:rPr>
              <a:t>ему. Желаем вам успехов!</a:t>
            </a:r>
            <a:endParaRPr lang="ru-RU"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09410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433</TotalTime>
  <Words>700</Words>
  <Application>Microsoft Office PowerPoint</Application>
  <PresentationFormat>Экран (4:3)</PresentationFormat>
  <Paragraphs>32</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Открытая</vt:lpstr>
      <vt:lpstr>Как научить ребёнка общаться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научить ребёнка общаться</dc:title>
  <dc:creator>user</dc:creator>
  <cp:lastModifiedBy>user</cp:lastModifiedBy>
  <cp:revision>18</cp:revision>
  <dcterms:created xsi:type="dcterms:W3CDTF">2019-01-27T03:39:47Z</dcterms:created>
  <dcterms:modified xsi:type="dcterms:W3CDTF">2020-11-01T00:12:38Z</dcterms:modified>
</cp:coreProperties>
</file>