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9" r:id="rId4"/>
    <p:sldId id="258" r:id="rId5"/>
    <p:sldId id="263" r:id="rId6"/>
    <p:sldId id="264" r:id="rId7"/>
    <p:sldId id="265" r:id="rId8"/>
    <p:sldId id="266" r:id="rId9"/>
    <p:sldId id="267" r:id="rId10"/>
    <p:sldId id="261" r:id="rId11"/>
    <p:sldId id="268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53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2D88EF-0567-4079-9845-83EF6AC5AC77}" type="datetimeFigureOut">
              <a:rPr lang="ru-RU" smtClean="0"/>
              <a:pPr/>
              <a:t>20.05.2020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EEA51C-996F-4934-B382-13C629DBD07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EEA51C-996F-4934-B382-13C629DBD07A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H:\Documents%20and%20Settings\&#1044;&#1077;&#1085;&#1080;&#1089;\&#1056;&#1072;&#1073;&#1086;&#1095;&#1080;&#1081;%20&#1089;&#1090;&#1086;&#1083;\&#1053;&#1086;&#1074;&#1072;&#1103;%20&#1087;&#1072;&#1087;&#1082;&#1072;\&#1047;&#1072;&#1088;&#1103;&#1076;&#1082;&#1072;%20&#1076;&#1083;&#1103;%20&#1076;&#1077;&#1090;&#1077;&#1081;.mp3" TargetMode="Externa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IMH73A3XJ2c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2571744"/>
            <a:ext cx="4214842" cy="3933834"/>
          </a:xfrm>
          <a:prstGeom prst="rect">
            <a:avLst/>
          </a:prstGeom>
        </p:spPr>
      </p:pic>
      <p:pic>
        <p:nvPicPr>
          <p:cNvPr id="12" name="Рисунок 11" descr="Quill_PSF-593217313df78c08ab766d3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0694" y="3714752"/>
            <a:ext cx="3286148" cy="2787533"/>
          </a:xfrm>
          <a:prstGeom prst="rect">
            <a:avLst/>
          </a:prstGeom>
        </p:spPr>
      </p:pic>
      <p:pic>
        <p:nvPicPr>
          <p:cNvPr id="8" name="Рисунок 7" descr="cat on stack of books bw facing righ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282" y="142852"/>
            <a:ext cx="2786050" cy="163332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214290"/>
            <a:ext cx="8501122" cy="2857520"/>
          </a:xfrm>
        </p:spPr>
        <p:txBody>
          <a:bodyPr>
            <a:normAutofit fontScale="90000"/>
          </a:bodyPr>
          <a:lstStyle/>
          <a:p>
            <a:r>
              <a:rPr lang="ru-RU" sz="6600" b="1" dirty="0" smtClean="0">
                <a:latin typeface="Monotype Corsiva" pitchFamily="66" charset="0"/>
              </a:rPr>
              <a:t>Раздел 3</a:t>
            </a:r>
            <a:br>
              <a:rPr lang="ru-RU" sz="6600" b="1" dirty="0" smtClean="0">
                <a:latin typeface="Monotype Corsiva" pitchFamily="66" charset="0"/>
              </a:rPr>
            </a:br>
            <a:r>
              <a:rPr lang="ru-RU" sz="6000" b="1" dirty="0" smtClean="0">
                <a:latin typeface="Monotype Corsiva" pitchFamily="66" charset="0"/>
              </a:rPr>
              <a:t>КТО ПРИДУМАЛ ЧУДЕСА</a:t>
            </a:r>
            <a:endParaRPr lang="ru-RU" sz="6000" b="1" dirty="0"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000372"/>
            <a:ext cx="6400800" cy="1643074"/>
          </a:xfrm>
        </p:spPr>
        <p:txBody>
          <a:bodyPr>
            <a:noAutofit/>
          </a:bodyPr>
          <a:lstStyle/>
          <a:p>
            <a:r>
              <a:rPr lang="ru-RU" sz="8000" dirty="0" smtClean="0">
                <a:solidFill>
                  <a:schemeClr val="tx1"/>
                </a:solidFill>
                <a:latin typeface="Monotype Corsiva" pitchFamily="66" charset="0"/>
              </a:rPr>
              <a:t>УРОК 11</a:t>
            </a:r>
            <a:endParaRPr lang="ru-RU" sz="8000" dirty="0">
              <a:solidFill>
                <a:schemeClr val="tx1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ello_html_mfb7a2b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1357298"/>
            <a:ext cx="2714644" cy="2714644"/>
          </a:xfrm>
          <a:prstGeom prst="rect">
            <a:avLst/>
          </a:prstGeom>
        </p:spPr>
      </p:pic>
      <p:pic>
        <p:nvPicPr>
          <p:cNvPr id="5" name="Рисунок 4" descr="сер-итый-красный-смай-ик-smiley-запас-вектора-7269469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0760" y="1214422"/>
            <a:ext cx="2919464" cy="2919464"/>
          </a:xfrm>
          <a:prstGeom prst="rect">
            <a:avLst/>
          </a:prstGeom>
        </p:spPr>
      </p:pic>
      <p:pic>
        <p:nvPicPr>
          <p:cNvPr id="6" name="Рисунок 5" descr="istockphoto-503269218-612x61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4678" y="1928802"/>
            <a:ext cx="2571768" cy="257176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428860" y="214290"/>
            <a:ext cx="43577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atin typeface="Courier New" pitchFamily="49" charset="0"/>
                <a:cs typeface="Courier New" pitchFamily="49" charset="0"/>
              </a:rPr>
              <a:t>ОЦЕНИ СЕБЯ</a:t>
            </a:r>
            <a:endParaRPr lang="ru-RU" sz="4800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2844" y="4143380"/>
            <a:ext cx="26432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Courier New" pitchFamily="49" charset="0"/>
                <a:cs typeface="Courier New" pitchFamily="49" charset="0"/>
              </a:rPr>
              <a:t>МНЕ БЫЛО ИНТЕРЕСНО</a:t>
            </a:r>
          </a:p>
          <a:p>
            <a:pPr algn="ctr"/>
            <a:r>
              <a:rPr lang="ru-RU" sz="1600" b="1" dirty="0" smtClean="0">
                <a:latin typeface="Courier New" pitchFamily="49" charset="0"/>
                <a:cs typeface="Courier New" pitchFamily="49" charset="0"/>
              </a:rPr>
              <a:t>Я УЗНАЛ МНОГО НОВОГО</a:t>
            </a:r>
            <a:endParaRPr lang="ru-RU" sz="1600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57488" y="4572008"/>
            <a:ext cx="30718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Courier New" pitchFamily="49" charset="0"/>
                <a:cs typeface="Courier New" pitchFamily="49" charset="0"/>
              </a:rPr>
              <a:t>МНЕ БЫЛО НЕ ОЧЕНЬ ИНТЕРЕСНО </a:t>
            </a:r>
          </a:p>
          <a:p>
            <a:pPr algn="ctr"/>
            <a:r>
              <a:rPr lang="ru-RU" sz="1600" b="1" dirty="0" smtClean="0">
                <a:latin typeface="Courier New" pitchFamily="49" charset="0"/>
                <a:cs typeface="Courier New" pitchFamily="49" charset="0"/>
              </a:rPr>
              <a:t>КОЕ-ЧТО НЕ ПОНЯТНО</a:t>
            </a:r>
            <a:endParaRPr lang="ru-RU" sz="1600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72198" y="4286256"/>
            <a:ext cx="29289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Courier New" pitchFamily="49" charset="0"/>
                <a:cs typeface="Courier New" pitchFamily="49" charset="0"/>
              </a:rPr>
              <a:t>МНЕ БЫЛО НЕ ИНТЕРЕСНО</a:t>
            </a:r>
          </a:p>
          <a:p>
            <a:pPr algn="ctr"/>
            <a:r>
              <a:rPr lang="ru-RU" sz="1600" b="1" dirty="0" smtClean="0">
                <a:latin typeface="Courier New" pitchFamily="49" charset="0"/>
                <a:cs typeface="Courier New" pitchFamily="49" charset="0"/>
              </a:rPr>
              <a:t>НИЧЕГО НЕ ПОНЯТНО</a:t>
            </a:r>
            <a:endParaRPr lang="ru-RU" sz="1600" b="1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epositphotos_22082031-stock-illustration-balloo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285728"/>
            <a:ext cx="8501122" cy="437516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571604" y="3929066"/>
            <a:ext cx="6500858" cy="1446550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МОЛОДЕЦ!</a:t>
            </a:r>
            <a:endParaRPr lang="ru-RU" sz="8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4b2962467e76dac3c8c7b808fa75a53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58016" y="174264"/>
            <a:ext cx="1928826" cy="16831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57422" y="285728"/>
            <a:ext cx="6215106" cy="114300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Прочитай текст</a:t>
            </a:r>
            <a:r>
              <a:rPr lang="ru-RU" dirty="0" smtClean="0">
                <a:latin typeface="Courier New" pitchFamily="49" charset="0"/>
                <a:cs typeface="Courier New" pitchFamily="49" charset="0"/>
              </a:rPr>
              <a:t>	</a:t>
            </a:r>
            <a:endParaRPr lang="ru-RU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14488"/>
            <a:ext cx="8472518" cy="4929222"/>
          </a:xfrm>
        </p:spPr>
        <p:txBody>
          <a:bodyPr>
            <a:normAutofit fontScale="92500"/>
          </a:bodyPr>
          <a:lstStyle/>
          <a:p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Поэта или писателя можно назвать художником.</a:t>
            </a:r>
          </a:p>
          <a:p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Правда вместо красок они пользуются словами.</a:t>
            </a:r>
          </a:p>
          <a:p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Эти слова необычные, особенные.</a:t>
            </a:r>
          </a:p>
          <a:p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Авторы произведений рисуют свою новую картину.</a:t>
            </a:r>
          </a:p>
          <a:p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Читаешь интересное произведение – и видишь эту картину, представляешь то, о чем написал автор.</a:t>
            </a:r>
          </a:p>
          <a:p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Такая словесная картина называется ОБРАЗОМ.</a:t>
            </a:r>
          </a:p>
          <a:p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В литературе ты встретишь разные художественные образы радуги, дождика, солнца, цветка.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s120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2844" y="142852"/>
            <a:ext cx="2857520" cy="1607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92999421_3b12137e1d3c80f99fdb53e3b7e88c9d_8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290" y="4049415"/>
            <a:ext cx="6286544" cy="2665733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14282" y="357166"/>
            <a:ext cx="8715436" cy="3714776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85720" y="571480"/>
            <a:ext cx="878684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Прочитай слова.</a:t>
            </a:r>
          </a:p>
          <a:p>
            <a:pPr marL="342900" indent="-342900"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Какие слова тебе не понятны? Как узнать их смысл?</a:t>
            </a:r>
          </a:p>
          <a:p>
            <a:pPr marL="342900" indent="-342900"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Попробуй составить фразы с этими словами.</a:t>
            </a:r>
          </a:p>
          <a:p>
            <a:pPr marL="342900" indent="-342900"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Если хочешь, попробуй сочинить рассказ, используя эти слова.</a:t>
            </a:r>
          </a:p>
          <a:p>
            <a:pPr marL="342900" indent="-342900"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Что оказалось труднее: составлять фразы или рассказ? Почему?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75990405-white-swa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4678" y="142852"/>
            <a:ext cx="2714624" cy="2045017"/>
          </a:xfrm>
          <a:prstGeom prst="rect">
            <a:avLst/>
          </a:prstGeom>
        </p:spPr>
      </p:pic>
      <p:pic>
        <p:nvPicPr>
          <p:cNvPr id="10" name="Рисунок 9" descr="s1200 (3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4612" y="4572008"/>
            <a:ext cx="2757606" cy="164307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28596" y="2214554"/>
            <a:ext cx="821537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НЕБО,     СЕРЕБРИСТЫЙ,     КОМ,     ОБЛАКО,     ГРОЗНО,     СВЕТЛО,     ПОСРЕДИНЕ,     КУДА-ТО,     ЛЕБЕДЬ,     МЕДЛЕННО,      КРЫЛО,     ПЛЫВУЩЕЕ</a:t>
            </a:r>
          </a:p>
        </p:txBody>
      </p:sp>
      <p:pic>
        <p:nvPicPr>
          <p:cNvPr id="11" name="Рисунок 10" descr="небо-красит-облака-воздуха-11237565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58" y="142852"/>
            <a:ext cx="2857520" cy="2075234"/>
          </a:xfrm>
          <a:prstGeom prst="rect">
            <a:avLst/>
          </a:prstGeom>
        </p:spPr>
      </p:pic>
      <p:pic>
        <p:nvPicPr>
          <p:cNvPr id="13" name="Рисунок 12" descr="water-with-white-space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86446" y="4214818"/>
            <a:ext cx="3139714" cy="2428892"/>
          </a:xfrm>
          <a:prstGeom prst="rect">
            <a:avLst/>
          </a:prstGeom>
        </p:spPr>
      </p:pic>
      <p:pic>
        <p:nvPicPr>
          <p:cNvPr id="16" name="Рисунок 15" descr="концепция-образования-творческая-муха-евушки-ребенка-на-книге-8624047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71472" y="4357694"/>
            <a:ext cx="1643074" cy="2325104"/>
          </a:xfrm>
          <a:prstGeom prst="rect">
            <a:avLst/>
          </a:prstGeom>
        </p:spPr>
      </p:pic>
      <p:pic>
        <p:nvPicPr>
          <p:cNvPr id="17" name="Рисунок 16" descr="2705175121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429388" y="142852"/>
            <a:ext cx="2428892" cy="20002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formirovanie-naglyadno-obraznogo-myishleniy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5720" y="500042"/>
            <a:ext cx="86215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ОТДОХНИ И НЕМНОГО РАЗОМНИСЬ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Зарядка для детей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286776" y="178592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621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ScuVazn0Ha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770" y="3143248"/>
            <a:ext cx="2449280" cy="300037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85720" y="285728"/>
            <a:ext cx="8715436" cy="21431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357158" y="357166"/>
            <a:ext cx="8643998" cy="2010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Послушай чтение текстов.</a:t>
            </a:r>
          </a:p>
          <a:p>
            <a:pPr marL="342900" indent="-342900"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Одинаково ли описано одно и то же явление природы у авторов?</a:t>
            </a:r>
          </a:p>
          <a:p>
            <a:pPr marL="342900" indent="-342900"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Какое описание тебе кажется более ярким? Почему?</a:t>
            </a:r>
          </a:p>
          <a:p>
            <a:pPr marL="342900" indent="-342900"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Если хочешь, выучи наизусть понравившееся тебе описание.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article1-1000x67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364" y="2609226"/>
            <a:ext cx="5786478" cy="39058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71472" y="357166"/>
            <a:ext cx="778674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…На нежном небе появилось облако невиданной красы.</a:t>
            </a:r>
          </a:p>
          <a:p>
            <a:pPr marL="342900" indent="-34290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Оно похоже на серебристый ком. По бокам оно было</a:t>
            </a:r>
          </a:p>
          <a:p>
            <a:pPr marL="342900" indent="-34290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туманно-лилового цвета. Посередине казалось грозным и</a:t>
            </a:r>
          </a:p>
          <a:p>
            <a:pPr marL="342900" indent="-34290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светлым.</a:t>
            </a:r>
          </a:p>
          <a:p>
            <a:pPr marL="342900" indent="-34290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Оно плыло куда-то очень медленно. И напомнило мне</a:t>
            </a:r>
          </a:p>
          <a:p>
            <a:pPr marL="342900" indent="-34290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крыло раненного лебедя.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облака-замечательных-форм-во-дне-лета-ветреном-13411183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48" y="2643182"/>
            <a:ext cx="8072494" cy="40005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14546" y="285728"/>
            <a:ext cx="507209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нежном небе серебристым комом</a:t>
            </a:r>
          </a:p>
          <a:p>
            <a:pPr marL="342900" indent="-34290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Облако невиданной красы.</a:t>
            </a:r>
          </a:p>
          <a:p>
            <a:pPr marL="342900" indent="-34290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 бокам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туманно-лиловато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marL="342900" indent="-34290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Посредине – грозно и светло, -</a:t>
            </a:r>
          </a:p>
          <a:p>
            <a:pPr marL="342900" indent="-34290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Медленно плывущее куда-то</a:t>
            </a:r>
          </a:p>
          <a:p>
            <a:pPr marL="342900" indent="-34290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Раненного лебедя крыло.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nature-bird-cloud-sky-sunlight-wind-atmosphere-cumulus-clouds-freezing-meteorological-phenomenon-atmosphere-of-earth-geological-phenomenon-121180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910" y="2643182"/>
            <a:ext cx="8001056" cy="3786214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c64be7d0ed563caa92dc8b5f262faab--i-love-books-reading-book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786314" cy="6858000"/>
          </a:xfrm>
          <a:prstGeom prst="rect">
            <a:avLst/>
          </a:prstGeom>
        </p:spPr>
      </p:pic>
      <p:pic>
        <p:nvPicPr>
          <p:cNvPr id="3" name="Рисунок 2" descr="c621c52bdc61abe72543c36745ae32e3--fantasy-books-fantasy-art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6314" y="0"/>
            <a:ext cx="4357686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375</TotalTime>
  <Words>272</Words>
  <PresentationFormat>Экран (4:3)</PresentationFormat>
  <Paragraphs>42</Paragraphs>
  <Slides>11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Раздел 3 КТО ПРИДУМАЛ ЧУДЕСА</vt:lpstr>
      <vt:lpstr>Прочитай текст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SamLab.ws</cp:lastModifiedBy>
  <cp:revision>45</cp:revision>
  <dcterms:modified xsi:type="dcterms:W3CDTF">2020-05-20T13:47:20Z</dcterms:modified>
</cp:coreProperties>
</file>