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266" r:id="rId13"/>
    <p:sldId id="285" r:id="rId14"/>
    <p:sldId id="287" r:id="rId15"/>
    <p:sldId id="267" r:id="rId16"/>
    <p:sldId id="281" r:id="rId17"/>
    <p:sldId id="282" r:id="rId18"/>
    <p:sldId id="283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0" r:id="rId30"/>
    <p:sldId id="288" r:id="rId31"/>
    <p:sldId id="27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22573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Удивление-как один из внутренних механизмов формирования положительной мотивации школьников на уроках английского языка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Program Files (x86)\Microsoft Office\MEDIA\CAGCAT10\j0297707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22" y="2780928"/>
            <a:ext cx="6294201" cy="42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3744416" cy="56886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9992" y="764704"/>
            <a:ext cx="4644008" cy="4890194"/>
          </a:xfrm>
        </p:spPr>
        <p:txBody>
          <a:bodyPr>
            <a:normAutofit/>
          </a:bodyPr>
          <a:lstStyle/>
          <a:p>
            <a:r>
              <a:rPr lang="ru-RU" sz="32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Релаксация</a:t>
            </a:r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на уроке,</a:t>
            </a:r>
          </a:p>
          <a:p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нужна разгрузка, </a:t>
            </a:r>
            <a:r>
              <a:rPr lang="ru-RU" sz="32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снимающая напряжение </a:t>
            </a:r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восстанавливающая </a:t>
            </a:r>
            <a:r>
              <a:rPr lang="ru-RU" sz="32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работоспособность</a:t>
            </a:r>
            <a:endParaRPr lang="ru-RU" sz="3200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95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024744" cy="1143000"/>
          </a:xfrm>
        </p:spPr>
        <p:txBody>
          <a:bodyPr/>
          <a:lstStyle/>
          <a:p>
            <a:r>
              <a:rPr lang="ru-RU" dirty="0" smtClean="0"/>
              <a:t>Инсценировки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850903" cy="356951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77" y="1772816"/>
            <a:ext cx="4567336" cy="3425502"/>
          </a:xfrm>
        </p:spPr>
      </p:pic>
    </p:spTree>
    <p:extLst>
      <p:ext uri="{BB962C8B-B14F-4D97-AF65-F5344CB8AC3E}">
        <p14:creationId xmlns:p14="http://schemas.microsoft.com/office/powerpoint/2010/main" val="10063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620688"/>
            <a:ext cx="3672408" cy="5544616"/>
          </a:xfrm>
        </p:spPr>
        <p:txBody>
          <a:bodyPr>
            <a:normAutofit/>
          </a:bodyPr>
          <a:lstStyle/>
          <a:p>
            <a:r>
              <a:rPr lang="ru-RU" dirty="0"/>
              <a:t>Нам давали на обед</a:t>
            </a:r>
          </a:p>
          <a:p>
            <a:r>
              <a:rPr lang="ru-RU" dirty="0"/>
              <a:t>Помидоры цвета – </a:t>
            </a:r>
            <a:r>
              <a:rPr lang="en-US" u="sng" dirty="0">
                <a:solidFill>
                  <a:srgbClr val="FF0000"/>
                </a:solidFill>
                <a:latin typeface="Algerian" pitchFamily="82" charset="0"/>
              </a:rPr>
              <a:t>red</a:t>
            </a:r>
            <a:r>
              <a:rPr lang="ru-RU" u="sng" dirty="0">
                <a:solidFill>
                  <a:srgbClr val="FF0000"/>
                </a:solidFill>
              </a:rPr>
              <a:t>.</a:t>
            </a:r>
          </a:p>
          <a:p>
            <a:endParaRPr lang="ru-RU" dirty="0" smtClean="0"/>
          </a:p>
          <a:p>
            <a:r>
              <a:rPr lang="ru-RU" dirty="0"/>
              <a:t>А у елки цвет один,</a:t>
            </a:r>
          </a:p>
          <a:p>
            <a:r>
              <a:rPr lang="ru-RU" dirty="0"/>
              <a:t>По - </a:t>
            </a:r>
            <a:r>
              <a:rPr lang="ru-RU" dirty="0" err="1"/>
              <a:t>английски</a:t>
            </a:r>
            <a:r>
              <a:rPr lang="ru-RU" dirty="0"/>
              <a:t> просто – </a:t>
            </a:r>
            <a:r>
              <a:rPr lang="en-US" u="sng" dirty="0">
                <a:solidFill>
                  <a:srgbClr val="FF0000"/>
                </a:solidFill>
                <a:latin typeface="Algerian" pitchFamily="82" charset="0"/>
              </a:rPr>
              <a:t>green</a:t>
            </a:r>
            <a:r>
              <a:rPr lang="ru-RU" u="sng" dirty="0">
                <a:solidFill>
                  <a:srgbClr val="FF0000"/>
                </a:solidFill>
              </a:rPr>
              <a:t>.</a:t>
            </a:r>
          </a:p>
          <a:p>
            <a:r>
              <a:rPr lang="ru-RU" dirty="0"/>
              <a:t>                                                                      </a:t>
            </a:r>
          </a:p>
          <a:p>
            <a:r>
              <a:rPr lang="ru-RU" dirty="0"/>
              <a:t>Я по- городу люблю,</a:t>
            </a:r>
          </a:p>
          <a:p>
            <a:r>
              <a:rPr lang="ru-RU" dirty="0"/>
              <a:t>Бегать в джинсах цвета – </a:t>
            </a:r>
            <a:r>
              <a:rPr lang="en-US" u="sng" dirty="0">
                <a:solidFill>
                  <a:srgbClr val="FF0000"/>
                </a:solidFill>
                <a:latin typeface="Algerian" pitchFamily="82" charset="0"/>
              </a:rPr>
              <a:t>blue</a:t>
            </a:r>
            <a:r>
              <a:rPr lang="ru-RU" u="sng" dirty="0">
                <a:solidFill>
                  <a:srgbClr val="FF0000"/>
                </a:solidFill>
              </a:rPr>
              <a:t>.</a:t>
            </a:r>
          </a:p>
          <a:p>
            <a:r>
              <a:rPr lang="ru-RU" dirty="0"/>
              <a:t>                                        </a:t>
            </a:r>
          </a:p>
          <a:p>
            <a:r>
              <a:rPr lang="ru-RU" dirty="0"/>
              <a:t>А лимон, когда он спелый,</a:t>
            </a:r>
          </a:p>
          <a:p>
            <a:r>
              <a:rPr lang="ru-RU" dirty="0"/>
              <a:t>Носит шкурку, цвета – </a:t>
            </a:r>
            <a:r>
              <a:rPr lang="en-US" u="sng" dirty="0">
                <a:solidFill>
                  <a:srgbClr val="FF0000"/>
                </a:solidFill>
                <a:latin typeface="Algerian" pitchFamily="82" charset="0"/>
              </a:rPr>
              <a:t>yellow</a:t>
            </a:r>
            <a:r>
              <a:rPr lang="ru-RU" u="sng" dirty="0">
                <a:solidFill>
                  <a:srgbClr val="FF0000"/>
                </a:solidFill>
              </a:rPr>
              <a:t>.</a:t>
            </a:r>
          </a:p>
          <a:p>
            <a:r>
              <a:rPr lang="ru-RU" dirty="0"/>
              <a:t>                                                    </a:t>
            </a:r>
          </a:p>
          <a:p>
            <a:r>
              <a:rPr lang="ru-RU" dirty="0"/>
              <a:t>А медведь по кличке Бравый,</a:t>
            </a:r>
          </a:p>
          <a:p>
            <a:r>
              <a:rPr lang="ru-RU" dirty="0"/>
              <a:t>Выбрал цвет себе он –</a:t>
            </a:r>
            <a:r>
              <a:rPr lang="en-US" dirty="0">
                <a:latin typeface="Algerian" pitchFamily="82" charset="0"/>
              </a:rPr>
              <a:t> </a:t>
            </a:r>
            <a:r>
              <a:rPr lang="en-US" u="sng" dirty="0">
                <a:solidFill>
                  <a:srgbClr val="FF0000"/>
                </a:solidFill>
                <a:latin typeface="Algerian" pitchFamily="82" charset="0"/>
              </a:rPr>
              <a:t>brown</a:t>
            </a:r>
            <a:endParaRPr lang="ru-RU" u="sng" dirty="0">
              <a:solidFill>
                <a:srgbClr val="FF0000"/>
              </a:solidFill>
            </a:endParaRPr>
          </a:p>
          <a:p>
            <a:r>
              <a:rPr lang="ru-RU" dirty="0"/>
              <a:t>                    </a:t>
            </a:r>
          </a:p>
          <a:p>
            <a:r>
              <a:rPr lang="ru-RU" dirty="0"/>
              <a:t>Цвет волков, и мышее,</a:t>
            </a:r>
          </a:p>
          <a:p>
            <a:r>
              <a:rPr lang="ru-RU" dirty="0"/>
              <a:t>По английском будет – </a:t>
            </a:r>
            <a:r>
              <a:rPr lang="en-US" u="sng" dirty="0">
                <a:solidFill>
                  <a:srgbClr val="FF0000"/>
                </a:solidFill>
                <a:latin typeface="Algerian" pitchFamily="82" charset="0"/>
              </a:rPr>
              <a:t>grey</a:t>
            </a:r>
            <a:r>
              <a:rPr lang="ru-RU" u="sng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 descr="http://peekaboo.wmsite.ru/_mod_files/ce_images/stickers/j279854_12901844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3308970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7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4825156" cy="361886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146">
            <a:off x="4708333" y="399680"/>
            <a:ext cx="4269191" cy="3201893"/>
          </a:xfrm>
        </p:spPr>
      </p:pic>
      <p:pic>
        <p:nvPicPr>
          <p:cNvPr id="3074" name="Picture 2" descr="F:\фотки\мое портфолио.распечатать\4 класс\DSC03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872">
            <a:off x="325869" y="3258228"/>
            <a:ext cx="3935010" cy="29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3906">
            <a:off x="4290064" y="3465360"/>
            <a:ext cx="4211959" cy="31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49"/>
            <a:ext cx="3744416" cy="28083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3419475" cy="256460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86975"/>
            <a:ext cx="3419872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7" t="10995" r="-17327" b="14591"/>
          <a:stretch/>
        </p:blipFill>
        <p:spPr>
          <a:xfrm>
            <a:off x="0" y="3199209"/>
            <a:ext cx="6084168" cy="3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3.Грамматический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Морской Бой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48880"/>
            <a:ext cx="7128792" cy="3971076"/>
          </a:xfrm>
        </p:spPr>
      </p:pic>
    </p:spTree>
    <p:extLst>
      <p:ext uri="{BB962C8B-B14F-4D97-AF65-F5344CB8AC3E}">
        <p14:creationId xmlns:p14="http://schemas.microsoft.com/office/powerpoint/2010/main" val="6181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6985396" cy="5487262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3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48" y="980728"/>
            <a:ext cx="6988928" cy="5184576"/>
          </a:xfrm>
        </p:spPr>
      </p:pic>
    </p:spTree>
    <p:extLst>
      <p:ext uri="{BB962C8B-B14F-4D97-AF65-F5344CB8AC3E}">
        <p14:creationId xmlns:p14="http://schemas.microsoft.com/office/powerpoint/2010/main" val="11612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695239" cy="325732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8840"/>
            <a:ext cx="3816424" cy="4320480"/>
          </a:xfrm>
        </p:spPr>
      </p:pic>
    </p:spTree>
    <p:extLst>
      <p:ext uri="{BB962C8B-B14F-4D97-AF65-F5344CB8AC3E}">
        <p14:creationId xmlns:p14="http://schemas.microsoft.com/office/powerpoint/2010/main" val="31174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4.Прием «Немое –кино»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19745"/>
            <a:ext cx="5184576" cy="443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3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476672"/>
            <a:ext cx="7024744" cy="169399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Teenager-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screenager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(от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-экран)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537">
            <a:off x="4339694" y="2713765"/>
            <a:ext cx="3886894" cy="291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3132348" cy="417646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1115616" y="980728"/>
            <a:ext cx="2232248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1115616" y="980728"/>
            <a:ext cx="237626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5.Использование ИКТ  и интернет технологий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86" y="2868473"/>
            <a:ext cx="1824228" cy="112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86" y="2868473"/>
            <a:ext cx="1824228" cy="112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50" y="2348880"/>
            <a:ext cx="667895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6.Гороскопы/новости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Program Files (x86)\Microsoft Office\MEDIA\CAGCAT10\j021769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0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4011872" cy="496220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«Какой настрой-такой и покрой»</a:t>
            </a:r>
            <a:endParaRPr lang="ru-RU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Program Files (x86)\Microsoft Office\MEDIA\CAGCAT10\j0335112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8164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01">
            <a:off x="613788" y="608426"/>
            <a:ext cx="3090863" cy="231814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3298784" cy="496220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№1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List 5 things you did before you left your flat/house</a:t>
            </a:r>
          </a:p>
          <a:p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News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422">
            <a:off x="734619" y="3495114"/>
            <a:ext cx="4014034" cy="30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.Изобразительная деятельность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173">
            <a:off x="408172" y="2452016"/>
            <a:ext cx="4677833" cy="3508375"/>
          </a:xfrm>
        </p:spPr>
      </p:pic>
      <p:pic>
        <p:nvPicPr>
          <p:cNvPr id="12290" name="Picture 2" descr="C:\Program Files (x86)\Microsoft Office\MEDIA\CAGCAT10\j028544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16" y="1916832"/>
            <a:ext cx="35241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3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8.Неправильный реп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6872"/>
            <a:ext cx="5222759" cy="3917070"/>
          </a:xfrm>
        </p:spPr>
      </p:pic>
    </p:spTree>
    <p:extLst>
      <p:ext uri="{BB962C8B-B14F-4D97-AF65-F5344CB8AC3E}">
        <p14:creationId xmlns:p14="http://schemas.microsoft.com/office/powerpoint/2010/main" val="3607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692696"/>
            <a:ext cx="3304572" cy="1463153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Начальная школа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2996952"/>
            <a:ext cx="4083880" cy="265794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 в буфете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buy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bought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bought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</a:t>
            </a:r>
            <a:b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Первоклассный бутерброд.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 него я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pay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paid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paid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</a:t>
            </a:r>
            <a:b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классе в парту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lay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laid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laid</a:t>
            </a:r>
            <a:r>
              <a:rPr lang="ru-RU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</a:t>
            </a:r>
            <a:endParaRPr lang="ru-RU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Объект 4" descr="http://cs323122.vk.me/v323122995/2874/0edrilb8kl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46449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109250"/>
              </p:ext>
            </p:extLst>
          </p:nvPr>
        </p:nvGraphicFramePr>
        <p:xfrm>
          <a:off x="899592" y="620694"/>
          <a:ext cx="3528391" cy="5554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880"/>
                <a:gridCol w="728377"/>
                <a:gridCol w="809221"/>
                <a:gridCol w="1368913"/>
              </a:tblGrid>
              <a:tr h="260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shake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shook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Shaken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Дрожать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take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took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Taken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Брать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84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speak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spoke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spoken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Говорить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8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forget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forgot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forgotten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Забывать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8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bring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brought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brought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Приносить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get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got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got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Получать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teach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Учить(обучать)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8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think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thought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thought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Думать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bought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bought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Покупать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8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catch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caught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Схватить(ловить)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sell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sold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sold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Продавать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tell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told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told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Рассказать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do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did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done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Делать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go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went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gone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Идти,ехать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begin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began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begun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Начинать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came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Приходить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692696"/>
            <a:ext cx="3304572" cy="146315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школа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TIMUR\Desktop\IMG_4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996">
            <a:off x="5148064" y="2316647"/>
            <a:ext cx="2867804" cy="37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3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9.Сладкий звук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5811459" cy="3744416"/>
          </a:xfrm>
        </p:spPr>
      </p:pic>
    </p:spTree>
    <p:extLst>
      <p:ext uri="{BB962C8B-B14F-4D97-AF65-F5344CB8AC3E}">
        <p14:creationId xmlns:p14="http://schemas.microsoft.com/office/powerpoint/2010/main" val="34024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4245719" cy="43114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20"/>
            <a:ext cx="3312368" cy="5168407"/>
          </a:xfrm>
        </p:spPr>
      </p:pic>
    </p:spTree>
    <p:extLst>
      <p:ext uri="{BB962C8B-B14F-4D97-AF65-F5344CB8AC3E}">
        <p14:creationId xmlns:p14="http://schemas.microsoft.com/office/powerpoint/2010/main" val="1414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1052736"/>
            <a:ext cx="3304572" cy="1463153"/>
          </a:xfrm>
        </p:spPr>
        <p:txBody>
          <a:bodyPr>
            <a:normAutofit/>
          </a:bodyPr>
          <a:lstStyle/>
          <a:p>
            <a:r>
              <a:rPr lang="ru-RU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</a:t>
            </a:r>
            <a:endParaRPr lang="ru-RU" sz="4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2636912"/>
            <a:ext cx="3816424" cy="331236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Как повысить  интерес к своему предмету и сделать уроки плодотворными?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4098" name="Picture 2" descr="F:\фотки\мое портфолио.распечатать\недея АЯ\DSCN5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331236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6696744" cy="5804065"/>
          </a:xfrm>
        </p:spPr>
      </p:pic>
    </p:spTree>
    <p:extLst>
      <p:ext uri="{BB962C8B-B14F-4D97-AF65-F5344CB8AC3E}">
        <p14:creationId xmlns:p14="http://schemas.microsoft.com/office/powerpoint/2010/main" val="87939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«Познание начинается с удивления»</a:t>
            </a:r>
            <a:endParaRPr lang="ru-RU" sz="31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48880"/>
            <a:ext cx="5431738" cy="4073804"/>
          </a:xfrm>
        </p:spPr>
      </p:pic>
    </p:spTree>
    <p:extLst>
      <p:ext uri="{BB962C8B-B14F-4D97-AF65-F5344CB8AC3E}">
        <p14:creationId xmlns:p14="http://schemas.microsoft.com/office/powerpoint/2010/main" val="24920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УДИВЛЯТЬ</a:t>
            </a:r>
            <a:endParaRPr lang="ru-RU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175">
            <a:off x="595223" y="2489490"/>
            <a:ext cx="4677833" cy="3508375"/>
          </a:xfrm>
        </p:spPr>
      </p:pic>
      <p:pic>
        <p:nvPicPr>
          <p:cNvPr id="8194" name="Picture 2" descr="C:\Program Files (x86)\Microsoft Office\MEDIA\CAGCAT10\j03029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309634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3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3090863" cy="25202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36592" y="692696"/>
            <a:ext cx="4011872" cy="496220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Удивление</a:t>
            </a:r>
            <a:r>
              <a:rPr lang="ru-RU" sz="3600" dirty="0" smtClean="0"/>
              <a:t>-</a:t>
            </a:r>
            <a:r>
              <a:rPr lang="ru-RU" sz="3600" dirty="0" smtClean="0">
                <a:solidFill>
                  <a:srgbClr val="7030A0"/>
                </a:solidFill>
              </a:rPr>
              <a:t>реакция на новое, один из механизмов формирования устойчивой мотивации обучения.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221" r="19091" b="20202"/>
          <a:stretch/>
        </p:blipFill>
        <p:spPr>
          <a:xfrm>
            <a:off x="395536" y="3356992"/>
            <a:ext cx="3960441" cy="32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560958" cy="14779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Зачем и как удивлять учеников?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4677833" cy="3508375"/>
          </a:xfrm>
        </p:spPr>
      </p:pic>
      <p:pic>
        <p:nvPicPr>
          <p:cNvPr id="11266" name="Picture 2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3891">
            <a:off x="4700682" y="2436833"/>
            <a:ext cx="3643051" cy="311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4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560958" cy="140596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1.Любопытство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Program Files (x86)\Microsoft Office\MEDIA\CAGCAT10\j0297707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552728" cy="41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4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1965423" cy="34940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206">
            <a:off x="2610277" y="249393"/>
            <a:ext cx="3419475" cy="218794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98" y="2852936"/>
            <a:ext cx="3279997" cy="3356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33" y="332656"/>
            <a:ext cx="277701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2.Рифмовки-договорки,считалки,стихи,песни-караоке,скороговорки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64904"/>
            <a:ext cx="6768752" cy="3816424"/>
          </a:xfrm>
        </p:spPr>
      </p:pic>
    </p:spTree>
    <p:extLst>
      <p:ext uri="{BB962C8B-B14F-4D97-AF65-F5344CB8AC3E}">
        <p14:creationId xmlns:p14="http://schemas.microsoft.com/office/powerpoint/2010/main" val="33394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191</TotalTime>
  <Words>195</Words>
  <Application>Microsoft Office PowerPoint</Application>
  <PresentationFormat>Экран (4:3)</PresentationFormat>
  <Paragraphs>108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Остин</vt:lpstr>
      <vt:lpstr>Удивление-как один из внутренних механизмов формирования положительной мотивации школьников на уроках английского языка</vt:lpstr>
      <vt:lpstr>Teenager-screenager(от screen-экран)</vt:lpstr>
      <vt:lpstr>Проблема</vt:lpstr>
      <vt:lpstr>УДИВЛЯТЬ</vt:lpstr>
      <vt:lpstr>Презентация PowerPoint</vt:lpstr>
      <vt:lpstr>Зачем и как удивлять учеников?</vt:lpstr>
      <vt:lpstr>1.Любопытство</vt:lpstr>
      <vt:lpstr>Презентация PowerPoint</vt:lpstr>
      <vt:lpstr>2.Рифмовки-договорки,считалки,стихи,песни-караоке,скороговорки</vt:lpstr>
      <vt:lpstr>Презентация PowerPoint</vt:lpstr>
      <vt:lpstr>Инсценировки</vt:lpstr>
      <vt:lpstr>Презентация PowerPoint</vt:lpstr>
      <vt:lpstr>Презентация PowerPoint</vt:lpstr>
      <vt:lpstr>Презентация PowerPoint</vt:lpstr>
      <vt:lpstr>3.Грамматический  Морской Бой</vt:lpstr>
      <vt:lpstr>Презентация PowerPoint</vt:lpstr>
      <vt:lpstr>Презентация PowerPoint</vt:lpstr>
      <vt:lpstr>Презентация PowerPoint</vt:lpstr>
      <vt:lpstr>4.Прием «Немое –кино»</vt:lpstr>
      <vt:lpstr>5.Использование ИКТ  и интернет технологий </vt:lpstr>
      <vt:lpstr>6.Гороскопы/новости</vt:lpstr>
      <vt:lpstr>Презентация PowerPoint</vt:lpstr>
      <vt:lpstr>Презентация PowerPoint</vt:lpstr>
      <vt:lpstr>7.Изобразительная деятельность</vt:lpstr>
      <vt:lpstr>8.Неправильный реп</vt:lpstr>
      <vt:lpstr>Начальная школа</vt:lpstr>
      <vt:lpstr>Старшая школа</vt:lpstr>
      <vt:lpstr>9.Сладкий звук</vt:lpstr>
      <vt:lpstr>Презентация PowerPoint</vt:lpstr>
      <vt:lpstr>Презентация PowerPoint</vt:lpstr>
      <vt:lpstr>Заключение «Познание начинается с удивления»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Удивление-как один из внутренних механизмов формирования положительной мотивации школьников на уроках английского языка</dc:title>
  <dc:creator>TIMUR</dc:creator>
  <cp:lastModifiedBy>TIMUR</cp:lastModifiedBy>
  <cp:revision>21</cp:revision>
  <dcterms:created xsi:type="dcterms:W3CDTF">2018-03-02T17:21:50Z</dcterms:created>
  <dcterms:modified xsi:type="dcterms:W3CDTF">2018-03-02T20:43:52Z</dcterms:modified>
</cp:coreProperties>
</file>