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00" r:id="rId3"/>
    <p:sldMasterId id="2147483715" r:id="rId4"/>
    <p:sldMasterId id="2147483730" r:id="rId5"/>
    <p:sldMasterId id="2147483745" r:id="rId6"/>
    <p:sldMasterId id="2147483790" r:id="rId7"/>
    <p:sldMasterId id="2147484122" r:id="rId8"/>
    <p:sldMasterId id="2147484146" r:id="rId9"/>
  </p:sldMasterIdLst>
  <p:notesMasterIdLst>
    <p:notesMasterId r:id="rId30"/>
  </p:notesMasterIdLst>
  <p:sldIdLst>
    <p:sldId id="306" r:id="rId10"/>
    <p:sldId id="294" r:id="rId11"/>
    <p:sldId id="266" r:id="rId12"/>
    <p:sldId id="299" r:id="rId13"/>
    <p:sldId id="283" r:id="rId14"/>
    <p:sldId id="284" r:id="rId15"/>
    <p:sldId id="282" r:id="rId16"/>
    <p:sldId id="269" r:id="rId17"/>
    <p:sldId id="286" r:id="rId18"/>
    <p:sldId id="272" r:id="rId19"/>
    <p:sldId id="273" r:id="rId20"/>
    <p:sldId id="288" r:id="rId21"/>
    <p:sldId id="290" r:id="rId22"/>
    <p:sldId id="277" r:id="rId23"/>
    <p:sldId id="276" r:id="rId24"/>
    <p:sldId id="264" r:id="rId25"/>
    <p:sldId id="298" r:id="rId26"/>
    <p:sldId id="265" r:id="rId27"/>
    <p:sldId id="296" r:id="rId28"/>
    <p:sldId id="30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0000FF"/>
    <a:srgbClr val="FFFF00"/>
    <a:srgbClr val="33CCFF"/>
    <a:srgbClr val="0066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CB7C97-DD44-4A53-9716-4B2BB12117A8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C4FE02-3076-4AC9-B8A0-9C0985A71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9F81CC-234E-4748-B6C1-E12A05C77F1A}" type="slidenum">
              <a:rPr lang="ru-RU" alt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A6C457-A3B4-405E-9077-DDBBE3705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5D1E25-84E4-4E4D-BFAE-621CC8939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730DD-ECB6-4669-9B9F-C56DDF94F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A4B9E-054A-4D0B-9C20-6AEE1219C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A74E3-C204-4DD7-8B35-60D7B88AB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89535-8EA9-4511-870A-A21438AD0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03D8A-4A8A-4898-9231-C4ADF9645B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7C317-E0A5-4A93-8AC8-EB1AA58F8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451CBC-1F90-4AFA-B577-766D901FE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1049FD-C341-4AF0-8B41-4A425FDBA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8E2438-7AC7-47E7-A359-65AA1E160E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100FB2-A334-4AD5-BF2A-6C06EB2AFE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72D05C-5666-4FFF-B1C7-3DA852037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F2793F-A2BF-4E1A-A9A2-CCE289FF2B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F730DD-ECB6-4669-9B9F-C56DDF94F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6A4B9E-054A-4D0B-9C20-6AEE1219C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7A74E3-C204-4DD7-8B35-60D7B88AB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D0489535-8EA9-4511-870A-A21438AD0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003D8A-4A8A-4898-9231-C4ADF9645B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37C317-E0A5-4A93-8AC8-EB1AA58F8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E5CD73-3563-4B19-A601-6B8206D81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395D26-1E2B-4B3F-9DE3-EACE21532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451CBC-1F90-4AFA-B577-766D901FE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1049FD-C341-4AF0-8B41-4A425FDBA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8E2438-7AC7-47E7-A359-65AA1E160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100FB2-A334-4AD5-BF2A-6C06EB2AF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F2793F-A2BF-4E1A-A9A2-CCE289FF2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F730DD-ECB6-4669-9B9F-C56DDF94F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70552E-3FD3-4716-9C81-ACBA85A45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6A4B9E-054A-4D0B-9C20-6AEE1219C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7A74E3-C204-4DD7-8B35-60D7B88AB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489535-8EA9-4511-870A-A21438AD0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003D8A-4A8A-4898-9231-C4ADF9645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37C317-E0A5-4A93-8AC8-EB1AA58F8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14932C-2EDF-4188-9348-C6AD14FB4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EDB30-A22D-4CD3-BC00-D80072A7E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25F121-0DD9-418A-9F13-00B3074E1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AB6651-4BC0-4CEC-94E6-598AD5B6E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96C741-9362-4CC4-AB6E-4150DFBBF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48AD1F-3BEC-41CF-8DBA-80CFFACD3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E89563-A2CC-4404-ABE9-D8A56661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456AD0-DA28-45F9-BEE6-3CD51C5B2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CE15E9-FA53-4B9F-9FD7-837E9D528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C61EF3-3AE4-4AF7-AA23-59343591D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2D332E-BD35-4071-865D-AF0329A21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18B438-B1EB-4A10-9353-678804EB9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C8FED3-73ED-4F65-968C-8CD6BA507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936659-DE0F-46B5-8849-EAC6F416B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8E7EE2-861F-48E1-AE8A-057B4B4B7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F61787-6793-4BBC-B142-97C6B633C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12C6F8-227E-4002-889B-97C9224A8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BA43AC-6532-4E6A-A927-1B2296E50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8F6DD5-85C6-4C18-B264-DB7B59E77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40FBB8-C188-4D54-93B6-02333D73A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1E630F-1D39-42A5-A988-324C30D47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FA5A49-B157-4D2F-8444-53BB09CB2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87C9A4-69B2-493A-AFD1-8B7F40C73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F95EF-53CF-4EBC-9220-1B2EFA4EB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A8BEE8-BFB4-4CED-8F17-901A280D3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BF792E-6EC6-4F7F-B33E-419D9BA8F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4954AA-E315-4D9D-8FC0-615337042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411227-CBA4-40DD-B260-1B7F85FFD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91CD4A-06D9-470D-88C4-C75E42C08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6A4F3E-7A09-476C-A6D0-925715816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4488AD-2D50-4514-A169-E769F5851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50DB72-61F7-4E6E-A6DB-E6ED683FD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1F05C2-8737-40F3-8814-E04FE36D2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EC12D9-4587-43E0-A0CA-38AB8BA4E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2E6CA5-648F-4270-B96F-1709F6E24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DA6818-4200-4F1F-AA71-3743306DE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CF5F7C-938F-47F0-BC4E-447A41C28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CF41A6-0FF4-45FD-B3D2-A58F85D2E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AB5DDA-43EB-4C64-992E-5BCF59D1F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4242A4-A28D-4C27-BEEE-C7F0725C7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511D15-74F0-433B-975B-940104B92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3640DE-9D40-47AB-92A1-947E10DFC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B51A45-ABEE-4C41-94F7-BE2458B2F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ADA143-0DA5-49E8-A4F6-4A71AE044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B36C1D-EE4D-4AB7-A248-66F25EBE6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65E4B1-2ABD-45B6-BD07-91FB716D8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96EA56-3EB1-499E-9182-8803E3A7C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485047-0981-4329-A534-AECB798C7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DABBA6-CB1A-402B-AA79-987E2C16E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2EAFE3-7481-49E4-A132-7F6891D82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BC2087-501D-447D-9E2B-760AEFD58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BA265D-78C0-44E9-AFA7-54BE8C735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30016E-8B87-4188-8A90-8D015FE16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C48B9C-4984-4BBB-91E3-41B853BF5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B98D72-E8A0-4AF3-A23C-5AFF6F6C8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711076-5310-4FDE-A1AB-DBAE44AA7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6045B7-32F0-47EC-A544-FE93789C4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24119-FA1A-4FE4-8685-FE6727338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355417-8CC4-4864-9B7A-95A33B4DB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57B074-CFF2-4C4B-8E30-8FF2D7D01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021A4A-339B-44E2-96FA-B87B50E02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76A2EA-1CC3-4E83-888E-45AA08836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7C4FAB-D6B7-4741-A8F9-4148B506D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52319C-58EE-4A15-A6F8-8112011D2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F36930-6BFA-4C78-A5CA-AEC68EFD7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FEA5E5-E1C0-48AB-9F87-C112FB291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2AA172-26CD-4C68-BF19-938793C11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B2EDB3-9EC6-49DF-8A39-777AD49AC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1E5B6D-45A3-4EA6-8FB9-344BF517D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AE2AE0-B4B3-47C5-B6B9-E5D98F1E8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CBAFBD-5D08-4592-A3C1-58562B463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9012AC-8C0B-4E59-B742-EEF45A2EC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3E1715-1AEE-4BC6-B47E-63F2C0CBC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74C104-BE2C-49F7-ADBA-02E180D8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733063-BA25-4972-83E0-6C265987A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EACF4F-7BCC-4030-AD27-BE427BFE7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50DF39-CDDD-4BCC-9069-C08BED5F0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51CBC-1F90-4AFA-B577-766D901FE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049FD-C341-4AF0-8B41-4A425FDBA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E2438-7AC7-47E7-A359-65AA1E160E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00FB2-A334-4AD5-BF2A-6C06EB2AFE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2793F-A2BF-4E1A-A9A2-CCE289FF2B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3F58104-7D91-4DB3-8B00-418FD7612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2475243-E4D0-47BA-8636-DB83E8689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8BEEC3F-695B-48C7-BE3C-9D18EBB7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15E5AA8-954D-4669-BAA7-1CCC5F623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42E7F98-2C12-4D24-ACA9-41986804C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4B1CDD6-DBB7-4AF0-AE09-FA3C2826B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49F5051-A502-4ED6-89B7-3CF624F2C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F58104-7D91-4DB3-8B00-418FD76124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F58104-7D91-4DB3-8B00-418FD76124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Ученик 10 класса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Гапшис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Альбинас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Руководитель: Добрынин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Александр Анатольевич –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тренер – преподаватель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2.infourok.ru/uploads/ex/084c/0002b3e3-3eede8f1/img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39552" y="980728"/>
            <a:ext cx="5040560" cy="550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88640"/>
            <a:ext cx="9144000" cy="523220"/>
          </a:xfrm>
          <a:prstGeom prst="rect">
            <a:avLst/>
          </a:prstGeom>
          <a:solidFill>
            <a:srgbClr val="86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2800" b="1" dirty="0" smtClean="0">
                <a:solidFill>
                  <a:srgbClr val="FFFFFF"/>
                </a:solidFill>
              </a:rPr>
              <a:t>Народное ополчение 1612 г.</a:t>
            </a:r>
            <a:endParaRPr kumimoji="1" lang="ru-RU" altLang="ru-RU" sz="28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052736"/>
            <a:ext cx="30963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Более 10 тыс. помещиков,</a:t>
            </a:r>
          </a:p>
          <a:p>
            <a:r>
              <a:rPr lang="ru-RU" sz="2400" b="1" dirty="0" smtClean="0"/>
              <a:t>3 тыс. казаков, </a:t>
            </a:r>
          </a:p>
          <a:p>
            <a:r>
              <a:rPr lang="ru-RU" sz="2400" b="1" dirty="0" smtClean="0"/>
              <a:t>1 тыс. стрельцов,</a:t>
            </a:r>
          </a:p>
          <a:p>
            <a:r>
              <a:rPr lang="ru-RU" sz="2400" b="1" dirty="0" smtClean="0"/>
              <a:t>множество крестьян</a:t>
            </a:r>
          </a:p>
          <a:p>
            <a:r>
              <a:rPr lang="ru-RU" sz="2400" b="1" dirty="0" smtClean="0"/>
              <a:t> и горожан.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5143500"/>
            <a:ext cx="7572375" cy="11604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Ополчение выступило из Нижнего Новгорода </a:t>
            </a:r>
          </a:p>
          <a:p>
            <a:pPr marL="0" indent="0" algn="ctr">
              <a:buFontTx/>
              <a:buNone/>
            </a:pPr>
            <a:r>
              <a:rPr lang="ru-RU" altLang="ru-RU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в конце февраля 1612 года. По дороге в него вливались новые отряды. </a:t>
            </a:r>
            <a:endParaRPr lang="ru-RU" altLang="ru-RU" sz="2400" dirty="0" smtClean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3555" name="Рисунок 2" descr="Картинка 34 из 1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928688"/>
            <a:ext cx="63579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klintsy.ru/lib/img/b3912_77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15503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1340768"/>
            <a:ext cx="4464496" cy="5184576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Икона Казанской Божьей Матери – покровительницы России</a:t>
            </a:r>
            <a:r>
              <a:rPr lang="ru-RU" sz="3200" b="1" kern="0" dirty="0" smtClean="0">
                <a:solidFill>
                  <a:srgbClr val="FFFF00"/>
                </a:solidFill>
                <a:cs typeface="Arial" charset="0"/>
              </a:rPr>
              <a:t> сопровождала ополчение в походе к столице, сотворив «многая чудеса».</a:t>
            </a:r>
            <a:endParaRPr kumimoji="0" lang="ru-RU" alt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http://morpolit.milportal.ru/wp-content/2012/10/2685502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55576" y="1052736"/>
            <a:ext cx="7848872" cy="5768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88640"/>
            <a:ext cx="9144000" cy="954107"/>
          </a:xfrm>
          <a:prstGeom prst="rect">
            <a:avLst/>
          </a:prstGeom>
          <a:solidFill>
            <a:srgbClr val="86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2800" b="1" dirty="0" smtClean="0">
                <a:solidFill>
                  <a:srgbClr val="FFFF00"/>
                </a:solidFill>
              </a:rPr>
              <a:t>4 ноября 1612 г. </a:t>
            </a:r>
            <a:r>
              <a:rPr kumimoji="1" lang="ru-RU" altLang="ru-RU" sz="2800" b="1" dirty="0" smtClean="0">
                <a:solidFill>
                  <a:srgbClr val="FFFFFF"/>
                </a:solidFill>
              </a:rPr>
              <a:t>– капитуляция поляков у стен Кремля</a:t>
            </a:r>
            <a:endParaRPr kumimoji="1" lang="ru-RU" altLang="ru-RU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Рисунок 3" descr="Картинка 43 из 49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785813"/>
            <a:ext cx="59372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5" descr="Картинка 43 из 499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5429250"/>
            <a:ext cx="59372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91683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2800" b="1" dirty="0" smtClean="0">
                <a:solidFill>
                  <a:srgbClr val="FFFF00"/>
                </a:solidFill>
              </a:rPr>
              <a:t>4 ноября 1612 г. </a:t>
            </a:r>
            <a:r>
              <a:rPr kumimoji="1" lang="ru-RU" altLang="ru-RU" sz="2400" b="1" dirty="0" smtClean="0">
                <a:solidFill>
                  <a:srgbClr val="FFFF00"/>
                </a:solidFill>
              </a:rPr>
              <a:t>– </a:t>
            </a:r>
          </a:p>
          <a:p>
            <a:pPr algn="ctr"/>
            <a:r>
              <a:rPr kumimoji="1" lang="ru-RU" altLang="ru-RU" sz="2400" b="1" dirty="0" smtClean="0">
                <a:solidFill>
                  <a:srgbClr val="FFFF00"/>
                </a:solidFill>
              </a:rPr>
              <a:t>день освобождения Москвы от польских захватчиков,</a:t>
            </a:r>
            <a:r>
              <a:rPr lang="ru-RU" altLang="ru-RU" sz="2400" b="1" dirty="0" smtClean="0">
                <a:solidFill>
                  <a:srgbClr val="FFFF00"/>
                </a:solidFill>
                <a:cs typeface="Arial" charset="0"/>
              </a:rPr>
              <a:t> </a:t>
            </a:r>
          </a:p>
          <a:p>
            <a:pPr algn="ctr"/>
            <a:r>
              <a:rPr kumimoji="1" lang="ru-RU" altLang="ru-RU" sz="2400" b="1" dirty="0" smtClean="0">
                <a:solidFill>
                  <a:srgbClr val="FFFF00"/>
                </a:solidFill>
              </a:rPr>
              <a:t>день почитания иконы Казанской Божией Матери,</a:t>
            </a:r>
          </a:p>
          <a:p>
            <a:pPr algn="ctr"/>
            <a:endParaRPr kumimoji="1" lang="ru-RU" alt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FFFF00"/>
                </a:solidFill>
                <a:cs typeface="Arial" charset="0"/>
              </a:rPr>
              <a:t>день возрождения Российской государственности,</a:t>
            </a:r>
            <a:r>
              <a:rPr lang="ru-RU" altLang="ru-RU" sz="2400" dirty="0" smtClean="0">
                <a:solidFill>
                  <a:srgbClr val="FFFF00"/>
                </a:solidFill>
                <a:cs typeface="Arial" charset="0"/>
              </a:rPr>
              <a:t> </a:t>
            </a:r>
            <a:endParaRPr kumimoji="1" lang="ru-RU" altLang="ru-RU" sz="2400" b="1" dirty="0" smtClean="0">
              <a:solidFill>
                <a:srgbClr val="FFFF00"/>
              </a:solidFill>
            </a:endParaRPr>
          </a:p>
          <a:p>
            <a:pPr algn="ctr"/>
            <a:endParaRPr kumimoji="1" lang="ru-RU" altLang="ru-RU" sz="2800" b="1" dirty="0" smtClean="0">
              <a:solidFill>
                <a:srgbClr val="FFFF00"/>
              </a:solidFill>
            </a:endParaRPr>
          </a:p>
          <a:p>
            <a:pPr algn="ctr"/>
            <a:endParaRPr kumimoji="1" lang="ru-RU" altLang="ru-RU" sz="2800" b="1" dirty="0" smtClean="0">
              <a:solidFill>
                <a:srgbClr val="FFFF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05064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00"/>
                </a:solidFill>
                <a:cs typeface="Arial" charset="0"/>
              </a:rPr>
              <a:t>день Славы русского оружия,</a:t>
            </a:r>
          </a:p>
          <a:p>
            <a:pPr algn="ctr"/>
            <a:endParaRPr lang="ru-RU" altLang="ru-RU" sz="2800" b="1" dirty="0" smtClean="0">
              <a:solidFill>
                <a:srgbClr val="FFFF00"/>
              </a:solidFill>
              <a:cs typeface="Arial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FFFF00"/>
                </a:solidFill>
                <a:cs typeface="Arial" charset="0"/>
              </a:rPr>
              <a:t>ДЕНЬ НАРОДНОГО ЕДИНСТВА </a:t>
            </a:r>
            <a:endParaRPr lang="ru-RU" altLang="ru-RU" sz="2800" b="1" dirty="0" smtClean="0">
              <a:solidFill>
                <a:srgbClr val="FFFF00"/>
              </a:solidFill>
              <a:cs typeface="Arial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endParaRPr kumimoji="1" lang="ru-RU" altLang="ru-RU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ext Box 3"/>
          <p:cNvSpPr txBox="1">
            <a:spLocks noChangeArrowheads="1"/>
          </p:cNvSpPr>
          <p:nvPr/>
        </p:nvSpPr>
        <p:spPr bwMode="auto">
          <a:xfrm>
            <a:off x="492125" y="5349875"/>
            <a:ext cx="8088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altLang="ru-RU" b="1">
              <a:solidFill>
                <a:srgbClr val="808080"/>
              </a:solidFill>
              <a:latin typeface="Garamond" pitchFamily="18" charset="0"/>
            </a:endParaRPr>
          </a:p>
        </p:txBody>
      </p:sp>
      <p:pic>
        <p:nvPicPr>
          <p:cNvPr id="4" name="Содержимое 3" descr="Картинка 186 из 55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79512" y="1772816"/>
            <a:ext cx="583264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rgbClr val="86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00"/>
                </a:solidFill>
              </a:rPr>
              <a:t>Казанский собор </a:t>
            </a:r>
            <a:r>
              <a:rPr lang="ru-RU" sz="2400" b="1" dirty="0" smtClean="0">
                <a:solidFill>
                  <a:srgbClr val="FFFF00"/>
                </a:solidFill>
              </a:rPr>
              <a:t>на Красной площади </a:t>
            </a:r>
          </a:p>
          <a:p>
            <a:pPr algn="ctr" eaLnBrk="0" hangingPunct="0"/>
            <a:r>
              <a:rPr lang="ru-RU" sz="2400" b="1" dirty="0" smtClean="0">
                <a:solidFill>
                  <a:srgbClr val="FFFF00"/>
                </a:solidFill>
              </a:rPr>
              <a:t>был </a:t>
            </a:r>
            <a:r>
              <a:rPr lang="ru-RU" sz="2400" b="1" dirty="0">
                <a:solidFill>
                  <a:srgbClr val="FFFF00"/>
                </a:solidFill>
              </a:rPr>
              <a:t>построен на средства князя</a:t>
            </a:r>
          </a:p>
          <a:p>
            <a:pPr algn="ctr" eaLnBrk="0" hangingPunct="0"/>
            <a:r>
              <a:rPr lang="ru-RU" sz="2400" b="1" dirty="0">
                <a:solidFill>
                  <a:srgbClr val="FFFF00"/>
                </a:solidFill>
              </a:rPr>
              <a:t> Дмитрия Михайловича Пожарского в 1620-х </a:t>
            </a:r>
            <a:r>
              <a:rPr lang="ru-RU" sz="2400" b="1" dirty="0" smtClean="0">
                <a:solidFill>
                  <a:srgbClr val="FFFF00"/>
                </a:solidFill>
              </a:rPr>
              <a:t>годах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http://www.klintsy.ru/lib/img/b3912_77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 l="10398" t="2985" r="11615" b="10448"/>
          <a:stretch>
            <a:fillRect/>
          </a:stretch>
        </p:blipFill>
        <p:spPr bwMode="auto">
          <a:xfrm>
            <a:off x="6012160" y="1124744"/>
            <a:ext cx="2664296" cy="343398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95587" name="Picture 4" descr="минин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147638" y="-323850"/>
            <a:ext cx="9439276" cy="75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https://qna.center/storage/photos/bbvnorme/1266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3504"/>
            <a:ext cx="91440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548680"/>
            <a:ext cx="9036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«Едино государство, когда един народ,</a:t>
            </a:r>
          </a:p>
          <a:p>
            <a:r>
              <a:rPr lang="ru-RU" sz="3200" b="1" dirty="0" smtClean="0"/>
              <a:t>Когда великой силой он движется вперед!»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4643438" y="1041787"/>
            <a:ext cx="43561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FFFFCC"/>
                </a:solidFill>
              </a:rPr>
              <a:t>Во славу тех героев</a:t>
            </a:r>
            <a:br>
              <a:rPr lang="ru-RU" altLang="ru-RU" sz="3200" b="1" dirty="0">
                <a:solidFill>
                  <a:srgbClr val="FFFFCC"/>
                </a:solidFill>
              </a:rPr>
            </a:br>
            <a:r>
              <a:rPr lang="ru-RU" altLang="ru-RU" sz="3200" b="1" dirty="0">
                <a:solidFill>
                  <a:srgbClr val="FFFFCC"/>
                </a:solidFill>
              </a:rPr>
              <a:t>Живем одной судьбой,</a:t>
            </a:r>
            <a:br>
              <a:rPr lang="ru-RU" altLang="ru-RU" sz="3200" b="1" dirty="0">
                <a:solidFill>
                  <a:srgbClr val="FFFFCC"/>
                </a:solidFill>
              </a:rPr>
            </a:br>
            <a:r>
              <a:rPr lang="ru-RU" altLang="ru-RU" sz="3200" b="1" dirty="0">
                <a:solidFill>
                  <a:srgbClr val="FFFFCC"/>
                </a:solidFill>
              </a:rPr>
              <a:t>Сегодня </a:t>
            </a:r>
          </a:p>
          <a:p>
            <a:pPr algn="ctr"/>
            <a:r>
              <a:rPr lang="ru-RU" altLang="ru-RU" sz="3200" b="1" dirty="0">
                <a:solidFill>
                  <a:srgbClr val="FF3300"/>
                </a:solidFill>
              </a:rPr>
              <a:t>День единства</a:t>
            </a:r>
            <a:br>
              <a:rPr lang="ru-RU" altLang="ru-RU" sz="3200" b="1" dirty="0">
                <a:solidFill>
                  <a:srgbClr val="FF3300"/>
                </a:solidFill>
              </a:rPr>
            </a:br>
            <a:r>
              <a:rPr lang="ru-RU" altLang="ru-RU" sz="3200" b="1" dirty="0">
                <a:solidFill>
                  <a:srgbClr val="FFFFCC"/>
                </a:solidFill>
              </a:rPr>
              <a:t>Мы празднуем с тобой!</a:t>
            </a:r>
            <a:r>
              <a:rPr lang="ru-RU" altLang="ru-RU" sz="3600" b="1" dirty="0">
                <a:solidFill>
                  <a:srgbClr val="FFFFCC"/>
                </a:solidFill>
              </a:rPr>
              <a:t/>
            </a:r>
            <a:br>
              <a:rPr lang="ru-RU" altLang="ru-RU" sz="3600" b="1" dirty="0">
                <a:solidFill>
                  <a:srgbClr val="FFFFCC"/>
                </a:solidFill>
              </a:rPr>
            </a:br>
            <a:r>
              <a:rPr lang="ru-RU" altLang="ru-RU" sz="2400" dirty="0">
                <a:solidFill>
                  <a:srgbClr val="FFFFFF"/>
                </a:solidFill>
              </a:rPr>
              <a:t/>
            </a:r>
            <a:br>
              <a:rPr lang="ru-RU" altLang="ru-RU" sz="2400" dirty="0">
                <a:solidFill>
                  <a:srgbClr val="FFFFFF"/>
                </a:solidFill>
              </a:rPr>
            </a:br>
            <a:r>
              <a:rPr lang="ru-RU" altLang="ru-RU" sz="2400" dirty="0">
                <a:solidFill>
                  <a:srgbClr val="FFFFFF"/>
                </a:solidFill>
              </a:rPr>
              <a:t/>
            </a:r>
            <a:br>
              <a:rPr lang="ru-RU" altLang="ru-RU" sz="2400" dirty="0">
                <a:solidFill>
                  <a:srgbClr val="FFFFFF"/>
                </a:solidFill>
              </a:rPr>
            </a:br>
            <a:endParaRPr lang="ru-RU" altLang="ru-RU" sz="2400" dirty="0">
              <a:solidFill>
                <a:srgbClr val="FFFFFF"/>
              </a:solidFill>
            </a:endParaRPr>
          </a:p>
        </p:txBody>
      </p:sp>
      <p:pic>
        <p:nvPicPr>
          <p:cNvPr id="3" name="Picture 4" descr="C:\Documents and Settings\User\Мои документы\Мои рисунки\единство\GCRR-Den-Narodn-Edins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13"/>
            <a:ext cx="47879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https://fs00.infourok.ru/images/doc/184/21132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980728"/>
            <a:ext cx="8064896" cy="5689600"/>
          </a:xfrm>
          <a:prstGeom prst="rect">
            <a:avLst/>
          </a:prstGeom>
        </p:spPr>
        <p:txBody>
          <a:bodyPr/>
          <a:lstStyle/>
          <a:p>
            <a:pPr marL="6858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85800" lvl="0" indent="-342900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дате 4 ноября важна жертвенность российского народа</a:t>
            </a:r>
            <a:r>
              <a:rPr lang="ru-RU" sz="2400" b="1" kern="0" dirty="0" smtClean="0">
                <a:solidFill>
                  <a:schemeClr val="tx2"/>
                </a:solidFill>
                <a:cs typeface="Arial" charset="0"/>
              </a:rPr>
              <a:t>, объединение различных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его слоёв, </a:t>
            </a:r>
          </a:p>
          <a:p>
            <a:pPr marL="6858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вне зависимости от  национальности, вероисповедания и положения в обществе.</a:t>
            </a:r>
          </a:p>
          <a:p>
            <a:pPr marL="6858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858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Современная идея  Дня народного единства состоит в том, чтобы объединить людей ради развития своей страны. </a:t>
            </a:r>
          </a:p>
          <a:p>
            <a:pPr marL="6858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33CC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858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Россия сильна прежде всего, благодаря народному единству и, конечно, благодаря огромному интеллектуальному и творческому потенциалу людей — талантливых, квалифицированных и искренне желающих принести пользу своему народу.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https://ds02.infourok.ru/uploads/ex/0b32/0003c839-a47c9c9e/img0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https://ds03.infourok.ru/uploads/ex/0b89/00054f30-5b398c36/1/hello_html_2950fb29.png"/>
          <p:cNvPicPr>
            <a:picLocks noChangeAspect="1" noChangeArrowheads="1"/>
          </p:cNvPicPr>
          <p:nvPr/>
        </p:nvPicPr>
        <p:blipFill>
          <a:blip r:embed="rId2" cstate="print"/>
          <a:srcRect l="10078" r="2461"/>
          <a:stretch>
            <a:fillRect/>
          </a:stretch>
        </p:blipFill>
        <p:spPr bwMode="auto">
          <a:xfrm>
            <a:off x="0" y="980728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857500" y="2143125"/>
            <a:ext cx="3071813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Народного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215063" y="2178050"/>
            <a:ext cx="250031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единства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857250" y="2106613"/>
            <a:ext cx="1714500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День</a:t>
            </a:r>
          </a:p>
        </p:txBody>
      </p:sp>
      <p:pic>
        <p:nvPicPr>
          <p:cNvPr id="3082" name="Picture 10" descr="День народного единств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3702" y="3645024"/>
            <a:ext cx="369254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2857500" y="1285875"/>
            <a:ext cx="3286125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 ноября - </a:t>
            </a:r>
          </a:p>
        </p:txBody>
      </p:sp>
      <p:pic>
        <p:nvPicPr>
          <p:cNvPr id="182278" name="Рисунок 8" descr="http://picase.net/i/17/uPfDFLOEkv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4538" y="1588"/>
            <a:ext cx="47561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6" descr="http://www.klintsy.ru/lib/img/b3912_77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19666" y="3645024"/>
            <a:ext cx="2614175" cy="3035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5482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Смутное время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Период с </a:t>
            </a:r>
            <a:r>
              <a:rPr lang="ru-RU" sz="2800" b="1" dirty="0" smtClean="0">
                <a:solidFill>
                  <a:srgbClr val="FF0000"/>
                </a:solidFill>
              </a:rPr>
              <a:t>1598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по </a:t>
            </a:r>
            <a:r>
              <a:rPr lang="ru-RU" sz="2800" b="1" dirty="0" smtClean="0">
                <a:solidFill>
                  <a:srgbClr val="FF0000"/>
                </a:solidFill>
              </a:rPr>
              <a:t>1613 гг</a:t>
            </a:r>
            <a:r>
              <a:rPr lang="ru-RU" sz="2800" dirty="0" smtClean="0"/>
              <a:t>. в истории России, сопровождавшийся </a:t>
            </a:r>
          </a:p>
          <a:p>
            <a:pPr algn="ctr"/>
            <a:r>
              <a:rPr lang="ru-RU" sz="2800" dirty="0" smtClean="0"/>
              <a:t>ослаблением государственной власти, самозванством, массовыми бедствиями, гражданской войной и иностранной интервенцией.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orldfb.ru/misc/i/gallery/7450/121028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11560" y="1196752"/>
            <a:ext cx="793528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830997"/>
          </a:xfrm>
          <a:prstGeom prst="rect">
            <a:avLst/>
          </a:prstGeom>
          <a:solidFill>
            <a:srgbClr val="86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Вторжение польских войск в Россию (интервенция)</a:t>
            </a:r>
          </a:p>
          <a:p>
            <a:pPr algn="ctr"/>
            <a:r>
              <a:rPr lang="ru-RU" sz="2400" b="1" dirty="0" smtClean="0"/>
              <a:t>1609-1612 гг.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c.pics.livejournal.com/bekk_man_do/76742410/4841/4841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3000"/>
            <a:ext cx="85725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830997"/>
          </a:xfrm>
          <a:prstGeom prst="rect">
            <a:avLst/>
          </a:prstGeom>
          <a:solidFill>
            <a:srgbClr val="86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Независимость и само существование России </a:t>
            </a:r>
          </a:p>
          <a:p>
            <a:pPr algn="ctr"/>
            <a:r>
              <a:rPr lang="ru-RU" sz="2400" b="1" dirty="0" smtClean="0"/>
              <a:t>оказались под угрозой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4" descr="http://fb.ru/misc/i/gallery/25360/568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836712"/>
            <a:ext cx="5307321" cy="545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1052736"/>
            <a:ext cx="3422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Патриарх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               </a:t>
            </a:r>
            <a:r>
              <a:rPr lang="ru-RU" sz="2800" b="1" dirty="0" err="1" smtClean="0">
                <a:solidFill>
                  <a:srgbClr val="FFFF00"/>
                </a:solidFill>
              </a:rPr>
              <a:t>Гермоген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276872"/>
            <a:ext cx="2736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Стал рассылать во все концы России письма, </a:t>
            </a:r>
          </a:p>
          <a:p>
            <a:r>
              <a:rPr lang="ru-RU" sz="2400" dirty="0" smtClean="0"/>
              <a:t>в которых призывал всех людей встать на защиту Родины, </a:t>
            </a:r>
          </a:p>
          <a:p>
            <a:r>
              <a:rPr lang="ru-RU" sz="2400" dirty="0" smtClean="0"/>
              <a:t>прогнать поляков</a:t>
            </a:r>
          </a:p>
          <a:p>
            <a:r>
              <a:rPr lang="ru-RU" sz="2400" dirty="0" smtClean="0"/>
              <a:t>и выбрать себе</a:t>
            </a:r>
          </a:p>
          <a:p>
            <a:r>
              <a:rPr lang="ru-RU" sz="2400" dirty="0" smtClean="0"/>
              <a:t>православного царя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0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l="3204" r="2017" b="8061"/>
          <a:stretch/>
        </p:blipFill>
        <p:spPr bwMode="auto">
          <a:xfrm>
            <a:off x="1043608" y="980728"/>
            <a:ext cx="7488832" cy="56088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solidFill>
            <a:srgbClr val="86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2400" b="1" dirty="0" smtClean="0">
                <a:solidFill>
                  <a:srgbClr val="FFFFFF"/>
                </a:solidFill>
              </a:rPr>
              <a:t>Кузьма Минин </a:t>
            </a:r>
            <a:r>
              <a:rPr kumimoji="1" lang="ru-RU" altLang="ru-RU" sz="2400" b="1" dirty="0">
                <a:solidFill>
                  <a:srgbClr val="FFFFFF"/>
                </a:solidFill>
              </a:rPr>
              <a:t>на площади Нижнего </a:t>
            </a:r>
            <a:r>
              <a:rPr kumimoji="1" lang="ru-RU" altLang="ru-RU" sz="2400" b="1" dirty="0" smtClean="0">
                <a:solidFill>
                  <a:srgbClr val="FFFFFF"/>
                </a:solidFill>
              </a:rPr>
              <a:t>Новгорода </a:t>
            </a:r>
          </a:p>
          <a:p>
            <a:pPr algn="ctr"/>
            <a:r>
              <a:rPr kumimoji="1" lang="ru-RU" altLang="ru-RU" sz="2400" b="1" dirty="0" smtClean="0">
                <a:solidFill>
                  <a:srgbClr val="FFFFFF"/>
                </a:solidFill>
              </a:rPr>
              <a:t>призывает народ </a:t>
            </a:r>
            <a:r>
              <a:rPr kumimoji="1" lang="ru-RU" altLang="ru-RU" sz="2400" b="1" dirty="0">
                <a:solidFill>
                  <a:srgbClr val="FFFFFF"/>
                </a:solidFill>
              </a:rPr>
              <a:t>к пожертвованиям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0" name="Picture 6" descr="https://ds03.infourok.ru/uploads/ex/11e2/00009a99-8825c29e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58484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523220"/>
          </a:xfrm>
          <a:prstGeom prst="rect">
            <a:avLst/>
          </a:prstGeom>
          <a:solidFill>
            <a:srgbClr val="86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2800" b="1" dirty="0" smtClean="0">
                <a:solidFill>
                  <a:srgbClr val="FFFFFF"/>
                </a:solidFill>
              </a:rPr>
              <a:t>Национальные герои России</a:t>
            </a:r>
            <a:endParaRPr kumimoji="1" lang="ru-RU" altLang="ru-RU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Разрез">
  <a:themeElements>
    <a:clrScheme name="Разрез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1_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блон оформления 'Шоу'">
  <a:themeElements>
    <a:clrScheme name="Шаблон оформления 'Шоу'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Шаблон оформления 'Шоу'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'Шоу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Шаблон оформления 'Шоу'">
  <a:themeElements>
    <a:clrScheme name="Шаблон оформления 'Шоу'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Шаблон оформления 'Шоу'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'Шоу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Шаблон оформления 'Шоу'">
  <a:themeElements>
    <a:clrScheme name="Шаблон оформления 'Шоу'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Шаблон оформления 'Шоу'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'Шоу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Шаблон оформления 'Шоу'">
  <a:themeElements>
    <a:clrScheme name="Шаблон оформления 'Шоу'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Шаблон оформления 'Шоу'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'Шоу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Шаблон оформления 'Шоу'">
  <a:themeElements>
    <a:clrScheme name="Шаблон оформления 'Шоу'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Шаблон оформления 'Шоу'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'Шоу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Шоу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Шоу'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327</Words>
  <Application>Microsoft Office PowerPoint</Application>
  <PresentationFormat>Экран 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1_Разрез</vt:lpstr>
      <vt:lpstr>1_Office Theme</vt:lpstr>
      <vt:lpstr>Шаблон оформления 'Шоу'</vt:lpstr>
      <vt:lpstr>1_Шаблон оформления 'Шоу'</vt:lpstr>
      <vt:lpstr>2_Шаблон оформления 'Шоу'</vt:lpstr>
      <vt:lpstr>3_Шаблон оформления 'Шоу'</vt:lpstr>
      <vt:lpstr>6_Шаблон оформления 'Шоу'</vt:lpstr>
      <vt:lpstr>Тема Office</vt:lpstr>
      <vt:lpstr>Метро</vt:lpstr>
      <vt:lpstr>День Народного Единства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38</cp:revision>
  <dcterms:created xsi:type="dcterms:W3CDTF">2015-11-01T16:43:23Z</dcterms:created>
  <dcterms:modified xsi:type="dcterms:W3CDTF">2020-11-03T10:48:35Z</dcterms:modified>
</cp:coreProperties>
</file>