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16"/>
  </p:notesMasterIdLst>
  <p:sldIdLst>
    <p:sldId id="278" r:id="rId2"/>
    <p:sldId id="279" r:id="rId3"/>
    <p:sldId id="280" r:id="rId4"/>
    <p:sldId id="282" r:id="rId5"/>
    <p:sldId id="283" r:id="rId6"/>
    <p:sldId id="284" r:id="rId7"/>
    <p:sldId id="285" r:id="rId8"/>
    <p:sldId id="259" r:id="rId9"/>
    <p:sldId id="261" r:id="rId10"/>
    <p:sldId id="286" r:id="rId11"/>
    <p:sldId id="275" r:id="rId12"/>
    <p:sldId id="272" r:id="rId13"/>
    <p:sldId id="271" r:id="rId14"/>
    <p:sldId id="287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66FF"/>
    <a:srgbClr val="0000FF"/>
    <a:srgbClr val="47CFFF"/>
    <a:srgbClr val="FF66FF"/>
    <a:srgbClr val="CC0000"/>
    <a:srgbClr val="FF0066"/>
    <a:srgbClr val="FF9900"/>
    <a:srgbClr val="CC0099"/>
    <a:srgbClr val="FF00FF"/>
    <a:srgbClr val="FFCC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638B1855-1B75-4FBE-930C-398BA8C253C6}" styleName="Стиль из темы 2 - акцент 6">
    <a:tblBg>
      <a:fillRef idx="3">
        <a:schemeClr val="accent6"/>
      </a:fillRef>
      <a:effectRef idx="3">
        <a:schemeClr val="accent6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6">
                <a:tint val="50000"/>
              </a:schemeClr>
            </a:lnRef>
          </a:left>
          <a:right>
            <a:lnRef idx="1">
              <a:schemeClr val="accent6">
                <a:tint val="50000"/>
              </a:schemeClr>
            </a:lnRef>
          </a:right>
          <a:top>
            <a:lnRef idx="1">
              <a:schemeClr val="accent6">
                <a:tint val="50000"/>
              </a:schemeClr>
            </a:lnRef>
          </a:top>
          <a:bottom>
            <a:lnRef idx="1">
              <a:schemeClr val="accent6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93296810-A885-4BE3-A3E7-6D5BEEA58F35}" styleName="Средний стиль 2 -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912C8C85-51F0-491E-9774-3900AFEF0FD7}" styleName="Светлый стиль 2 - акцент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10A1B5D5-9B99-4C35-A422-299274C87663}" styleName="Средний стиль 1 - акцент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E8B1032C-EA38-4F05-BA0D-38AFFFC7BED3}" styleName="Светлый стиль 3 - акцент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5A111915-BE36-4E01-A7E5-04B1672EAD32}" styleName="Светлый стиль 2 - акцент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FABFCF23-3B69-468F-B69F-88F6DE6A72F2}" styleName="Средний стиль 1 - акцент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422" autoAdjust="0"/>
    <p:restoredTop sz="94671" autoAdjust="0"/>
  </p:normalViewPr>
  <p:slideViewPr>
    <p:cSldViewPr>
      <p:cViewPr>
        <p:scale>
          <a:sx n="70" d="100"/>
          <a:sy n="70" d="100"/>
        </p:scale>
        <p:origin x="-1470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608B2B5-FFBE-4F05-B702-7BC2EA5059B9}" type="datetimeFigureOut">
              <a:rPr lang="ru-RU" smtClean="0"/>
              <a:pPr/>
              <a:t>03.11.2020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3D42D65-0E0B-4DBB-ADA8-8E653D5C0A7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921022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Заголовок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2" name="Подзаголовок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pPr/>
              <a:t>03.11.2020</a:t>
            </a:fld>
            <a:endParaRPr lang="ru-RU"/>
          </a:p>
        </p:txBody>
      </p:sp>
      <p:sp>
        <p:nvSpPr>
          <p:cNvPr id="20" name="Нижний колонтитул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pPr/>
              <a:t>03.11.2020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pPr/>
              <a:t>03.11.2020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pPr/>
              <a:t>03.11.2020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pPr/>
              <a:t>03.11.2020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Прямоугольник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pPr/>
              <a:t>03.11.2020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pPr/>
              <a:t>03.11.2020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pPr/>
              <a:t>03.11.2020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pPr/>
              <a:t>03.11.2020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Прямоугольник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pPr/>
              <a:t>03.11.2020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pPr/>
              <a:t>03.11.2020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9" name="Блок-схема: процесс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Блок-схема: процесс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ирог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Кольцо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B4C71EC6-210F-42DE-9C53-41977AD35B3D}" type="datetimeFigureOut">
              <a:rPr lang="ru-RU" smtClean="0"/>
              <a:pPr/>
              <a:t>03.11.2020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5" name="Прямоугольник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jpg"/><Relationship Id="rId4" Type="http://schemas.openxmlformats.org/officeDocument/2006/relationships/image" Target="../media/image5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g"/><Relationship Id="rId5" Type="http://schemas.openxmlformats.org/officeDocument/2006/relationships/image" Target="../media/image10.jpeg"/><Relationship Id="rId4" Type="http://schemas.openxmlformats.org/officeDocument/2006/relationships/image" Target="../media/image9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jpg"/><Relationship Id="rId5" Type="http://schemas.openxmlformats.org/officeDocument/2006/relationships/image" Target="../media/image15.jpg"/><Relationship Id="rId4" Type="http://schemas.openxmlformats.org/officeDocument/2006/relationships/image" Target="../media/image14.jp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1403648" y="260648"/>
            <a:ext cx="7534050" cy="5472608"/>
          </a:xfrm>
        </p:spPr>
        <p:txBody>
          <a:bodyPr>
            <a:normAutofit fontScale="62500" lnSpcReduction="20000"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marL="82296" indent="0" algn="ctr">
              <a:buNone/>
            </a:pPr>
            <a:endParaRPr lang="ru-RU" sz="3500" dirty="0">
              <a:latin typeface="Times New Roman" pitchFamily="18" charset="0"/>
              <a:cs typeface="Times New Roman" pitchFamily="18" charset="0"/>
            </a:endParaRPr>
          </a:p>
          <a:p>
            <a:pPr marL="82296" indent="0" algn="ctr">
              <a:buNone/>
            </a:pPr>
            <a:endParaRPr lang="ru-RU" sz="6000" b="1" dirty="0" smtClean="0">
              <a:latin typeface="Times New Roman" pitchFamily="18" charset="0"/>
              <a:cs typeface="Times New Roman" pitchFamily="18" charset="0"/>
            </a:endParaRPr>
          </a:p>
          <a:p>
            <a:pPr marL="82296" indent="0" algn="ctr">
              <a:buNone/>
            </a:pPr>
            <a:endParaRPr lang="ru-RU" sz="6000" b="1" dirty="0">
              <a:latin typeface="Times New Roman" pitchFamily="18" charset="0"/>
              <a:cs typeface="Times New Roman" pitchFamily="18" charset="0"/>
            </a:endParaRPr>
          </a:p>
          <a:p>
            <a:pPr marL="82296" indent="0" algn="ctr">
              <a:buNone/>
            </a:pPr>
            <a:r>
              <a:rPr lang="ru-RU" sz="7000" b="1" dirty="0" smtClean="0">
                <a:latin typeface="Times New Roman" pitchFamily="18" charset="0"/>
                <a:cs typeface="Times New Roman" pitchFamily="18" charset="0"/>
              </a:rPr>
              <a:t>Проектная </a:t>
            </a:r>
            <a:r>
              <a:rPr lang="ru-RU" sz="7000" b="1" dirty="0">
                <a:latin typeface="Times New Roman" pitchFamily="18" charset="0"/>
                <a:cs typeface="Times New Roman" pitchFamily="18" charset="0"/>
              </a:rPr>
              <a:t>работа</a:t>
            </a:r>
          </a:p>
          <a:p>
            <a:pPr marL="82296" indent="0" algn="ctr">
              <a:buNone/>
            </a:pPr>
            <a:r>
              <a:rPr lang="ru-RU" sz="6200" b="1" dirty="0" smtClean="0">
                <a:latin typeface="Times New Roman" pitchFamily="18" charset="0"/>
                <a:cs typeface="Times New Roman" pitchFamily="18" charset="0"/>
              </a:rPr>
              <a:t>Тема :  </a:t>
            </a:r>
            <a:r>
              <a:rPr lang="ru-RU" sz="4800" b="1" dirty="0">
                <a:latin typeface="Times New Roman" pitchFamily="18" charset="0"/>
                <a:cs typeface="Times New Roman" pitchFamily="18" charset="0"/>
              </a:rPr>
              <a:t>«Девочки и мальчики - нюансы </a:t>
            </a:r>
            <a:r>
              <a:rPr lang="ru-RU" sz="4800" b="1" dirty="0" smtClean="0">
                <a:latin typeface="Times New Roman" pitchFamily="18" charset="0"/>
                <a:cs typeface="Times New Roman" pitchFamily="18" charset="0"/>
              </a:rPr>
              <a:t>                                                                                                                         		гендерного </a:t>
            </a:r>
            <a:r>
              <a:rPr lang="ru-RU" sz="4800" b="1" dirty="0">
                <a:latin typeface="Times New Roman" pitchFamily="18" charset="0"/>
                <a:cs typeface="Times New Roman" pitchFamily="18" charset="0"/>
              </a:rPr>
              <a:t>воспитания»</a:t>
            </a:r>
          </a:p>
          <a:p>
            <a:pPr marL="0" indent="0" algn="ctr">
              <a:buNone/>
            </a:pPr>
            <a:r>
              <a:rPr lang="ru-RU" sz="4100" b="1" i="1" spc="50" dirty="0" smtClean="0">
                <a:ln w="28575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 </a:t>
            </a:r>
          </a:p>
          <a:p>
            <a:pPr marL="0" indent="0" algn="ctr">
              <a:buNone/>
            </a:pPr>
            <a:r>
              <a:rPr lang="ru-RU" sz="4100" b="1" i="1" spc="50" dirty="0" smtClean="0">
                <a:ln w="28575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      </a:t>
            </a:r>
            <a:endParaRPr lang="ru-RU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pPr marL="0" indent="0">
              <a:buNone/>
            </a:pPr>
            <a:endParaRPr lang="ru-RU" b="1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pPr marL="0" indent="0" algn="r">
              <a:buNone/>
            </a:pPr>
            <a:endParaRPr lang="ru-RU" b="1" spc="50" dirty="0" smtClean="0">
              <a:ln w="11430">
                <a:solidFill>
                  <a:srgbClr val="FF00FF"/>
                </a:solidFill>
              </a:ln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Bookman Old Style" pitchFamily="18" charset="0"/>
            </a:endParaRPr>
          </a:p>
          <a:p>
            <a:pPr algn="r">
              <a:buNone/>
            </a:pPr>
            <a:r>
              <a:rPr lang="ru-RU" dirty="0" smtClean="0"/>
              <a:t>                                                    </a:t>
            </a:r>
            <a:endParaRPr lang="ru-RU" b="1" spc="50" dirty="0">
              <a:ln w="11430">
                <a:solidFill>
                  <a:schemeClr val="tx1"/>
                </a:solidFill>
              </a:ln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Bookman Old Style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4414" y="4143380"/>
            <a:ext cx="2808312" cy="24912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6300192" y="5154994"/>
            <a:ext cx="22860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buNone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Подготовила:</a:t>
            </a:r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pPr algn="r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Шамсутдинова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Л.Ф. </a:t>
            </a:r>
          </a:p>
          <a:p>
            <a:pPr algn="r">
              <a:buNone/>
            </a:pP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943808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Объект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916335083"/>
              </p:ext>
            </p:extLst>
          </p:nvPr>
        </p:nvGraphicFramePr>
        <p:xfrm>
          <a:off x="1500166" y="1142984"/>
          <a:ext cx="7128793" cy="4578046"/>
        </p:xfrm>
        <a:graphic>
          <a:graphicData uri="http://schemas.openxmlformats.org/drawingml/2006/table">
            <a:tbl>
              <a:tblPr firstRow="1" bandRow="1">
                <a:tableStyleId>{FABFCF23-3B69-468F-B69F-88F6DE6A72F2}</a:tableStyleId>
              </a:tblPr>
              <a:tblGrid>
                <a:gridCol w="1220137"/>
                <a:gridCol w="2521613"/>
                <a:gridCol w="3387043"/>
              </a:tblGrid>
              <a:tr h="70184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Этап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Цель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Форма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3876206">
                <a:tc>
                  <a:txBody>
                    <a:bodyPr/>
                    <a:lstStyle/>
                    <a:p>
                      <a:pPr>
                        <a:lnSpc>
                          <a:spcPct val="114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1600" dirty="0" smtClean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>
                        <a:lnSpc>
                          <a:spcPct val="114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1600" dirty="0" smtClean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>
                        <a:lnSpc>
                          <a:spcPct val="114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1600" dirty="0" smtClean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>
                        <a:lnSpc>
                          <a:spcPct val="114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Итоговый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4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Анализ динамики повышения </a:t>
                      </a:r>
                      <a:r>
                        <a:rPr lang="ru-RU" sz="14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профессиональной </a:t>
                      </a:r>
                      <a:r>
                        <a:rPr lang="ru-RU" sz="1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компетентности педагогов, ее влияние на качество образовательного процесса</a:t>
                      </a:r>
                      <a:r>
                        <a:rPr lang="ru-RU" sz="14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.</a:t>
                      </a:r>
                    </a:p>
                    <a:p>
                      <a:pPr algn="just">
                        <a:lnSpc>
                          <a:spcPct val="114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1400" dirty="0" smtClean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just">
                        <a:lnSpc>
                          <a:spcPct val="114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Презентация проекта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indent="0" algn="just">
                        <a:buFont typeface="+mj-lt"/>
                        <a:buNone/>
                      </a:pPr>
                      <a:r>
                        <a:rPr kumimoji="0" lang="ru-RU" sz="1400" kern="120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Создание альбомов «Я как мама (я как папа)», «Мой самый счастливый день», «Наши имена», «Наши желания и мечты!»</a:t>
                      </a:r>
                    </a:p>
                    <a:p>
                      <a:pPr marL="0" indent="0" algn="just">
                        <a:buFont typeface="+mj-lt"/>
                        <a:buNone/>
                      </a:pPr>
                      <a:r>
                        <a:rPr kumimoji="0" lang="ru-RU" sz="1400" kern="120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Праздник «Маленькие модница и модник», показ мод для детей и</a:t>
                      </a:r>
                      <a:r>
                        <a:rPr kumimoji="0" lang="ru-RU" sz="1400" kern="1200" baseline="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kumimoji="0" lang="ru-RU" sz="1400" kern="120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родителей.</a:t>
                      </a:r>
                    </a:p>
                    <a:p>
                      <a:pPr marL="0" indent="0" algn="just">
                        <a:buFont typeface="+mj-lt"/>
                        <a:buNone/>
                      </a:pPr>
                      <a:r>
                        <a:rPr kumimoji="0" lang="ru-RU" sz="1400" kern="120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Презентация творческих рисунков детей «Папин портрет», «Галстук для папы», «Кружка для папы», «Милой мамочки портрет», «Весенний букет»</a:t>
                      </a:r>
                    </a:p>
                    <a:p>
                      <a:pPr marL="0" indent="0" algn="just">
                        <a:buFont typeface="+mj-lt"/>
                        <a:buNone/>
                      </a:pPr>
                      <a:r>
                        <a:rPr kumimoji="0" lang="ru-RU" sz="1400" kern="120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Выступление на педагогических конференциях на разных уровнях.</a:t>
                      </a:r>
                    </a:p>
                    <a:p>
                      <a:pPr marL="0" indent="0">
                        <a:lnSpc>
                          <a:spcPct val="114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itchFamily="34" charset="0"/>
                        <a:buNone/>
                      </a:pP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2195736" y="3244334"/>
            <a:ext cx="482453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spc="50" dirty="0">
                <a:ln w="11430"/>
                <a:solidFill>
                  <a:srgbClr val="3333FF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Bookman Old Style" pitchFamily="18" charset="0"/>
              </a:rPr>
              <a:t>Игры </a:t>
            </a:r>
            <a:r>
              <a:rPr lang="ru-RU" sz="3200" b="1" spc="50" dirty="0" smtClean="0">
                <a:ln w="11430"/>
                <a:solidFill>
                  <a:srgbClr val="3333FF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Bookman Old Style" pitchFamily="18" charset="0"/>
              </a:rPr>
              <a:t>девочек</a:t>
            </a:r>
            <a:endParaRPr lang="ru-RU" sz="3200" dirty="0"/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730" b="7887"/>
          <a:stretch/>
        </p:blipFill>
        <p:spPr>
          <a:xfrm>
            <a:off x="5508104" y="79883"/>
            <a:ext cx="3024336" cy="320110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89" t="6503" r="6761" b="8681"/>
          <a:stretch/>
        </p:blipFill>
        <p:spPr>
          <a:xfrm>
            <a:off x="202266" y="163250"/>
            <a:ext cx="3986940" cy="296106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715" r="13635"/>
          <a:stretch/>
        </p:blipFill>
        <p:spPr>
          <a:xfrm>
            <a:off x="323527" y="3829109"/>
            <a:ext cx="4067951" cy="276824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256"/>
          <a:stretch/>
        </p:blipFill>
        <p:spPr>
          <a:xfrm>
            <a:off x="5067523" y="3917256"/>
            <a:ext cx="3726318" cy="259194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6296474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674861" y="3573016"/>
            <a:ext cx="4536504" cy="118911"/>
          </a:xfrm>
        </p:spPr>
        <p:txBody>
          <a:bodyPr>
            <a:normAutofit fontScale="90000"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b="1" spc="50" dirty="0" smtClean="0">
                <a:ln w="11430"/>
                <a:solidFill>
                  <a:srgbClr val="3333FF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Bookman Old Style" pitchFamily="18" charset="0"/>
              </a:rPr>
              <a:t>Игры мальчиков</a:t>
            </a:r>
            <a:endParaRPr lang="ru-RU" b="1" spc="50" dirty="0">
              <a:ln w="11430"/>
              <a:solidFill>
                <a:srgbClr val="3333FF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Bookman Old Style" pitchFamily="18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4310"/>
          <a:stretch/>
        </p:blipFill>
        <p:spPr>
          <a:xfrm>
            <a:off x="158158" y="614070"/>
            <a:ext cx="2875165" cy="344269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8182"/>
          <a:stretch/>
        </p:blipFill>
        <p:spPr>
          <a:xfrm>
            <a:off x="6660231" y="490364"/>
            <a:ext cx="2451898" cy="356639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54000" y="620688"/>
            <a:ext cx="3447560" cy="258567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1884" y="4229681"/>
            <a:ext cx="3635896" cy="24233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5602"/>
          <a:stretch/>
        </p:blipFill>
        <p:spPr>
          <a:xfrm>
            <a:off x="4943113" y="4229681"/>
            <a:ext cx="3434237" cy="24233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6780468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4" descr="C:\Users\Пользователь\Desktop\проекты\проект - Первый лучик здоровья\фото к проекту2\DSC0675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71338" y="1715992"/>
            <a:ext cx="3018513" cy="226388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Прямоугольник 4"/>
          <p:cNvSpPr/>
          <p:nvPr/>
        </p:nvSpPr>
        <p:spPr>
          <a:xfrm>
            <a:off x="103884" y="3444240"/>
            <a:ext cx="285112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latin typeface="Bookman Old Style" pitchFamily="18" charset="0"/>
              </a:rPr>
              <a:t>Беседа </a:t>
            </a:r>
            <a:r>
              <a:rPr lang="ru-RU" b="1" dirty="0" smtClean="0">
                <a:latin typeface="Bookman Old Style" pitchFamily="18" charset="0"/>
              </a:rPr>
              <a:t>«Мальчики и девочки - кто они»</a:t>
            </a:r>
            <a:endParaRPr lang="ru-RU" b="1" dirty="0">
              <a:latin typeface="Bookman Old Style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3117746" y="491433"/>
            <a:ext cx="2328853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latin typeface="Bookman Old Style" pitchFamily="18" charset="0"/>
              </a:rPr>
              <a:t>Игра </a:t>
            </a:r>
          </a:p>
          <a:p>
            <a:pPr algn="ctr"/>
            <a:r>
              <a:rPr lang="ru-RU" b="1" dirty="0" smtClean="0">
                <a:latin typeface="Bookman Old Style" pitchFamily="18" charset="0"/>
              </a:rPr>
              <a:t>«</a:t>
            </a:r>
            <a:r>
              <a:rPr lang="ru-RU" b="1" dirty="0">
                <a:latin typeface="Bookman Old Style" pitchFamily="18" charset="0"/>
              </a:rPr>
              <a:t>С</a:t>
            </a:r>
            <a:r>
              <a:rPr lang="ru-RU" b="1" dirty="0" smtClean="0">
                <a:latin typeface="Bookman Old Style" pitchFamily="18" charset="0"/>
              </a:rPr>
              <a:t>обери мальчика, </a:t>
            </a:r>
          </a:p>
          <a:p>
            <a:pPr algn="ctr"/>
            <a:r>
              <a:rPr lang="ru-RU" b="1" dirty="0" smtClean="0">
                <a:latin typeface="Bookman Old Style" pitchFamily="18" charset="0"/>
              </a:rPr>
              <a:t>собери девочку»</a:t>
            </a:r>
            <a:endParaRPr lang="ru-RU" b="1" dirty="0">
              <a:latin typeface="Bookman Old Style" pitchFamily="18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4033676" y="4766097"/>
            <a:ext cx="194421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latin typeface="Bookman Old Style" pitchFamily="18" charset="0"/>
              </a:rPr>
              <a:t>Беседа</a:t>
            </a:r>
          </a:p>
          <a:p>
            <a:r>
              <a:rPr lang="ru-RU" b="1" dirty="0" smtClean="0">
                <a:latin typeface="Bookman Old Style" pitchFamily="18" charset="0"/>
              </a:rPr>
              <a:t> </a:t>
            </a:r>
            <a:r>
              <a:rPr lang="ru-RU" b="1" dirty="0">
                <a:latin typeface="Bookman Old Style" pitchFamily="18" charset="0"/>
              </a:rPr>
              <a:t>«Наше тело»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6084169" y="2673981"/>
            <a:ext cx="302670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latin typeface="Bookman Old Style" pitchFamily="18" charset="0"/>
              </a:rPr>
              <a:t>Познавательная игра </a:t>
            </a:r>
          </a:p>
          <a:p>
            <a:pPr algn="ctr"/>
            <a:r>
              <a:rPr lang="ru-RU" b="1" dirty="0" smtClean="0">
                <a:latin typeface="Bookman Old Style" pitchFamily="18" charset="0"/>
              </a:rPr>
              <a:t>«Девочки и мальчики»</a:t>
            </a:r>
            <a:endParaRPr lang="ru-RU" b="1" dirty="0">
              <a:latin typeface="Bookman Old Style" pitchFamily="18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202" y="13821"/>
            <a:ext cx="2577185" cy="335588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4529"/>
          <a:stretch/>
        </p:blipFill>
        <p:spPr>
          <a:xfrm>
            <a:off x="148158" y="4149080"/>
            <a:ext cx="3885518" cy="249073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871" b="14224"/>
          <a:stretch/>
        </p:blipFill>
        <p:spPr>
          <a:xfrm>
            <a:off x="5652121" y="3598976"/>
            <a:ext cx="3233492" cy="306655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500" b="7407"/>
          <a:stretch/>
        </p:blipFill>
        <p:spPr>
          <a:xfrm>
            <a:off x="5558931" y="260648"/>
            <a:ext cx="3419872" cy="218254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6780468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389726" y="1484784"/>
            <a:ext cx="7416824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   Влияние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гендерного подхода на воспитание, развитие и обучение дошкольников очень велико. При этом у детей формируются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marL="285750" indent="-285750" algn="just">
              <a:lnSpc>
                <a:spcPct val="150000"/>
              </a:lnSpc>
              <a:buFontTx/>
              <a:buChar char="-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гендерно-ориентированное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поведение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 marL="285750" indent="-285750" algn="just">
              <a:lnSpc>
                <a:spcPct val="150000"/>
              </a:lnSpc>
              <a:buFontTx/>
              <a:buChar char="-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нравственные качества, принятые в обществе; 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marL="285750" indent="-285750" algn="just">
              <a:lnSpc>
                <a:spcPct val="150000"/>
              </a:lnSpc>
              <a:buFontTx/>
              <a:buChar char="-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развиваются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коммуникативно-речевые навыки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 marL="285750" indent="-285750" algn="just">
              <a:lnSpc>
                <a:spcPct val="150000"/>
              </a:lnSpc>
              <a:buFontTx/>
              <a:buChar char="-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развиваются мышление, память, воображение.</a:t>
            </a:r>
          </a:p>
        </p:txBody>
      </p:sp>
      <p:sp>
        <p:nvSpPr>
          <p:cNvPr id="4" name="Заголовок 5"/>
          <p:cNvSpPr txBox="1">
            <a:spLocks/>
          </p:cNvSpPr>
          <p:nvPr/>
        </p:nvSpPr>
        <p:spPr>
          <a:xfrm>
            <a:off x="1142976" y="476672"/>
            <a:ext cx="7749504" cy="720080"/>
          </a:xfrm>
          <a:prstGeom prst="rect">
            <a:avLst/>
          </a:prstGeom>
        </p:spPr>
        <p:txBody>
          <a:bodyPr>
            <a:no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300" kern="1200">
                <a:solidFill>
                  <a:schemeClr val="tx2">
                    <a:satMod val="130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extLst/>
          </a:lstStyle>
          <a:p>
            <a:pPr algn="ctr"/>
            <a:r>
              <a:rPr lang="ru-RU" sz="3200" b="1" spc="50" dirty="0" smtClean="0">
                <a:ln w="11430"/>
                <a:solidFill>
                  <a:schemeClr val="accent5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Bookman Old Style" pitchFamily="18" charset="0"/>
              </a:rPr>
              <a:t>Заключение</a:t>
            </a:r>
            <a:endParaRPr lang="ru-RU" sz="3200" b="1" spc="50" dirty="0">
              <a:ln w="11430"/>
              <a:solidFill>
                <a:schemeClr val="accent5">
                  <a:lumMod val="75000"/>
                </a:schemeClr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Bookman Old Style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6412367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2"/>
          <p:cNvSpPr txBox="1">
            <a:spLocks/>
          </p:cNvSpPr>
          <p:nvPr/>
        </p:nvSpPr>
        <p:spPr>
          <a:xfrm>
            <a:off x="1142976" y="331470"/>
            <a:ext cx="7715304" cy="6169364"/>
          </a:xfrm>
          <a:prstGeom prst="rect">
            <a:avLst/>
          </a:prstGeom>
        </p:spPr>
        <p:txBody>
          <a:bodyPr>
            <a:normAutofit fontScale="70000" lnSpcReduction="20000"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None/>
              <a:tabLst/>
              <a:defRPr/>
            </a:pPr>
            <a:r>
              <a:rPr kumimoji="0" lang="ru-RU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Цель:</a:t>
            </a:r>
            <a:endParaRPr kumimoji="0" lang="ru-RU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365760" marR="0" lvl="0" indent="-283464" algn="just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Char char=""/>
              <a:tabLst/>
              <a:defRPr/>
            </a:pPr>
            <a:r>
              <a:rPr kumimoji="0" lang="ru-RU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Создание условий для естественного развития ребенка дошкольного возраста в детском саду и в семье с учетом </a:t>
            </a:r>
            <a:r>
              <a:rPr kumimoji="0" lang="ru-RU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гендерной</a:t>
            </a:r>
            <a:r>
              <a:rPr kumimoji="0" lang="ru-RU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идентичности.</a:t>
            </a:r>
          </a:p>
          <a:p>
            <a:pPr marL="365760" marR="0" lvl="0" indent="-283464" algn="just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Char char=""/>
              <a:tabLst/>
              <a:defRPr/>
            </a:pPr>
            <a:endParaRPr kumimoji="0" lang="ru-RU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None/>
              <a:tabLst/>
              <a:defRPr/>
            </a:pPr>
            <a:r>
              <a:rPr kumimoji="0" lang="ru-RU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Задачи:</a:t>
            </a:r>
            <a:endParaRPr kumimoji="0" lang="ru-RU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365760" marR="0" lvl="0" indent="-283464" algn="just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Char char=""/>
              <a:tabLst/>
              <a:defRPr/>
            </a:pPr>
            <a:r>
              <a:rPr kumimoji="0" lang="ru-RU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Создание предметно-развивающей среды в группе с учетом интересов мальчиков и девочек;</a:t>
            </a:r>
          </a:p>
          <a:p>
            <a:pPr marL="365760" marR="0" lvl="0" indent="-283464" algn="just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Char char=""/>
              <a:tabLst/>
              <a:defRPr/>
            </a:pPr>
            <a:r>
              <a:rPr kumimoji="0" lang="ru-RU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Активизировать представление детей о различиях полов (физических, поведенческих и нравственно ценных) посредством ролевых игр;</a:t>
            </a:r>
          </a:p>
          <a:p>
            <a:pPr marL="365760" marR="0" lvl="0" indent="-283464" algn="just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Char char=""/>
              <a:tabLst/>
              <a:defRPr/>
            </a:pPr>
            <a:r>
              <a:rPr kumimoji="0" lang="ru-RU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Развивать способы взаимодействий, характерных для мужского и женского типов поведения через знакомство детей с русским фольклором и русскими традициями в семейном воспитании;</a:t>
            </a:r>
          </a:p>
          <a:p>
            <a:pPr marL="365760" marR="0" lvl="0" indent="-283464" algn="just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Char char=""/>
              <a:tabLst/>
              <a:defRPr/>
            </a:pPr>
            <a:r>
              <a:rPr kumimoji="0" lang="ru-RU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Прививать нравственные качества, характерные для мальчиков и девочек посредством игровой и художественно-продуктивной деятельности;</a:t>
            </a:r>
          </a:p>
          <a:p>
            <a:pPr marL="365760" marR="0" lvl="0" indent="-283464" algn="just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Char char=""/>
              <a:tabLst/>
              <a:defRPr/>
            </a:pPr>
            <a:r>
              <a:rPr kumimoji="0" lang="ru-RU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Повысить активность родителей в совместной деятельности по </a:t>
            </a:r>
            <a:r>
              <a:rPr kumimoji="0" lang="ru-RU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гендерному</a:t>
            </a:r>
            <a:r>
              <a:rPr kumimoji="0" lang="ru-RU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воспитанию детей.</a:t>
            </a:r>
            <a:endParaRPr kumimoji="0" lang="ru-RU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1115616" y="692696"/>
            <a:ext cx="6858048" cy="38164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2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Разработчик </a:t>
            </a:r>
            <a:r>
              <a:rPr kumimoji="0" lang="ru-RU" sz="22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проекта</a:t>
            </a:r>
            <a:r>
              <a:rPr kumimoji="0" lang="ru-RU" sz="2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:  </a:t>
            </a:r>
            <a:r>
              <a:rPr lang="ru-RU" sz="2200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Шамсутдинова Л.Ф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sz="2200" dirty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endParaRPr kumimoji="0" lang="ru-RU" sz="2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2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Вид проекта:</a:t>
            </a:r>
            <a:r>
              <a:rPr kumimoji="0" lang="ru-RU" sz="2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 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познавательно-творческий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долгосрочный -1 год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2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Участники проекта: 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20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</a:t>
            </a:r>
            <a:r>
              <a:rPr kumimoji="0" lang="ru-RU" sz="2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ети старшего дошкольного возраста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200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</a:t>
            </a:r>
            <a:r>
              <a:rPr kumimoji="0" lang="ru-RU" sz="2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одители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педагоги</a:t>
            </a:r>
            <a:endParaRPr kumimoji="0" lang="ru-RU" sz="2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Rectangle 1"/>
          <p:cNvSpPr>
            <a:spLocks noChangeArrowheads="1"/>
          </p:cNvSpPr>
          <p:nvPr/>
        </p:nvSpPr>
        <p:spPr bwMode="auto">
          <a:xfrm>
            <a:off x="1500166" y="571480"/>
            <a:ext cx="7143800" cy="550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357188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2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Гипотеза реализации проекта</a:t>
            </a:r>
            <a:endParaRPr kumimoji="0" lang="ru-RU" sz="2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357188" algn="just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2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357188" algn="just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Реализация проекта «Девочки и мальчики – нюансы </a:t>
            </a:r>
            <a:r>
              <a:rPr kumimoji="0" lang="ru-RU" sz="22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гендерного</a:t>
            </a:r>
            <a:r>
              <a:rPr kumimoji="0" lang="ru-RU" sz="2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воспитания» позволит объединить усилия ДОУ и семьи для углубленного погружения ребенка в пространство где дошкольник открывает для себя свой пол (физический, социальный, поведенческий, ролевой и т.д.), ценностного отношения к себе, к противоположному полу, к своей семье и повышению активности родителей в вопросах </a:t>
            </a:r>
            <a:r>
              <a:rPr kumimoji="0" lang="ru-RU" sz="22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гендерного</a:t>
            </a:r>
            <a:r>
              <a:rPr kumimoji="0" lang="ru-RU" sz="2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воспитания детей дошкольного возраста.</a:t>
            </a:r>
            <a:endParaRPr kumimoji="0" lang="ru-RU" sz="2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Rectangle 1"/>
          <p:cNvSpPr>
            <a:spLocks noChangeArrowheads="1"/>
          </p:cNvSpPr>
          <p:nvPr/>
        </p:nvSpPr>
        <p:spPr bwMode="auto">
          <a:xfrm>
            <a:off x="1428728" y="428604"/>
            <a:ext cx="7286676" cy="61247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2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Ожидаемые результаты проекта: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200" b="1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у детей:</a:t>
            </a:r>
            <a:endParaRPr kumimoji="0" lang="ru-RU" sz="22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2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определение </a:t>
            </a:r>
            <a:r>
              <a:rPr kumimoji="0" lang="ru-RU" sz="22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гендерной</a:t>
            </a:r>
            <a:r>
              <a:rPr kumimoji="0" lang="ru-RU" sz="2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позиции по отношению к окружающему миру и людям через игровую деятельность;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kumimoji="0" lang="ru-RU" sz="22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2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осознание собственного Я – мальчика (девочки), развитие ребенка как личности в социуме и семье, и пробуждение чувства мужественности (женственности);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kumimoji="0" lang="ru-RU" sz="22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2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проявление благодарности, заботливости и внимания по отношению к родителям, повышение значимости семьи в своей жизни;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kumimoji="0" lang="ru-RU" sz="22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2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желание отразить свои чувства в художественно-творческой деятельности, так как рисунок – своеобразная детская речь.</a:t>
            </a:r>
            <a:endParaRPr kumimoji="0" lang="ru-RU" sz="2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Rectangle 1"/>
          <p:cNvSpPr>
            <a:spLocks noChangeArrowheads="1"/>
          </p:cNvSpPr>
          <p:nvPr/>
        </p:nvSpPr>
        <p:spPr bwMode="auto">
          <a:xfrm>
            <a:off x="1285852" y="1214422"/>
            <a:ext cx="7215238" cy="3416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200" b="1" i="1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у    </a:t>
            </a:r>
            <a:r>
              <a:rPr kumimoji="0" lang="ru-RU" sz="2200" b="1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родителей: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2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2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активизация участия совместно с детьми в жизнедеятельности ДОУ, в игровой и художественно-творческой деятельности;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kumimoji="0" lang="ru-RU" sz="22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2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проявление позиции активных участников воспитательно-образовательного процесса, выход на позиции партнеров.</a:t>
            </a:r>
            <a:endParaRPr kumimoji="0" lang="ru-RU" sz="2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285852" y="642918"/>
            <a:ext cx="7143800" cy="55092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200" b="1" i="1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у педагогов: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sz="2200" dirty="0" smtClean="0">
              <a:latin typeface="Times New Roman" pitchFamily="18" charset="0"/>
              <a:cs typeface="Times New Roman" pitchFamily="18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ru-RU" sz="2200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содействие возрождению культуры русских традиций семейного воспитания как способ проявления мужественности и женственности, закреплению связей между членами семьи;</a:t>
            </a: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sz="2200" dirty="0" smtClean="0">
              <a:solidFill>
                <a:srgbClr val="000000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ru-RU" sz="2200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разработка комплекса занятий и праздников для дошкольников по теме: «Я – мальчик, я – девочка», «Народный фольклор с акцентом на </a:t>
            </a:r>
            <a:r>
              <a:rPr lang="ru-RU" sz="2200" dirty="0" err="1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гендер</a:t>
            </a:r>
            <a:r>
              <a:rPr lang="ru-RU" sz="2200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для мальчиков и девочек»;</a:t>
            </a: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sz="2200" dirty="0" smtClean="0">
              <a:solidFill>
                <a:srgbClr val="000000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ru-RU" sz="2200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разработка консультативно-практического материала для родителей «Пять заповедей отцовства», «Воспитывать мальчишек», «Мамы по-прежнему много знают».</a:t>
            </a:r>
            <a:endParaRPr lang="ru-RU" sz="2200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72182426"/>
              </p:ext>
            </p:extLst>
          </p:nvPr>
        </p:nvGraphicFramePr>
        <p:xfrm>
          <a:off x="1475656" y="1484784"/>
          <a:ext cx="7344816" cy="4565344"/>
        </p:xfrm>
        <a:graphic>
          <a:graphicData uri="http://schemas.openxmlformats.org/drawingml/2006/table">
            <a:tbl>
              <a:tblPr firstRow="1" bandRow="1">
                <a:tableStyleId>{FABFCF23-3B69-468F-B69F-88F6DE6A72F2}</a:tableStyleId>
              </a:tblPr>
              <a:tblGrid>
                <a:gridCol w="1245194"/>
                <a:gridCol w="2497837"/>
                <a:gridCol w="3601785"/>
              </a:tblGrid>
              <a:tr h="45785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Этап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Цель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Форма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410748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 dirty="0" smtClean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 dirty="0" smtClean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 dirty="0" smtClean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err="1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Организа-ционный</a:t>
                      </a:r>
                      <a:r>
                        <a:rPr lang="ru-RU" sz="16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 b="1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lvl="1" algn="just" fontAlgn="auto"/>
                      <a:r>
                        <a:rPr kumimoji="0" lang="ru-RU" sz="1400" kern="120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Проживание с детьми проблемной ситуации: «Каким должен быть папа, какой должна быть мама».</a:t>
                      </a:r>
                    </a:p>
                    <a:p>
                      <a:pPr marL="0" lvl="1" algn="just" fontAlgn="auto"/>
                      <a:endParaRPr kumimoji="0" lang="ru-RU" sz="1400" kern="1200" dirty="0" smtClean="0">
                        <a:solidFill>
                          <a:schemeClr val="dk1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pPr marL="0" lvl="1" algn="just" fontAlgn="auto"/>
                      <a:r>
                        <a:rPr kumimoji="0" lang="ru-RU" sz="1400" kern="120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Изучение методической литературы по проблеме гендерного воспитания с привлечением родителей.</a:t>
                      </a:r>
                    </a:p>
                    <a:p>
                      <a:pPr lvl="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lvl="0" algn="just" fontAlgn="auto"/>
                      <a:r>
                        <a:rPr kumimoji="0" lang="ru-RU" sz="1400" kern="120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Анкетирование для родителей </a:t>
                      </a:r>
                    </a:p>
                    <a:p>
                      <a:pPr lvl="0" algn="just" fontAlgn="auto"/>
                      <a:r>
                        <a:rPr kumimoji="0" lang="ru-RU" sz="1400" kern="120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Тест-опрос детей «Любимые игры мальчиков (девочек)?».</a:t>
                      </a:r>
                    </a:p>
                    <a:p>
                      <a:pPr lvl="0" algn="just" fontAlgn="auto"/>
                      <a:r>
                        <a:rPr kumimoji="0" lang="ru-RU" sz="1400" kern="120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Рисуночный тест для детей «Кем я хочу стать».</a:t>
                      </a:r>
                    </a:p>
                    <a:p>
                      <a:pPr lvl="0" algn="just" fontAlgn="auto"/>
                      <a:r>
                        <a:rPr kumimoji="0" lang="ru-RU" sz="1400" kern="120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Сбор материала тематическая папка </a:t>
                      </a:r>
                    </a:p>
                    <a:p>
                      <a:pPr lvl="0" algn="just" fontAlgn="auto"/>
                      <a:r>
                        <a:rPr kumimoji="0" lang="ru-RU" sz="1400" kern="120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Сбор фотографий на тему «Моя семья»;</a:t>
                      </a:r>
                    </a:p>
                    <a:p>
                      <a:pPr lvl="0" fontAlgn="auto"/>
                      <a:r>
                        <a:rPr kumimoji="0" lang="ru-RU" sz="1400" kern="120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Изучение познавательной, художественной литературы, русского фольклора, русские народные игры, дидактические, подвижные игры для мальчиков и девочек;</a:t>
                      </a:r>
                    </a:p>
                    <a:p>
                      <a:pPr lvl="0" fontAlgn="auto"/>
                      <a:r>
                        <a:rPr kumimoji="0" lang="ru-RU" sz="1400" kern="120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Подготовка консультаций для родителей и педагогов</a:t>
                      </a:r>
                    </a:p>
                    <a:p>
                      <a:pPr lvl="0" fontAlgn="auto"/>
                      <a:r>
                        <a:rPr kumimoji="0" lang="ru-RU" sz="1400" kern="120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Фотоконкурс «Мисс шляпка»</a:t>
                      </a:r>
                    </a:p>
                    <a:p>
                      <a:pPr marL="92075" indent="-92075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Arial" pitchFamily="34" charset="0"/>
                        <a:buChar char="•"/>
                      </a:pP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6" name="Заголовок 5"/>
          <p:cNvSpPr txBox="1">
            <a:spLocks/>
          </p:cNvSpPr>
          <p:nvPr/>
        </p:nvSpPr>
        <p:spPr>
          <a:xfrm>
            <a:off x="1142976" y="476672"/>
            <a:ext cx="7749504" cy="720080"/>
          </a:xfrm>
          <a:prstGeom prst="rect">
            <a:avLst/>
          </a:prstGeom>
        </p:spPr>
        <p:txBody>
          <a:bodyPr>
            <a:no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300" kern="1200">
                <a:solidFill>
                  <a:schemeClr val="tx2">
                    <a:satMod val="130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extLst/>
          </a:lstStyle>
          <a:p>
            <a:pPr algn="ctr"/>
            <a:r>
              <a:rPr lang="ru-RU" sz="3200" b="1" spc="50" dirty="0" smtClean="0">
                <a:ln w="11430"/>
                <a:solidFill>
                  <a:schemeClr val="accent5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Bookman Old Style" pitchFamily="18" charset="0"/>
              </a:rPr>
              <a:t>Этапы реализации проекта</a:t>
            </a:r>
            <a:endParaRPr lang="ru-RU" sz="3200" b="1" spc="50" dirty="0">
              <a:ln w="11430"/>
              <a:solidFill>
                <a:schemeClr val="accent5">
                  <a:lumMod val="75000"/>
                </a:schemeClr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Bookman Old Style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6260378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65466287"/>
              </p:ext>
            </p:extLst>
          </p:nvPr>
        </p:nvGraphicFramePr>
        <p:xfrm>
          <a:off x="1187624" y="548680"/>
          <a:ext cx="7535190" cy="5005019"/>
        </p:xfrm>
        <a:graphic>
          <a:graphicData uri="http://schemas.openxmlformats.org/drawingml/2006/table">
            <a:tbl>
              <a:tblPr firstRow="1" bandRow="1">
                <a:tableStyleId>{FABFCF23-3B69-468F-B69F-88F6DE6A72F2}</a:tableStyleId>
              </a:tblPr>
              <a:tblGrid>
                <a:gridCol w="1243072"/>
                <a:gridCol w="2657600"/>
                <a:gridCol w="3634518"/>
              </a:tblGrid>
              <a:tr h="39650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Этап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Цель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Форма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460851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300" dirty="0" smtClean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300" dirty="0" smtClean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Основной </a:t>
                      </a:r>
                      <a:endParaRPr lang="ru-RU" sz="1600" b="1" dirty="0" smtClean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lvl="0" algn="just" fontAlgn="auto"/>
                      <a:r>
                        <a:rPr kumimoji="0" lang="ru-RU" sz="1400" kern="120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Проживание системы взаимодействия с семьями воспитанников, раскрытие потенциала каждого ребенка мальчика (девочки).</a:t>
                      </a:r>
                    </a:p>
                    <a:p>
                      <a:pPr lvl="0" algn="just" fontAlgn="auto"/>
                      <a:r>
                        <a:rPr kumimoji="0" lang="ru-RU" sz="1400" kern="120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Активизация своего «я» в процессе совместной жизнедеятельности.</a:t>
                      </a:r>
                    </a:p>
                    <a:p>
                      <a:pPr lvl="0" algn="just" fontAlgn="auto"/>
                      <a:r>
                        <a:rPr kumimoji="0" lang="ru-RU" sz="1400" kern="120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Активизировать свой поиск своего места в мире по теме «Это – мужчина, это – женщина».</a:t>
                      </a:r>
                    </a:p>
                    <a:p>
                      <a:pPr lvl="0" algn="just" fontAlgn="auto"/>
                      <a:r>
                        <a:rPr kumimoji="0" lang="ru-RU" sz="1400" kern="120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Формирование у детей гендерной устойчивости.</a:t>
                      </a:r>
                    </a:p>
                    <a:p>
                      <a:pPr marL="182563" indent="-182563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Arial" pitchFamily="34" charset="0"/>
                        <a:buChar char="•"/>
                      </a:pPr>
                      <a:endParaRPr lang="ru-RU" sz="1300" b="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285750" lvl="0" indent="-285750" algn="just" fontAlgn="auto">
                        <a:buFont typeface="Arial" pitchFamily="34" charset="0"/>
                        <a:buChar char="•"/>
                      </a:pPr>
                      <a:r>
                        <a:rPr kumimoji="0" lang="ru-RU" sz="1400" i="0" u="none" kern="120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Беседы</a:t>
                      </a:r>
                    </a:p>
                    <a:p>
                      <a:pPr marL="285750" marR="0" indent="-285750" algn="just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kumimoji="0" lang="ru-RU" sz="1400" i="0" u="none" kern="120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Восприятие художественной литературы и фольклора</a:t>
                      </a:r>
                    </a:p>
                    <a:p>
                      <a:pPr marL="285750" marR="0" indent="-285750" algn="just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kumimoji="0" lang="ru-RU" sz="1400" i="0" u="none" kern="120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Моделирование ситуации</a:t>
                      </a:r>
                    </a:p>
                    <a:p>
                      <a:pPr marL="285750" marR="0" indent="-285750" algn="just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kumimoji="0" lang="ru-RU" sz="1400" i="0" u="none" kern="120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Проведение занятий гендерной направленности</a:t>
                      </a:r>
                    </a:p>
                    <a:p>
                      <a:pPr marL="285750" indent="-285750" algn="just">
                        <a:buFont typeface="Arial" pitchFamily="34" charset="0"/>
                        <a:buChar char="•"/>
                      </a:pPr>
                      <a:r>
                        <a:rPr kumimoji="0" lang="ru-RU" sz="1400" i="0" u="none" kern="120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Оформление книги творческих детских рассказов «Семейный альбом». Сочинение стихов и рассказов о родителях.</a:t>
                      </a:r>
                    </a:p>
                    <a:p>
                      <a:pPr marL="285750" indent="-285750" algn="just">
                        <a:buFont typeface="Arial" pitchFamily="34" charset="0"/>
                        <a:buChar char="•"/>
                      </a:pPr>
                      <a:r>
                        <a:rPr kumimoji="0" lang="ru-RU" sz="1400" i="0" u="none" kern="120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Игры с детьми</a:t>
                      </a:r>
                      <a:endParaRPr kumimoji="0" lang="ru-RU" sz="1400" b="1" i="0" u="none" kern="1200" dirty="0" smtClean="0">
                        <a:solidFill>
                          <a:schemeClr val="dk1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pPr marL="285750" marR="0" indent="-28575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kumimoji="0" lang="ru-RU" sz="1400" i="0" u="none" kern="120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Изобразительная деятельность</a:t>
                      </a:r>
                    </a:p>
                    <a:p>
                      <a:pPr marL="285750" indent="-285750" algn="just">
                        <a:buFont typeface="Arial" pitchFamily="34" charset="0"/>
                        <a:buChar char="•"/>
                      </a:pPr>
                      <a:r>
                        <a:rPr kumimoji="0" lang="ru-RU" sz="1400" i="0" u="none" kern="120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Трудовая деятельность</a:t>
                      </a:r>
                    </a:p>
                    <a:p>
                      <a:pPr marL="285750" marR="0" indent="-285750" algn="just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kumimoji="0" lang="ru-RU" sz="1400" i="0" u="none" kern="120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Музыкальная деятельность</a:t>
                      </a:r>
                    </a:p>
                    <a:p>
                      <a:pPr marL="285750" indent="-285750" algn="just">
                        <a:buFont typeface="Arial" pitchFamily="34" charset="0"/>
                        <a:buChar char="•"/>
                      </a:pPr>
                      <a:r>
                        <a:rPr kumimoji="0" lang="ru-RU" sz="1400" i="0" u="none" kern="120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Конкурс чтецов «Стихи о маме (папе)»</a:t>
                      </a:r>
                    </a:p>
                    <a:p>
                      <a:pPr marL="285750" indent="-285750" algn="just">
                        <a:buFont typeface="Arial" pitchFamily="34" charset="0"/>
                        <a:buChar char="•"/>
                      </a:pPr>
                      <a:r>
                        <a:rPr kumimoji="0" lang="ru-RU" sz="1400" i="0" u="none" kern="120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Персональная творческая выставка «Кем быть»</a:t>
                      </a:r>
                    </a:p>
                    <a:p>
                      <a:pPr marL="285750" indent="-285750" algn="just">
                        <a:buFont typeface="Arial" pitchFamily="34" charset="0"/>
                        <a:buChar char="•"/>
                      </a:pPr>
                      <a:r>
                        <a:rPr kumimoji="0" lang="ru-RU" sz="1400" i="0" u="none" kern="120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Оформление альбомов</a:t>
                      </a:r>
                    </a:p>
                    <a:p>
                      <a:pPr marL="285750" marR="0" indent="-285750" algn="just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kumimoji="0" lang="ru-RU" sz="1400" i="0" u="none" kern="120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Создание книг</a:t>
                      </a:r>
                      <a:endParaRPr lang="ru-RU" sz="1400" b="0" i="0" u="none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68812701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олнцестояние">
  <a:themeElements>
    <a:clrScheme name="Солнцестояние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Солнцестояние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Солнцестояние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958</TotalTime>
  <Words>737</Words>
  <Application>Microsoft Office PowerPoint</Application>
  <PresentationFormat>Экран (4:3)</PresentationFormat>
  <Paragraphs>129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Солнцестояние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Игры мальчиков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</dc:creator>
  <cp:lastModifiedBy>Владелец</cp:lastModifiedBy>
  <cp:revision>73</cp:revision>
  <dcterms:created xsi:type="dcterms:W3CDTF">2012-11-26T06:13:10Z</dcterms:created>
  <dcterms:modified xsi:type="dcterms:W3CDTF">2020-11-03T10:18:34Z</dcterms:modified>
</cp:coreProperties>
</file>