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m" ContentType="application/vnd.ms-word.document.macroEnabled.12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29"/>
  </p:notesMasterIdLst>
  <p:sldIdLst>
    <p:sldId id="286" r:id="rId2"/>
    <p:sldId id="256" r:id="rId3"/>
    <p:sldId id="257" r:id="rId4"/>
    <p:sldId id="258" r:id="rId5"/>
    <p:sldId id="259" r:id="rId6"/>
    <p:sldId id="278" r:id="rId7"/>
    <p:sldId id="261" r:id="rId8"/>
    <p:sldId id="263" r:id="rId9"/>
    <p:sldId id="264" r:id="rId10"/>
    <p:sldId id="270" r:id="rId11"/>
    <p:sldId id="265" r:id="rId12"/>
    <p:sldId id="277" r:id="rId13"/>
    <p:sldId id="266" r:id="rId14"/>
    <p:sldId id="279" r:id="rId15"/>
    <p:sldId id="280" r:id="rId16"/>
    <p:sldId id="281" r:id="rId17"/>
    <p:sldId id="267" r:id="rId18"/>
    <p:sldId id="268" r:id="rId19"/>
    <p:sldId id="269" r:id="rId20"/>
    <p:sldId id="271" r:id="rId21"/>
    <p:sldId id="272" r:id="rId22"/>
    <p:sldId id="282" r:id="rId23"/>
    <p:sldId id="283" r:id="rId24"/>
    <p:sldId id="284" r:id="rId25"/>
    <p:sldId id="273" r:id="rId26"/>
    <p:sldId id="274" r:id="rId27"/>
    <p:sldId id="28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7" autoAdjust="0"/>
    <p:restoredTop sz="94610" autoAdjust="0"/>
  </p:normalViewPr>
  <p:slideViewPr>
    <p:cSldViewPr>
      <p:cViewPr>
        <p:scale>
          <a:sx n="70" d="100"/>
          <a:sy n="70" d="100"/>
        </p:scale>
        <p:origin x="-138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9D9FF-6668-4C09-8F0D-453EDBB2D8AD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0A1FE-A8DC-412C-9521-EF61EC9B28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159747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9748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9749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9750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975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975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9753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9754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975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8AD5F2E4-F844-457C-B22C-B18E0FFEDB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61C18-E76C-4D2D-8B6C-2CC0A1687F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3402A2-E208-4368-BF7D-ED56E3D33E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86200" cy="213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221B4FD-2A8B-465F-A266-4436443B42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40EC1-84D0-4357-BA8F-F9F1D21E5C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25761-3078-4EAA-977E-B1BDC61359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2FD608-E3E7-4AF3-B18B-9E389569D5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96B4A-08CB-4FED-8AEB-51F6BFF0C9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3086A-AF08-483D-AFFF-20E7FEC7CC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EE958-977E-4053-A941-B3F11DA62B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19B50-AA4A-4A5E-A249-1A75F15407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33BC3F-6AE8-42F1-86E1-0FF16869BC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722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158723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8724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8725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87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872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87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587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587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25715218-E133-4519-9C6F-97B4CADA191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2.doc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3.doc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4.doc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5.doc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6.doc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7.doc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0.jpeg"/><Relationship Id="rId4" Type="http://schemas.openxmlformats.org/officeDocument/2006/relationships/oleObject" Target="../embeddings/oleObject1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8.doc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______________________1.docm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>Алгебра-9.</a:t>
            </a:r>
            <a:br>
              <a:rPr lang="ru-RU" sz="3200" dirty="0" smtClean="0"/>
            </a:br>
            <a:r>
              <a:rPr lang="ru-RU" sz="3200" dirty="0" smtClean="0"/>
              <a:t>Целое уравнение и его корни. Приемы решения целых уравнений.</a:t>
            </a:r>
            <a:endParaRPr lang="ru-RU" sz="3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 dirty="0" smtClean="0"/>
              <a:t>Учитель математики МБОУ «ШСОШ №1» </a:t>
            </a:r>
            <a:r>
              <a:rPr lang="ru-RU" sz="2400" dirty="0" err="1" smtClean="0"/>
              <a:t>Ламанцева</a:t>
            </a:r>
            <a:r>
              <a:rPr lang="ru-RU" sz="2400" dirty="0" smtClean="0"/>
              <a:t> Н.М.</a:t>
            </a:r>
            <a:endParaRPr lang="ru-RU" sz="24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Тест: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7)При каких значениях параметра а уравнение не имеет корней?</a:t>
            </a:r>
          </a:p>
          <a:p>
            <a:pPr>
              <a:buNone/>
            </a:pPr>
            <a:endParaRPr lang="en-US" dirty="0" smtClean="0"/>
          </a:p>
          <a:p>
            <a:pPr algn="ctr"/>
            <a:endParaRPr lang="en-US" dirty="0"/>
          </a:p>
          <a:p>
            <a:pPr algn="ctr"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а)</a:t>
            </a:r>
            <a:r>
              <a:rPr lang="ru-RU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&gt;2        б)а=2       в)а≤2          г)а&lt;2 </a:t>
            </a:r>
          </a:p>
          <a:p>
            <a:endParaRPr lang="ru-RU" dirty="0"/>
          </a:p>
        </p:txBody>
      </p:sp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1428728" y="2786058"/>
          <a:ext cx="2571768" cy="745440"/>
        </p:xfrm>
        <a:graphic>
          <a:graphicData uri="http://schemas.openxmlformats.org/presentationml/2006/ole">
            <p:oleObj spid="_x0000_s203778" name="Microsoft Equation 3.0" r:id="rId3" imgW="876240" imgH="253800" progId="Equation.3">
              <p:embed/>
            </p:oleObj>
          </a:graphicData>
        </a:graphic>
      </p:graphicFrame>
      <p:graphicFrame>
        <p:nvGraphicFramePr>
          <p:cNvPr id="203779" name="Object 3"/>
          <p:cNvGraphicFramePr>
            <a:graphicFrameLocks noChangeAspect="1"/>
          </p:cNvGraphicFramePr>
          <p:nvPr/>
        </p:nvGraphicFramePr>
        <p:xfrm>
          <a:off x="4429124" y="2786058"/>
          <a:ext cx="2778146" cy="714380"/>
        </p:xfrm>
        <a:graphic>
          <a:graphicData uri="http://schemas.openxmlformats.org/presentationml/2006/ole">
            <p:oleObj spid="_x0000_s203779" name="Microsoft Equation 3.0" r:id="rId4" imgW="888840" imgH="228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Ответы :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1)  г                           </a:t>
            </a:r>
            <a:r>
              <a:rPr lang="ru-RU" dirty="0" smtClean="0"/>
              <a:t> 1</a:t>
            </a:r>
            <a:r>
              <a:rPr lang="ru-RU" dirty="0"/>
              <a:t>)  б</a:t>
            </a:r>
          </a:p>
          <a:p>
            <a:pPr algn="ctr">
              <a:buNone/>
            </a:pPr>
            <a:r>
              <a:rPr lang="ru-RU" dirty="0"/>
              <a:t>2)  в                           </a:t>
            </a:r>
            <a:r>
              <a:rPr lang="ru-RU" dirty="0" smtClean="0"/>
              <a:t> 2</a:t>
            </a:r>
            <a:r>
              <a:rPr lang="ru-RU" dirty="0"/>
              <a:t>)  б</a:t>
            </a:r>
          </a:p>
          <a:p>
            <a:pPr algn="ctr">
              <a:buNone/>
            </a:pPr>
            <a:r>
              <a:rPr lang="ru-RU" dirty="0" smtClean="0"/>
              <a:t>3</a:t>
            </a:r>
            <a:r>
              <a:rPr lang="ru-RU" dirty="0"/>
              <a:t>)  б                           </a:t>
            </a:r>
            <a:r>
              <a:rPr lang="ru-RU" dirty="0" smtClean="0"/>
              <a:t> 3</a:t>
            </a:r>
            <a:r>
              <a:rPr lang="ru-RU" dirty="0"/>
              <a:t>)  в</a:t>
            </a:r>
          </a:p>
          <a:p>
            <a:pPr algn="ctr">
              <a:buNone/>
            </a:pPr>
            <a:r>
              <a:rPr lang="ru-RU" dirty="0" smtClean="0"/>
              <a:t> 4</a:t>
            </a:r>
            <a:r>
              <a:rPr lang="ru-RU" dirty="0"/>
              <a:t>)  г                            4)  б</a:t>
            </a:r>
          </a:p>
          <a:p>
            <a:pPr algn="ctr">
              <a:buNone/>
            </a:pPr>
            <a:r>
              <a:rPr lang="ru-RU" dirty="0" smtClean="0"/>
              <a:t> 5</a:t>
            </a:r>
            <a:r>
              <a:rPr lang="ru-RU" dirty="0"/>
              <a:t>)  г                            5)  </a:t>
            </a:r>
            <a:r>
              <a:rPr lang="ru-RU" dirty="0" smtClean="0"/>
              <a:t>б</a:t>
            </a:r>
          </a:p>
          <a:p>
            <a:pPr algn="ctr">
              <a:buNone/>
            </a:pPr>
            <a:r>
              <a:rPr lang="ru-RU" dirty="0" smtClean="0"/>
              <a:t> 6)  б                           6)  в</a:t>
            </a:r>
            <a:endParaRPr lang="en-US" dirty="0" smtClean="0"/>
          </a:p>
          <a:p>
            <a:pPr algn="ctr">
              <a:buNone/>
            </a:pPr>
            <a:r>
              <a:rPr lang="en-US" dirty="0" smtClean="0"/>
              <a:t>7)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г                            7)  г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высших степеней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Уравнения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Способы решения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Подбор корней ( т. Безу)</a:t>
            </a:r>
          </a:p>
          <a:p>
            <a:pPr>
              <a:buNone/>
            </a:pPr>
            <a:r>
              <a:rPr lang="ru-RU" dirty="0" smtClean="0"/>
              <a:t>2. Возвратные уравнения</a:t>
            </a:r>
          </a:p>
          <a:p>
            <a:pPr>
              <a:buNone/>
            </a:pPr>
            <a:r>
              <a:rPr lang="ru-RU" dirty="0" smtClean="0"/>
              <a:t>3. Разложение на множители</a:t>
            </a:r>
          </a:p>
          <a:p>
            <a:pPr>
              <a:buNone/>
            </a:pPr>
            <a:r>
              <a:rPr lang="ru-RU" dirty="0" smtClean="0"/>
              <a:t>4.Введение новой переменной</a:t>
            </a:r>
          </a:p>
          <a:p>
            <a:pPr>
              <a:buNone/>
            </a:pPr>
            <a:r>
              <a:rPr lang="ru-RU" dirty="0" smtClean="0"/>
              <a:t>5. Графический способ</a:t>
            </a:r>
          </a:p>
          <a:p>
            <a:endParaRPr lang="ru-RU" dirty="0"/>
          </a:p>
        </p:txBody>
      </p:sp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2"/>
          <a:srcRect l="20684" t="29060" r="51863" b="46795"/>
          <a:stretch>
            <a:fillRect/>
          </a:stretch>
        </p:blipFill>
        <p:spPr bwMode="auto">
          <a:xfrm>
            <a:off x="500034" y="2143116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высших степеней</a:t>
            </a:r>
            <a:endParaRPr lang="ru-RU" dirty="0"/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628775"/>
            <a:ext cx="7923212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/>
              <a:t>              </a:t>
            </a:r>
            <a:r>
              <a:rPr lang="ru-RU" b="1" dirty="0" smtClean="0"/>
              <a:t>х</a:t>
            </a:r>
            <a:r>
              <a:rPr lang="ru-RU" b="1" baseline="30000" dirty="0" smtClean="0"/>
              <a:t>5 </a:t>
            </a:r>
            <a:r>
              <a:rPr lang="ru-RU" b="1" dirty="0" smtClean="0"/>
              <a:t>+х</a:t>
            </a:r>
            <a:r>
              <a:rPr lang="ru-RU" b="1" baseline="30000" dirty="0" smtClean="0"/>
              <a:t>3 </a:t>
            </a:r>
            <a:r>
              <a:rPr lang="ru-RU" b="1" dirty="0" smtClean="0"/>
              <a:t>-2х</a:t>
            </a:r>
            <a:r>
              <a:rPr lang="ru-RU" b="1" baseline="30000" dirty="0" smtClean="0"/>
              <a:t>2 </a:t>
            </a:r>
            <a:r>
              <a:rPr lang="ru-RU" b="1" dirty="0" smtClean="0"/>
              <a:t>-2=0</a:t>
            </a:r>
            <a:endParaRPr lang="ru-RU" sz="2800" b="1" dirty="0" smtClean="0"/>
          </a:p>
          <a:p>
            <a:pPr>
              <a:lnSpc>
                <a:spcPct val="90000"/>
              </a:lnSpc>
            </a:pPr>
            <a:r>
              <a:rPr lang="ru-RU" sz="2800" dirty="0" smtClean="0"/>
              <a:t>Х</a:t>
            </a:r>
            <a:r>
              <a:rPr lang="ru-RU" sz="2800" baseline="30000" dirty="0" smtClean="0"/>
              <a:t>3</a:t>
            </a:r>
            <a:r>
              <a:rPr lang="ru-RU" sz="2800" dirty="0" smtClean="0"/>
              <a:t>(х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+1) –2(х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+1) =0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( 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+1)(х</a:t>
            </a:r>
            <a:r>
              <a:rPr lang="ru-RU" sz="2800" baseline="30000" dirty="0" smtClean="0"/>
              <a:t>3</a:t>
            </a:r>
            <a:r>
              <a:rPr lang="ru-RU" sz="2800" dirty="0" smtClean="0"/>
              <a:t>-2) =0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+1=0,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Х</a:t>
            </a:r>
            <a:r>
              <a:rPr lang="ru-RU" sz="2800" baseline="30000" dirty="0" smtClean="0"/>
              <a:t>3</a:t>
            </a:r>
            <a:r>
              <a:rPr lang="ru-RU" sz="2800" dirty="0" smtClean="0"/>
              <a:t>-2=0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=-1,                     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=-1 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  х</a:t>
            </a:r>
            <a:r>
              <a:rPr lang="ru-RU" sz="2800" baseline="30000" dirty="0" smtClean="0"/>
              <a:t>3</a:t>
            </a:r>
            <a:r>
              <a:rPr lang="ru-RU" sz="2800" dirty="0" smtClean="0"/>
              <a:t>=2                       нет корней</a:t>
            </a:r>
          </a:p>
          <a:p>
            <a:pPr lvl="1">
              <a:lnSpc>
                <a:spcPct val="90000"/>
              </a:lnSpc>
            </a:pPr>
            <a:r>
              <a:rPr lang="ru-RU" sz="2600" dirty="0" smtClean="0"/>
              <a:t>Х=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 Ответ: </a:t>
            </a:r>
            <a:r>
              <a:rPr lang="en-US" sz="2800" dirty="0" smtClean="0">
                <a:cs typeface="Arial" charset="0"/>
              </a:rPr>
              <a:t>{</a:t>
            </a:r>
            <a:r>
              <a:rPr lang="ru-RU" sz="2800" dirty="0" smtClean="0">
                <a:cs typeface="Arial" charset="0"/>
              </a:rPr>
              <a:t>     </a:t>
            </a:r>
            <a:r>
              <a:rPr lang="en-US" sz="2800" dirty="0" smtClean="0">
                <a:cs typeface="Arial" charset="0"/>
              </a:rPr>
              <a:t>}</a:t>
            </a:r>
            <a:endParaRPr lang="en-US" sz="2800" dirty="0">
              <a:cs typeface="Arial" charset="0"/>
            </a:endParaRPr>
          </a:p>
        </p:txBody>
      </p:sp>
      <p:graphicFrame>
        <p:nvGraphicFramePr>
          <p:cNvPr id="19661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8316913" y="6165850"/>
          <a:ext cx="139700" cy="152400"/>
        </p:xfrm>
        <a:graphic>
          <a:graphicData uri="http://schemas.openxmlformats.org/presentationml/2006/ole">
            <p:oleObj spid="_x0000_s196612" name="Формула" r:id="rId3" imgW="139680" imgH="152280" progId="Equation.3">
              <p:embed/>
            </p:oleObj>
          </a:graphicData>
        </a:graphic>
      </p:graphicFrame>
      <p:graphicFrame>
        <p:nvGraphicFramePr>
          <p:cNvPr id="196614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8172450" y="6021388"/>
          <a:ext cx="131763" cy="142875"/>
        </p:xfrm>
        <a:graphic>
          <a:graphicData uri="http://schemas.openxmlformats.org/presentationml/2006/ole">
            <p:oleObj spid="_x0000_s196614" name="Формула" r:id="rId4" imgW="139680" imgH="152280" progId="Equation.3">
              <p:embed/>
            </p:oleObj>
          </a:graphicData>
        </a:graphic>
      </p:graphicFrame>
      <p:graphicFrame>
        <p:nvGraphicFramePr>
          <p:cNvPr id="196616" name="Object 8"/>
          <p:cNvGraphicFramePr>
            <a:graphicFrameLocks noChangeAspect="1"/>
          </p:cNvGraphicFramePr>
          <p:nvPr/>
        </p:nvGraphicFramePr>
        <p:xfrm>
          <a:off x="900113" y="3141663"/>
          <a:ext cx="635000" cy="935037"/>
        </p:xfrm>
        <a:graphic>
          <a:graphicData uri="http://schemas.openxmlformats.org/presentationml/2006/ole">
            <p:oleObj spid="_x0000_s196616" name="Формула" r:id="rId5" imgW="152280" imgH="215640" progId="Equation.3">
              <p:embed/>
            </p:oleObj>
          </a:graphicData>
        </a:graphic>
      </p:graphicFrame>
      <p:graphicFrame>
        <p:nvGraphicFramePr>
          <p:cNvPr id="196617" name="Object 9"/>
          <p:cNvGraphicFramePr>
            <a:graphicFrameLocks noChangeAspect="1"/>
          </p:cNvGraphicFramePr>
          <p:nvPr/>
        </p:nvGraphicFramePr>
        <p:xfrm>
          <a:off x="900113" y="4076700"/>
          <a:ext cx="635000" cy="863600"/>
        </p:xfrm>
        <a:graphic>
          <a:graphicData uri="http://schemas.openxmlformats.org/presentationml/2006/ole">
            <p:oleObj spid="_x0000_s196617" name="Формула" r:id="rId6" imgW="152280" imgH="215640" progId="Equation.3">
              <p:embed/>
            </p:oleObj>
          </a:graphicData>
        </a:graphic>
      </p:graphicFrame>
      <p:graphicFrame>
        <p:nvGraphicFramePr>
          <p:cNvPr id="196618" name="Object 10"/>
          <p:cNvGraphicFramePr>
            <a:graphicFrameLocks noChangeAspect="1"/>
          </p:cNvGraphicFramePr>
          <p:nvPr/>
        </p:nvGraphicFramePr>
        <p:xfrm>
          <a:off x="1785918" y="4929198"/>
          <a:ext cx="592123" cy="528992"/>
        </p:xfrm>
        <a:graphic>
          <a:graphicData uri="http://schemas.openxmlformats.org/presentationml/2006/ole">
            <p:oleObj spid="_x0000_s196618" name="Формула" r:id="rId7" imgW="241200" imgH="215640" progId="Equation.3">
              <p:embed/>
            </p:oleObj>
          </a:graphicData>
        </a:graphic>
      </p:graphicFrame>
      <p:graphicFrame>
        <p:nvGraphicFramePr>
          <p:cNvPr id="196619" name="Object 11"/>
          <p:cNvGraphicFramePr>
            <a:graphicFrameLocks noChangeAspect="1"/>
          </p:cNvGraphicFramePr>
          <p:nvPr/>
        </p:nvGraphicFramePr>
        <p:xfrm>
          <a:off x="2484438" y="5445125"/>
          <a:ext cx="431800" cy="385763"/>
        </p:xfrm>
        <a:graphic>
          <a:graphicData uri="http://schemas.openxmlformats.org/presentationml/2006/ole">
            <p:oleObj spid="_x0000_s196619" name="Формула" r:id="rId8" imgW="241200" imgH="215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Возвратное уравнение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idx="1"/>
          </p:nvPr>
        </p:nvGraphicFramePr>
        <p:xfrm>
          <a:off x="1350963" y="1570038"/>
          <a:ext cx="6018212" cy="4516437"/>
        </p:xfrm>
        <a:graphic>
          <a:graphicData uri="http://schemas.openxmlformats.org/presentationml/2006/ole">
            <p:oleObj spid="_x0000_s225282" name="Шаблон с поддержкой макросов" r:id="rId3" imgW="6078948" imgH="4568332" progId="Word.DocumentMacroEnabled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Возвратное уравнение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528763" y="1776413"/>
          <a:ext cx="5527675" cy="2246312"/>
        </p:xfrm>
        <a:graphic>
          <a:graphicData uri="http://schemas.openxmlformats.org/presentationml/2006/ole">
            <p:oleObj spid="_x0000_s226306" name="Шаблон с поддержкой макросов" r:id="rId3" imgW="5598019" imgH="2274100" progId="Word.DocumentMacroEnabled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 новой переменной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487488" y="1546225"/>
          <a:ext cx="6018212" cy="4795838"/>
        </p:xfrm>
        <a:graphic>
          <a:graphicData uri="http://schemas.openxmlformats.org/presentationml/2006/ole">
            <p:oleObj spid="_x0000_s227330" name="Шаблон с поддержкой макросов" r:id="rId3" imgW="6100388" imgH="4861440" progId="Word.DocumentMacroEnabled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</a:t>
            </a:r>
            <a:r>
              <a:rPr lang="ru-RU" dirty="0"/>
              <a:t>высших степеней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/>
              <a:t> Найти </a:t>
            </a:r>
            <a:r>
              <a:rPr lang="ru-RU" b="1" u="sng" dirty="0"/>
              <a:t>кол-во корней </a:t>
            </a:r>
            <a:r>
              <a:rPr lang="ru-RU" dirty="0" smtClean="0"/>
              <a:t>уравнения:  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u="sng" dirty="0"/>
              <a:t>х</a:t>
            </a:r>
            <a:r>
              <a:rPr lang="ru-RU" u="sng" baseline="30000" dirty="0"/>
              <a:t>4</a:t>
            </a:r>
            <a:r>
              <a:rPr lang="ru-RU" u="sng" dirty="0"/>
              <a:t>-2х-1=0</a:t>
            </a:r>
          </a:p>
          <a:p>
            <a:r>
              <a:rPr lang="ru-RU" dirty="0"/>
              <a:t> -1 </a:t>
            </a:r>
            <a:r>
              <a:rPr lang="ru-RU" dirty="0" smtClean="0"/>
              <a:t>кратно +1, -1-не являются корнями уравнения</a:t>
            </a:r>
            <a:endParaRPr lang="ru-RU" dirty="0"/>
          </a:p>
          <a:p>
            <a:pPr algn="ctr"/>
            <a:r>
              <a:rPr lang="ru-RU" dirty="0"/>
              <a:t>         х</a:t>
            </a:r>
            <a:r>
              <a:rPr lang="ru-RU" baseline="30000" dirty="0"/>
              <a:t>4</a:t>
            </a:r>
            <a:r>
              <a:rPr lang="ru-RU" dirty="0"/>
              <a:t>=2х+1</a:t>
            </a:r>
          </a:p>
          <a:p>
            <a:pPr algn="ctr"/>
            <a:r>
              <a:rPr lang="ru-RU" dirty="0" smtClean="0"/>
              <a:t>Рассмотрим функции:</a:t>
            </a:r>
          </a:p>
          <a:p>
            <a:pPr algn="ctr"/>
            <a:r>
              <a:rPr lang="ru-RU" dirty="0" smtClean="0"/>
              <a:t>  </a:t>
            </a:r>
            <a:r>
              <a:rPr lang="ru-RU" dirty="0" err="1"/>
              <a:t>у=</a:t>
            </a:r>
            <a:r>
              <a:rPr lang="ru-RU" dirty="0"/>
              <a:t> х</a:t>
            </a:r>
            <a:r>
              <a:rPr lang="ru-RU" baseline="30000" dirty="0"/>
              <a:t>4</a:t>
            </a:r>
            <a:r>
              <a:rPr lang="ru-RU" dirty="0"/>
              <a:t> ;</a:t>
            </a:r>
            <a:r>
              <a:rPr lang="ru-RU" baseline="30000" dirty="0"/>
              <a:t>     </a:t>
            </a:r>
            <a:r>
              <a:rPr lang="ru-RU" dirty="0"/>
              <a:t>  у=2х+1</a:t>
            </a:r>
          </a:p>
          <a:p>
            <a:endParaRPr lang="ru-RU" dirty="0"/>
          </a:p>
          <a:p>
            <a:pPr>
              <a:buNone/>
            </a:pPr>
            <a:r>
              <a:rPr lang="ru-RU" dirty="0"/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</a:t>
            </a:r>
            <a:r>
              <a:rPr lang="ru-RU" dirty="0"/>
              <a:t>высших степеней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1732" name="Picture 4" descr="График функ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125663"/>
            <a:ext cx="5545137" cy="37988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</a:t>
            </a:r>
            <a:r>
              <a:rPr lang="ru-RU" dirty="0"/>
              <a:t>высших степеней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pic>
        <p:nvPicPr>
          <p:cNvPr id="202757" name="Picture 5" descr="График функции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700213"/>
            <a:ext cx="5473700" cy="4257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Уравнения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Целые уравнения высших степеней.</a:t>
            </a:r>
          </a:p>
          <a:p>
            <a:r>
              <a:rPr lang="ru-RU"/>
              <a:t>Способы решения.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высших степеней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7924800" cy="4419600"/>
          </a:xfrm>
        </p:spPr>
        <p:txBody>
          <a:bodyPr/>
          <a:lstStyle/>
          <a:p>
            <a:r>
              <a:rPr lang="ru-RU" sz="28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b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Найти количество корней уравнения при различных значениях параметра </a:t>
            </a:r>
            <a:r>
              <a:rPr lang="ru-RU" sz="28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</a:p>
          <a:p>
            <a:r>
              <a:rPr lang="ru-RU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у=х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+3       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у=а</a:t>
            </a:r>
            <a:endParaRPr lang="ru-RU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1142976" y="2786058"/>
          <a:ext cx="1855798" cy="530228"/>
        </p:xfrm>
        <a:graphic>
          <a:graphicData uri="http://schemas.openxmlformats.org/presentationml/2006/ole">
            <p:oleObj spid="_x0000_s204802" name="Microsoft Equation 3.0" r:id="rId3" imgW="711000" imgH="203040" progId="Equation.3">
              <p:embed/>
            </p:oleObj>
          </a:graphicData>
        </a:graphic>
      </p:graphicFrame>
      <p:graphicFrame>
        <p:nvGraphicFramePr>
          <p:cNvPr id="204803" name="Object 3"/>
          <p:cNvGraphicFramePr>
            <a:graphicFrameLocks noChangeAspect="1"/>
          </p:cNvGraphicFramePr>
          <p:nvPr/>
        </p:nvGraphicFramePr>
        <p:xfrm>
          <a:off x="1071538" y="3214686"/>
          <a:ext cx="1292431" cy="530228"/>
        </p:xfrm>
        <a:graphic>
          <a:graphicData uri="http://schemas.openxmlformats.org/presentationml/2006/ole">
            <p:oleObj spid="_x0000_s204803" name="Microsoft Equation 3.0" r:id="rId4" imgW="495000" imgH="203040" progId="Equation.3">
              <p:embed/>
            </p:oleObj>
          </a:graphicData>
        </a:graphic>
      </p:graphicFrame>
      <p:graphicFrame>
        <p:nvGraphicFramePr>
          <p:cNvPr id="204804" name="Object 4"/>
          <p:cNvGraphicFramePr>
            <a:graphicFrameLocks noChangeAspect="1"/>
          </p:cNvGraphicFramePr>
          <p:nvPr/>
        </p:nvGraphicFramePr>
        <p:xfrm>
          <a:off x="1357290" y="3786190"/>
          <a:ext cx="517531" cy="381002"/>
        </p:xfrm>
        <a:graphic>
          <a:graphicData uri="http://schemas.openxmlformats.org/presentationml/2006/ole">
            <p:oleObj spid="_x0000_s204804" name="Формула" r:id="rId5" imgW="88560" imgH="1904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высших степеней</a:t>
            </a:r>
            <a:endParaRPr lang="ru-RU" dirty="0"/>
          </a:p>
        </p:txBody>
      </p:sp>
      <p:pic>
        <p:nvPicPr>
          <p:cNvPr id="4" name="Содержимое 3" descr="Изображение график 003"/>
          <p:cNvPicPr>
            <a:picLocks noGrp="1"/>
          </p:cNvPicPr>
          <p:nvPr>
            <p:ph idx="1"/>
          </p:nvPr>
        </p:nvPicPr>
        <p:blipFill>
          <a:blip r:embed="rId2" cstate="print"/>
          <a:srcRect l="56839" t="31837" r="5083" b="22064"/>
          <a:stretch>
            <a:fillRect/>
          </a:stretch>
        </p:blipFill>
        <p:spPr bwMode="auto">
          <a:xfrm>
            <a:off x="2357422" y="1571612"/>
            <a:ext cx="4070285" cy="358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429264"/>
            <a:ext cx="78581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Ответ:</a:t>
            </a:r>
            <a:r>
              <a:rPr lang="ru-RU" sz="1600" dirty="0"/>
              <a:t> при а&lt;3 корней нет; при а=3 единственный корень; при а&gt;3 два корня.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Проверочная с/</a:t>
            </a:r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Решить уравнение различными способами: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285852" y="2800350"/>
          <a:ext cx="6078538" cy="4057650"/>
        </p:xfrm>
        <a:graphic>
          <a:graphicData uri="http://schemas.openxmlformats.org/presentationml/2006/ole">
            <p:oleObj spid="_x0000_s228354" name="Шаблон с поддержкой макросов" r:id="rId3" imgW="6078948" imgH="4058223" progId="Word.DocumentMacroEnabled.12">
              <p:embed/>
            </p:oleObj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Решить уравнение с параметром: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323975" y="2790825"/>
          <a:ext cx="5949950" cy="4094163"/>
        </p:xfrm>
        <a:graphic>
          <a:graphicData uri="http://schemas.openxmlformats.org/presentationml/2006/ole">
            <p:oleObj spid="_x0000_s229379" name="Шаблон с поддержкой макросов" r:id="rId3" imgW="5950006" imgH="4093812" progId="Word.DocumentMacroEnabled.12">
              <p:embed/>
            </p:oleObj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Дополнительно: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571604" y="1785926"/>
          <a:ext cx="6010275" cy="4011613"/>
        </p:xfrm>
        <a:graphic>
          <a:graphicData uri="http://schemas.openxmlformats.org/presentationml/2006/ole">
            <p:oleObj spid="_x0000_s230402" name="Шаблон с поддержкой макросов" r:id="rId3" imgW="6078948" imgH="4058223" progId="Word.DocumentMacroEnabled.12">
              <p:embed/>
            </p:oleObj>
          </a:graphicData>
        </a:graphic>
      </p:graphicFrame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высших степеней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714488"/>
            <a:ext cx="7924800" cy="4419600"/>
          </a:xfrm>
        </p:spPr>
        <p:txBody>
          <a:bodyPr/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1285852" y="1643050"/>
          <a:ext cx="1855798" cy="530228"/>
        </p:xfrm>
        <a:graphic>
          <a:graphicData uri="http://schemas.openxmlformats.org/presentationml/2006/ole">
            <p:oleObj spid="_x0000_s205826" name="Microsoft Equation 3.0" r:id="rId3" imgW="711000" imgH="203040" progId="Equation.3">
              <p:embed/>
            </p:oleObj>
          </a:graphicData>
        </a:graphic>
      </p:graphicFrame>
      <p:graphicFrame>
        <p:nvGraphicFramePr>
          <p:cNvPr id="205827" name="Object 3"/>
          <p:cNvGraphicFramePr>
            <a:graphicFrameLocks noChangeAspect="1"/>
          </p:cNvGraphicFramePr>
          <p:nvPr/>
        </p:nvGraphicFramePr>
        <p:xfrm>
          <a:off x="1000100" y="2143116"/>
          <a:ext cx="1817698" cy="581663"/>
        </p:xfrm>
        <a:graphic>
          <a:graphicData uri="http://schemas.openxmlformats.org/presentationml/2006/ole">
            <p:oleObj spid="_x0000_s205827" name="Microsoft Equation 3.0" r:id="rId4" imgW="634680" imgH="203040" progId="Equation.3">
              <p:embed/>
            </p:oleObj>
          </a:graphicData>
        </a:graphic>
      </p:graphicFrame>
      <p:pic>
        <p:nvPicPr>
          <p:cNvPr id="6" name="Рисунок 5" descr="D:\Сохранение\Мои док\Мои рисунки\Изображение график\Изображение график 007.jpg"/>
          <p:cNvPicPr/>
          <p:nvPr/>
        </p:nvPicPr>
        <p:blipFill>
          <a:blip r:embed="rId5" cstate="print"/>
          <a:srcRect l="22448" t="32168" r="26242" b="33217"/>
          <a:stretch>
            <a:fillRect/>
          </a:stretch>
        </p:blipFill>
        <p:spPr bwMode="auto">
          <a:xfrm>
            <a:off x="4000496" y="1714488"/>
            <a:ext cx="378621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28662" y="5572140"/>
            <a:ext cx="6022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Ответ</a:t>
            </a:r>
            <a:r>
              <a:rPr lang="ru-RU" dirty="0" smtClean="0"/>
              <a:t>: один корень при любом значении параметра а.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Уравнения высших степеней</a:t>
            </a:r>
            <a:endParaRPr lang="ru-RU" dirty="0"/>
          </a:p>
        </p:txBody>
      </p:sp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3214678" y="1714488"/>
          <a:ext cx="1611322" cy="644529"/>
        </p:xfrm>
        <a:graphic>
          <a:graphicData uri="http://schemas.openxmlformats.org/presentationml/2006/ole">
            <p:oleObj spid="_x0000_s206850" name="Microsoft Equation 3.0" r:id="rId3" imgW="507960" imgH="203040" progId="Equation.3">
              <p:embed/>
            </p:oleObj>
          </a:graphicData>
        </a:graphic>
      </p:graphicFrame>
      <p:pic>
        <p:nvPicPr>
          <p:cNvPr id="5" name="Содержимое 4" descr="D:\Сохранение\Мои док\Мои рисунки\Изображение график\Изображение график 007.jpg"/>
          <p:cNvPicPr>
            <a:picLocks noGrp="1"/>
          </p:cNvPicPr>
          <p:nvPr>
            <p:ph idx="1"/>
          </p:nvPr>
        </p:nvPicPr>
        <p:blipFill>
          <a:blip r:embed="rId4" cstate="print"/>
          <a:srcRect l="22448" t="66783" r="27846" b="4429"/>
          <a:stretch>
            <a:fillRect/>
          </a:stretch>
        </p:blipFill>
        <p:spPr bwMode="auto">
          <a:xfrm>
            <a:off x="2643174" y="2500306"/>
            <a:ext cx="3863349" cy="307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85786" y="5572140"/>
            <a:ext cx="7650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Ответ</a:t>
            </a:r>
            <a:r>
              <a:rPr lang="ru-RU" dirty="0" smtClean="0"/>
              <a:t>: при а&lt;0-нет корней; при а=0-один корень; при а&gt;0- два корня.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531938" y="1774825"/>
          <a:ext cx="6010275" cy="4011613"/>
        </p:xfrm>
        <a:graphic>
          <a:graphicData uri="http://schemas.openxmlformats.org/presentationml/2006/ole">
            <p:oleObj spid="_x0000_s257026" name="Шаблон с поддержкой макросов" r:id="rId3" imgW="6078948" imgH="4058223" progId="Word.DocumentMacroEnabled.12">
              <p:embed/>
            </p:oleObj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/>
              <a:t>Цели урока</a:t>
            </a:r>
            <a:r>
              <a:rPr lang="ru-RU"/>
              <a:t>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Обобщить теоретические знания;</a:t>
            </a:r>
          </a:p>
          <a:p>
            <a:r>
              <a:rPr lang="ru-RU"/>
              <a:t>Проверить умение </a:t>
            </a:r>
            <a:r>
              <a:rPr lang="ru-RU" u="sng"/>
              <a:t>решать</a:t>
            </a:r>
            <a:r>
              <a:rPr lang="ru-RU"/>
              <a:t> целые ур-я высших степеней </a:t>
            </a:r>
            <a:r>
              <a:rPr lang="ru-RU" u="sng"/>
              <a:t>различными способами </a:t>
            </a:r>
            <a:r>
              <a:rPr lang="ru-RU"/>
              <a:t>и выбирать</a:t>
            </a:r>
            <a:r>
              <a:rPr lang="ru-RU" u="sng"/>
              <a:t> наиболее рациональный способ.</a:t>
            </a:r>
          </a:p>
          <a:p>
            <a:endParaRPr lang="ru-RU" u="sng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u="sng"/>
              <a:t/>
            </a:r>
            <a:br>
              <a:rPr lang="ru-RU" sz="3800" b="1" u="sng"/>
            </a:br>
            <a:endParaRPr lang="ru-RU" sz="3800" b="1" u="sng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Чтобы </a:t>
            </a:r>
            <a:r>
              <a:rPr lang="ru-RU" i="1" u="sng" dirty="0"/>
              <a:t>уметь</a:t>
            </a:r>
            <a:r>
              <a:rPr lang="ru-RU" dirty="0"/>
              <a:t> решать уравнения,  надо </a:t>
            </a:r>
            <a:r>
              <a:rPr lang="ru-RU" sz="4000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самостоятельно решать</a:t>
            </a:r>
            <a:r>
              <a:rPr lang="ru-RU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Уравнение- это . . .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571612"/>
            <a:ext cx="7924800" cy="4419600"/>
          </a:xfrm>
        </p:spPr>
        <p:txBody>
          <a:bodyPr/>
          <a:lstStyle/>
          <a:p>
            <a:r>
              <a:rPr lang="ru-RU" b="1" i="1" u="sng" dirty="0"/>
              <a:t>Корень уравнения-</a:t>
            </a:r>
            <a:r>
              <a:rPr lang="ru-RU" dirty="0"/>
              <a:t> это . . </a:t>
            </a:r>
            <a:r>
              <a:rPr lang="ru-RU" dirty="0" smtClean="0"/>
              <a:t>.</a:t>
            </a:r>
          </a:p>
          <a:p>
            <a:r>
              <a:rPr lang="ru-RU" b="1" u="sng" dirty="0" smtClean="0"/>
              <a:t>Степень уравнения-…</a:t>
            </a:r>
            <a:endParaRPr lang="ru-RU" b="1" u="sng" dirty="0"/>
          </a:p>
          <a:p>
            <a:r>
              <a:rPr lang="ru-RU" b="1" i="1" u="sng" dirty="0"/>
              <a:t>Решить уравнение-</a:t>
            </a:r>
            <a:r>
              <a:rPr lang="ru-RU" dirty="0"/>
              <a:t> </a:t>
            </a:r>
            <a:r>
              <a:rPr lang="ru-RU" dirty="0" smtClean="0"/>
              <a:t>значит…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Проверить решение: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498600" y="1370013"/>
          <a:ext cx="6078538" cy="4057650"/>
        </p:xfrm>
        <a:graphic>
          <a:graphicData uri="http://schemas.openxmlformats.org/presentationml/2006/ole">
            <p:oleObj spid="_x0000_s224258" name="Шаблон с поддержкой макросов" r:id="rId3" imgW="6078948" imgH="4058223" progId="Word.DocumentMacroEnabled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Тест: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628775"/>
            <a:ext cx="7924800" cy="4419600"/>
          </a:xfrm>
        </p:spPr>
        <p:txBody>
          <a:bodyPr/>
          <a:lstStyle/>
          <a:p>
            <a:pPr algn="ctr"/>
            <a:r>
              <a:rPr lang="ru-RU" dirty="0"/>
              <a:t>1)Решить уравнение:</a:t>
            </a:r>
          </a:p>
          <a:p>
            <a:pPr algn="ctr">
              <a:buFont typeface="Wingdings" pitchFamily="2" charset="2"/>
              <a:buNone/>
            </a:pPr>
            <a:r>
              <a:rPr lang="ru-RU" dirty="0"/>
              <a:t>2</a:t>
            </a:r>
            <a:r>
              <a:rPr lang="en-US" dirty="0">
                <a:cs typeface="Arial" charset="0"/>
              </a:rPr>
              <a:t>X-</a:t>
            </a:r>
            <a:r>
              <a:rPr lang="ru-RU" dirty="0">
                <a:cs typeface="Arial" charset="0"/>
              </a:rPr>
              <a:t>5,5=2(1,5</a:t>
            </a:r>
            <a:r>
              <a:rPr lang="en-US" dirty="0">
                <a:cs typeface="Arial" charset="0"/>
              </a:rPr>
              <a:t>X-</a:t>
            </a:r>
            <a:r>
              <a:rPr lang="ru-RU" dirty="0">
                <a:cs typeface="Arial" charset="0"/>
              </a:rPr>
              <a:t>2,5)   </a:t>
            </a:r>
            <a:r>
              <a:rPr lang="en-US" dirty="0">
                <a:cs typeface="Arial" charset="0"/>
              </a:rPr>
              <a:t>/</a:t>
            </a:r>
            <a:r>
              <a:rPr lang="ru-RU" dirty="0">
                <a:cs typeface="Arial" charset="0"/>
              </a:rPr>
              <a:t>  3(2+1,5</a:t>
            </a:r>
            <a:r>
              <a:rPr lang="en-US" dirty="0">
                <a:cs typeface="Arial" charset="0"/>
              </a:rPr>
              <a:t>X</a:t>
            </a:r>
            <a:r>
              <a:rPr lang="ru-RU" dirty="0">
                <a:cs typeface="Arial" charset="0"/>
              </a:rPr>
              <a:t>)=1+5,5</a:t>
            </a:r>
            <a:r>
              <a:rPr lang="en-US" dirty="0">
                <a:cs typeface="Arial" charset="0"/>
              </a:rPr>
              <a:t>X</a:t>
            </a:r>
            <a:endParaRPr lang="ru-RU" dirty="0">
              <a:cs typeface="Arial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dirty="0">
                <a:cs typeface="Arial" charset="0"/>
              </a:rPr>
              <a:t>    </a:t>
            </a:r>
            <a:r>
              <a:rPr lang="ru-RU" dirty="0">
                <a:solidFill>
                  <a:srgbClr val="FF3399"/>
                </a:solidFill>
                <a:cs typeface="Arial" charset="0"/>
              </a:rPr>
              <a:t>а) 0       б) 5        в) 0,5      г) -0,5 </a:t>
            </a:r>
          </a:p>
          <a:p>
            <a:pPr algn="ctr"/>
            <a:r>
              <a:rPr lang="ru-RU" dirty="0">
                <a:cs typeface="Arial" charset="0"/>
              </a:rPr>
              <a:t>2)Найти корни уравнения:</a:t>
            </a:r>
          </a:p>
          <a:p>
            <a:pPr algn="ctr">
              <a:buFont typeface="Wingdings" pitchFamily="2" charset="2"/>
              <a:buNone/>
            </a:pPr>
            <a:r>
              <a:rPr lang="en-US" dirty="0">
                <a:cs typeface="Arial" charset="0"/>
              </a:rPr>
              <a:t>X</a:t>
            </a:r>
            <a:r>
              <a:rPr lang="ru-RU" dirty="0">
                <a:cs typeface="Arial" charset="0"/>
              </a:rPr>
              <a:t> </a:t>
            </a:r>
            <a:r>
              <a:rPr lang="ru-RU" baseline="30000" dirty="0">
                <a:cs typeface="Arial" charset="0"/>
              </a:rPr>
              <a:t>2 </a:t>
            </a:r>
            <a:r>
              <a:rPr lang="ru-RU" dirty="0">
                <a:cs typeface="Arial" charset="0"/>
              </a:rPr>
              <a:t>=-</a:t>
            </a:r>
            <a:r>
              <a:rPr lang="en-US" dirty="0">
                <a:cs typeface="Arial" charset="0"/>
              </a:rPr>
              <a:t>X</a:t>
            </a:r>
            <a:r>
              <a:rPr lang="ru-RU" dirty="0">
                <a:cs typeface="Arial" charset="0"/>
              </a:rPr>
              <a:t>                      </a:t>
            </a:r>
            <a:r>
              <a:rPr lang="ru-RU" dirty="0" smtClean="0">
                <a:cs typeface="Arial" charset="0"/>
              </a:rPr>
              <a:t>/     </a:t>
            </a:r>
            <a:r>
              <a:rPr lang="en-US" dirty="0">
                <a:cs typeface="Arial" charset="0"/>
              </a:rPr>
              <a:t>X</a:t>
            </a:r>
            <a:r>
              <a:rPr lang="ru-RU" baseline="30000" dirty="0">
                <a:cs typeface="Arial" charset="0"/>
              </a:rPr>
              <a:t>2 </a:t>
            </a:r>
            <a:r>
              <a:rPr lang="ru-RU" dirty="0">
                <a:cs typeface="Arial" charset="0"/>
              </a:rPr>
              <a:t>-1=0</a:t>
            </a:r>
          </a:p>
          <a:p>
            <a:pPr algn="ctr">
              <a:buFont typeface="Wingdings" pitchFamily="2" charset="2"/>
              <a:buNone/>
            </a:pPr>
            <a:r>
              <a:rPr lang="ru-RU" dirty="0">
                <a:cs typeface="Arial" charset="0"/>
              </a:rPr>
              <a:t>   </a:t>
            </a:r>
            <a:r>
              <a:rPr lang="ru-RU" dirty="0">
                <a:solidFill>
                  <a:srgbClr val="FF3399"/>
                </a:solidFill>
                <a:cs typeface="Arial" charset="0"/>
              </a:rPr>
              <a:t>а) 1       б) -1;1    в)-1;0      г)0</a:t>
            </a:r>
          </a:p>
          <a:p>
            <a:pPr>
              <a:buFont typeface="Wingdings" pitchFamily="2" charset="2"/>
              <a:buNone/>
            </a:pPr>
            <a:endParaRPr lang="en-US" dirty="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Тест:</a:t>
            </a:r>
            <a:endParaRPr lang="ru-RU" dirty="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7562850" cy="4419600"/>
          </a:xfrm>
        </p:spPr>
        <p:txBody>
          <a:bodyPr/>
          <a:lstStyle/>
          <a:p>
            <a:pPr algn="ctr"/>
            <a:r>
              <a:rPr lang="ru-RU" sz="2800" dirty="0"/>
              <a:t>3)Найти удвоенный </a:t>
            </a:r>
            <a:r>
              <a:rPr lang="ru-RU" sz="2800" dirty="0" smtClean="0"/>
              <a:t>корень уравнения:</a:t>
            </a:r>
            <a:endParaRPr lang="ru-RU" sz="2800" dirty="0"/>
          </a:p>
          <a:p>
            <a:endParaRPr lang="ru-RU" sz="2800" dirty="0"/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rgbClr val="FF3399"/>
                </a:solidFill>
              </a:rPr>
              <a:t>    </a:t>
            </a:r>
            <a:r>
              <a:rPr lang="ru-RU" sz="2400" dirty="0" smtClean="0">
                <a:solidFill>
                  <a:srgbClr val="FF3399"/>
                </a:solidFill>
              </a:rPr>
              <a:t>           а</a:t>
            </a:r>
            <a:r>
              <a:rPr lang="ru-RU" sz="2400" dirty="0">
                <a:solidFill>
                  <a:srgbClr val="FF3399"/>
                </a:solidFill>
              </a:rPr>
              <a:t>)-1  </a:t>
            </a:r>
            <a:r>
              <a:rPr lang="ru-RU" sz="2400" dirty="0" smtClean="0">
                <a:solidFill>
                  <a:srgbClr val="FF3399"/>
                </a:solidFill>
              </a:rPr>
              <a:t>     </a:t>
            </a:r>
            <a:r>
              <a:rPr lang="ru-RU" sz="2400" dirty="0">
                <a:solidFill>
                  <a:srgbClr val="FF3399"/>
                </a:solidFill>
              </a:rPr>
              <a:t>б)-24</a:t>
            </a:r>
          </a:p>
          <a:p>
            <a:pPr algn="ctr"/>
            <a:r>
              <a:rPr lang="ru-RU" sz="2800" dirty="0"/>
              <a:t>4)Найти недопустимые значения переменной х:</a:t>
            </a:r>
          </a:p>
          <a:p>
            <a:endParaRPr lang="ru-RU" sz="2800" dirty="0"/>
          </a:p>
          <a:p>
            <a:endParaRPr lang="ru-RU" sz="2400" dirty="0">
              <a:solidFill>
                <a:srgbClr val="FF3399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2400" dirty="0">
                <a:solidFill>
                  <a:srgbClr val="FF3399"/>
                </a:solidFill>
              </a:rPr>
              <a:t>а) 0         б)-2;4       в)-3;1/3       г)1/3;3  </a:t>
            </a:r>
          </a:p>
        </p:txBody>
      </p:sp>
      <p:graphicFrame>
        <p:nvGraphicFramePr>
          <p:cNvPr id="190469" name="Object 5"/>
          <p:cNvGraphicFramePr>
            <a:graphicFrameLocks noChangeAspect="1"/>
          </p:cNvGraphicFramePr>
          <p:nvPr>
            <p:ph sz="quarter" idx="2"/>
          </p:nvPr>
        </p:nvGraphicFramePr>
        <p:xfrm>
          <a:off x="4572000" y="1916113"/>
          <a:ext cx="2160588" cy="854075"/>
        </p:xfrm>
        <a:graphic>
          <a:graphicData uri="http://schemas.openxmlformats.org/presentationml/2006/ole">
            <p:oleObj spid="_x0000_s190469" name="Формула" r:id="rId3" imgW="634680" imgH="228600" progId="Equation.3">
              <p:embed/>
            </p:oleObj>
          </a:graphicData>
        </a:graphic>
      </p:graphicFrame>
      <p:graphicFrame>
        <p:nvGraphicFramePr>
          <p:cNvPr id="190468" name="Object 4"/>
          <p:cNvGraphicFramePr>
            <a:graphicFrameLocks noChangeAspect="1"/>
          </p:cNvGraphicFramePr>
          <p:nvPr>
            <p:ph sz="half" idx="4294967295"/>
          </p:nvPr>
        </p:nvGraphicFramePr>
        <p:xfrm>
          <a:off x="468313" y="1989138"/>
          <a:ext cx="2519362" cy="784225"/>
        </p:xfrm>
        <a:graphic>
          <a:graphicData uri="http://schemas.openxmlformats.org/presentationml/2006/ole">
            <p:oleObj spid="_x0000_s190468" name="Формула" r:id="rId4" imgW="672840" imgH="228600" progId="Equation.3">
              <p:embed/>
            </p:oleObj>
          </a:graphicData>
        </a:graphic>
      </p:graphicFrame>
      <p:sp>
        <p:nvSpPr>
          <p:cNvPr id="190475" name="Rectangle 11"/>
          <p:cNvSpPr>
            <a:spLocks noChangeArrowheads="1"/>
          </p:cNvSpPr>
          <p:nvPr/>
        </p:nvSpPr>
        <p:spPr bwMode="auto">
          <a:xfrm>
            <a:off x="4140200" y="2660650"/>
            <a:ext cx="22365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1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2400" dirty="0">
                <a:solidFill>
                  <a:srgbClr val="FF3399"/>
                </a:solidFill>
              </a:rPr>
              <a:t>в)20      г) 1</a:t>
            </a:r>
          </a:p>
        </p:txBody>
      </p:sp>
      <p:graphicFrame>
        <p:nvGraphicFramePr>
          <p:cNvPr id="190476" name="Object 12"/>
          <p:cNvGraphicFramePr>
            <a:graphicFrameLocks noChangeAspect="1"/>
          </p:cNvGraphicFramePr>
          <p:nvPr>
            <p:ph sz="quarter" idx="3"/>
          </p:nvPr>
        </p:nvGraphicFramePr>
        <p:xfrm>
          <a:off x="755650" y="3933825"/>
          <a:ext cx="2316802" cy="923935"/>
        </p:xfrm>
        <a:graphic>
          <a:graphicData uri="http://schemas.openxmlformats.org/presentationml/2006/ole">
            <p:oleObj spid="_x0000_s190476" name="Формула" r:id="rId5" imgW="571320" imgH="228600" progId="Equation.3">
              <p:embed/>
            </p:oleObj>
          </a:graphicData>
        </a:graphic>
      </p:graphicFrame>
      <p:graphicFrame>
        <p:nvGraphicFramePr>
          <p:cNvPr id="190478" name="Object 14"/>
          <p:cNvGraphicFramePr>
            <a:graphicFrameLocks noChangeAspect="1"/>
          </p:cNvGraphicFramePr>
          <p:nvPr/>
        </p:nvGraphicFramePr>
        <p:xfrm>
          <a:off x="5076825" y="3963988"/>
          <a:ext cx="2176142" cy="893772"/>
        </p:xfrm>
        <a:graphic>
          <a:graphicData uri="http://schemas.openxmlformats.org/presentationml/2006/ole">
            <p:oleObj spid="_x0000_s190478" name="Формула" r:id="rId6" imgW="558720" imgH="228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Тест:</a:t>
            </a:r>
            <a:endParaRPr lang="ru-RU" dirty="0"/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7994650" cy="4419600"/>
          </a:xfrm>
        </p:spPr>
        <p:txBody>
          <a:bodyPr/>
          <a:lstStyle/>
          <a:p>
            <a:pPr algn="ctr"/>
            <a:r>
              <a:rPr lang="ru-RU" sz="2800" dirty="0"/>
              <a:t>5)Найти сумму корней </a:t>
            </a:r>
            <a:r>
              <a:rPr lang="ru-RU" sz="2800" dirty="0" smtClean="0"/>
              <a:t>уравнения</a:t>
            </a:r>
            <a:r>
              <a:rPr lang="ru-RU" sz="2800" dirty="0"/>
              <a:t>:</a:t>
            </a:r>
          </a:p>
          <a:p>
            <a:pPr algn="ctr">
              <a:buNone/>
            </a:pPr>
            <a:r>
              <a:rPr lang="ru-RU" dirty="0" smtClean="0"/>
              <a:t>      </a:t>
            </a:r>
            <a:r>
              <a:rPr lang="en-US" dirty="0" smtClean="0"/>
              <a:t>I</a:t>
            </a:r>
            <a:r>
              <a:rPr lang="ru-RU" dirty="0"/>
              <a:t>х-5</a:t>
            </a:r>
            <a:r>
              <a:rPr lang="en-US" dirty="0"/>
              <a:t>I</a:t>
            </a:r>
            <a:r>
              <a:rPr lang="ru-RU" dirty="0"/>
              <a:t>=6     </a:t>
            </a:r>
            <a:r>
              <a:rPr lang="ru-RU" dirty="0" smtClean="0"/>
              <a:t> </a:t>
            </a:r>
            <a:r>
              <a:rPr lang="ru-RU" dirty="0"/>
              <a:t>/    </a:t>
            </a:r>
            <a:r>
              <a:rPr lang="en-US" dirty="0"/>
              <a:t>I</a:t>
            </a:r>
            <a:r>
              <a:rPr lang="ru-RU" dirty="0"/>
              <a:t>х+3</a:t>
            </a:r>
            <a:r>
              <a:rPr lang="en-US" dirty="0"/>
              <a:t>I</a:t>
            </a:r>
            <a:r>
              <a:rPr lang="ru-RU" dirty="0"/>
              <a:t>=2</a:t>
            </a:r>
          </a:p>
          <a:p>
            <a:pPr algn="ctr">
              <a:buNone/>
            </a:pPr>
            <a:r>
              <a:rPr lang="ru-RU" sz="2400" dirty="0">
                <a:solidFill>
                  <a:srgbClr val="FF3399"/>
                </a:solidFill>
              </a:rPr>
              <a:t>а) 11     б) -6       в) -1      г)10</a:t>
            </a:r>
          </a:p>
          <a:p>
            <a:pPr algn="ctr"/>
            <a:r>
              <a:rPr lang="ru-RU" sz="2800" b="1" dirty="0"/>
              <a:t>6)Решить уравнение</a:t>
            </a:r>
            <a:r>
              <a:rPr lang="ru-RU" sz="2800" dirty="0"/>
              <a:t>:</a:t>
            </a: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     1,5</a:t>
            </a:r>
            <a:endParaRPr lang="ru-RU" sz="2400" dirty="0"/>
          </a:p>
          <a:p>
            <a:endParaRPr lang="ru-RU" sz="2400" dirty="0"/>
          </a:p>
          <a:p>
            <a:pPr algn="ctr">
              <a:buNone/>
            </a:pPr>
            <a:r>
              <a:rPr lang="ru-RU" sz="2400" dirty="0">
                <a:solidFill>
                  <a:srgbClr val="FF3399"/>
                </a:solidFill>
              </a:rPr>
              <a:t>а)4           б)3            в) -4              г)8</a:t>
            </a:r>
          </a:p>
        </p:txBody>
      </p:sp>
      <p:graphicFrame>
        <p:nvGraphicFramePr>
          <p:cNvPr id="192517" name="Object 5"/>
          <p:cNvGraphicFramePr>
            <a:graphicFrameLocks noChangeAspect="1"/>
          </p:cNvGraphicFramePr>
          <p:nvPr>
            <p:ph sz="quarter" idx="2"/>
          </p:nvPr>
        </p:nvGraphicFramePr>
        <p:xfrm>
          <a:off x="1500167" y="3429000"/>
          <a:ext cx="1857388" cy="655265"/>
        </p:xfrm>
        <a:graphic>
          <a:graphicData uri="http://schemas.openxmlformats.org/presentationml/2006/ole">
            <p:oleObj spid="_x0000_s192517" name="Формула" r:id="rId3" imgW="647640" imgH="228600" progId="Equation.3">
              <p:embed/>
            </p:oleObj>
          </a:graphicData>
        </a:graphic>
      </p:graphicFrame>
      <p:graphicFrame>
        <p:nvGraphicFramePr>
          <p:cNvPr id="192519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5435600" y="3429000"/>
          <a:ext cx="2422548" cy="671860"/>
        </p:xfrm>
        <a:graphic>
          <a:graphicData uri="http://schemas.openxmlformats.org/presentationml/2006/ole">
            <p:oleObj spid="_x0000_s192519" name="Формула" r:id="rId4" imgW="825480" imgH="228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848</TotalTime>
  <Words>491</Words>
  <Application>Microsoft Office PowerPoint</Application>
  <PresentationFormat>Экран (4:3)</PresentationFormat>
  <Paragraphs>104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Скругленный</vt:lpstr>
      <vt:lpstr>Шаблон с поддержкой макросов</vt:lpstr>
      <vt:lpstr>Формула</vt:lpstr>
      <vt:lpstr>Microsoft Equation 3.0</vt:lpstr>
      <vt:lpstr>Алгебра-9. Целое уравнение и его корни. Приемы решения целых уравнений.</vt:lpstr>
      <vt:lpstr>Уравнения</vt:lpstr>
      <vt:lpstr>Цели урока:</vt:lpstr>
      <vt:lpstr> </vt:lpstr>
      <vt:lpstr>Уравнение- это . . .</vt:lpstr>
      <vt:lpstr>Проверить решение:</vt:lpstr>
      <vt:lpstr>Тест:</vt:lpstr>
      <vt:lpstr>Тест:</vt:lpstr>
      <vt:lpstr>Тест:</vt:lpstr>
      <vt:lpstr>Тест:</vt:lpstr>
      <vt:lpstr>Ответы :</vt:lpstr>
      <vt:lpstr>Уравнения высших степеней</vt:lpstr>
      <vt:lpstr>Уравнения высших степеней</vt:lpstr>
      <vt:lpstr>Возвратное уравнение</vt:lpstr>
      <vt:lpstr>Возвратное уравнение</vt:lpstr>
      <vt:lpstr>Введение новой переменной</vt:lpstr>
      <vt:lpstr>Уравнения высших степеней</vt:lpstr>
      <vt:lpstr>Уравнения высших степеней</vt:lpstr>
      <vt:lpstr>Уравнения высших степеней</vt:lpstr>
      <vt:lpstr>Уравнения высших степеней</vt:lpstr>
      <vt:lpstr>Уравнения высших степеней</vt:lpstr>
      <vt:lpstr>Проверочная с/р</vt:lpstr>
      <vt:lpstr>Дополнительно:</vt:lpstr>
      <vt:lpstr>Дополнительно:</vt:lpstr>
      <vt:lpstr>Уравнения высших степеней</vt:lpstr>
      <vt:lpstr>Уравнения высших степеней</vt:lpstr>
      <vt:lpstr>Домашнее задание: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Уравнения.</dc:title>
  <dc:creator>User</dc:creator>
  <cp:lastModifiedBy>laman</cp:lastModifiedBy>
  <cp:revision>59</cp:revision>
  <dcterms:created xsi:type="dcterms:W3CDTF">2008-04-15T13:44:32Z</dcterms:created>
  <dcterms:modified xsi:type="dcterms:W3CDTF">2020-11-01T18:34:02Z</dcterms:modified>
</cp:coreProperties>
</file>