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303" r:id="rId11"/>
    <p:sldId id="266" r:id="rId12"/>
    <p:sldId id="286" r:id="rId13"/>
    <p:sldId id="268" r:id="rId14"/>
    <p:sldId id="267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8" r:id="rId48"/>
    <p:sldId id="304" r:id="rId49"/>
    <p:sldId id="305" r:id="rId50"/>
    <p:sldId id="306" r:id="rId51"/>
    <p:sldId id="307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9" autoAdjust="0"/>
    <p:restoredTop sz="91154" autoAdjust="0"/>
  </p:normalViewPr>
  <p:slideViewPr>
    <p:cSldViewPr snapToGrid="0">
      <p:cViewPr varScale="1">
        <p:scale>
          <a:sx n="61" d="100"/>
          <a:sy n="61" d="100"/>
        </p:scale>
        <p:origin x="6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63DF7-9634-46D6-A242-AD95DBF798BA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E1CA-4DA2-4CC8-AAE5-9B00C5BFA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2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E1CA-4DA2-4CC8-AAE5-9B00C5BFA35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6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E1CA-4DA2-4CC8-AAE5-9B00C5BFA35B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7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F6F2-1112-4B30-9D89-E9358235601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EAC2-1F95-44C4-A309-62270EC4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F6F2-1112-4B30-9D89-E9358235601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EAC2-1F95-44C4-A309-62270EC4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9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F6F2-1112-4B30-9D89-E9358235601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EAC2-1F95-44C4-A309-62270EC4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3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F6F2-1112-4B30-9D89-E9358235601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EAC2-1F95-44C4-A309-62270EC4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9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F6F2-1112-4B30-9D89-E9358235601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EAC2-1F95-44C4-A309-62270EC4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8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F6F2-1112-4B30-9D89-E9358235601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EAC2-1F95-44C4-A309-62270EC4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1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F6F2-1112-4B30-9D89-E9358235601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EAC2-1F95-44C4-A309-62270EC4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7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F6F2-1112-4B30-9D89-E9358235601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EAC2-1F95-44C4-A309-62270EC4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9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F6F2-1112-4B30-9D89-E9358235601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EAC2-1F95-44C4-A309-62270EC4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0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F6F2-1112-4B30-9D89-E9358235601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EAC2-1F95-44C4-A309-62270EC4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0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F6F2-1112-4B30-9D89-E9358235601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EAC2-1F95-44C4-A309-62270EC4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7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7F6F2-1112-4B30-9D89-E9358235601C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EAC2-1F95-44C4-A309-62270EC4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Лечебная физкультура при нарушении осанки и сколиозах</a:t>
            </a:r>
            <a:br>
              <a:rPr lang="ru-RU" sz="2800" b="1" dirty="0" smtClean="0"/>
            </a:br>
            <a:r>
              <a:rPr lang="ru-RU" sz="2800" b="1" dirty="0" smtClean="0"/>
              <a:t>Преподаватель СПб ГБОУ ЦПК СМО № 1</a:t>
            </a:r>
            <a:br>
              <a:rPr lang="ru-RU" sz="2800" b="1" dirty="0" smtClean="0"/>
            </a:br>
            <a:r>
              <a:rPr lang="ru-RU" sz="2800" b="1" dirty="0" err="1" smtClean="0"/>
              <a:t>МорозЛ.И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b="1" dirty="0" smtClean="0"/>
              <a:t>С-Петербург 2014г.</a:t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18714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8" y="1352283"/>
            <a:ext cx="9727842" cy="532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71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5600"/>
            <a:ext cx="12153900" cy="1135888"/>
          </a:xfrm>
        </p:spPr>
        <p:txBody>
          <a:bodyPr>
            <a:normAutofit fontScale="90000"/>
          </a:bodyPr>
          <a:lstStyle/>
          <a:p>
            <a:pPr>
              <a:tabLst>
                <a:tab pos="5924550" algn="l"/>
              </a:tabLst>
            </a:pPr>
            <a:r>
              <a:rPr lang="ru-RU" sz="3600" b="1" u="sng" dirty="0" smtClean="0"/>
              <a:t>Под нарушением осанки </a:t>
            </a:r>
            <a:r>
              <a:rPr lang="ru-RU" sz="2800" b="1" dirty="0" smtClean="0"/>
              <a:t>понимают </a:t>
            </a:r>
            <a:r>
              <a:rPr lang="ru-RU" sz="2800" b="1" u="sng" dirty="0" smtClean="0"/>
              <a:t>нестойкое</a:t>
            </a:r>
            <a:r>
              <a:rPr lang="ru-RU" sz="2800" b="1" dirty="0" smtClean="0"/>
              <a:t> отклонение позвоночника во фронтальной и </a:t>
            </a:r>
            <a:r>
              <a:rPr lang="ru-RU" sz="2800" b="1" dirty="0" err="1" smtClean="0"/>
              <a:t>саггитальной</a:t>
            </a:r>
            <a:r>
              <a:rPr lang="ru-RU" sz="2800" b="1" dirty="0" smtClean="0"/>
              <a:t> плоскостях.</a:t>
            </a:r>
            <a:br>
              <a:rPr lang="ru-RU" sz="2800" b="1" dirty="0" smtClean="0"/>
            </a:br>
            <a:r>
              <a:rPr lang="ru-RU" sz="4000" b="1" u="sng" dirty="0" smtClean="0"/>
              <a:t>       Причины:</a:t>
            </a:r>
            <a:br>
              <a:rPr lang="ru-RU" sz="4000" b="1" u="sng" dirty="0" smtClean="0"/>
            </a:br>
            <a:r>
              <a:rPr lang="ru-RU" sz="2800" b="1" u="sng" dirty="0"/>
              <a:t/>
            </a:r>
            <a:br>
              <a:rPr lang="ru-RU" sz="2800" b="1" u="sng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" y="780288"/>
            <a:ext cx="12153900" cy="6077711"/>
          </a:xfrm>
        </p:spPr>
        <p:txBody>
          <a:bodyPr>
            <a:normAutofit fontScale="47500" lnSpcReduction="20000"/>
          </a:bodyPr>
          <a:lstStyle/>
          <a:p>
            <a:r>
              <a:rPr lang="ru-RU" sz="5000" b="1" dirty="0" smtClean="0"/>
              <a:t>1) неправильное состояние опорно-двигательного аппарата</a:t>
            </a:r>
          </a:p>
          <a:p>
            <a:r>
              <a:rPr lang="ru-RU" sz="5000" b="1" dirty="0" smtClean="0"/>
              <a:t>2)стойкая дисгармония нервно-мышечного тонуса</a:t>
            </a:r>
          </a:p>
          <a:p>
            <a:r>
              <a:rPr lang="ru-RU" sz="5000" b="1" dirty="0" smtClean="0"/>
              <a:t>3)пониженная координация, неумение справиться со своим телом</a:t>
            </a:r>
          </a:p>
          <a:p>
            <a:r>
              <a:rPr lang="ru-RU" sz="5000" b="1" dirty="0" smtClean="0"/>
              <a:t>Часть детей-----------не удерживают правильной осанки </a:t>
            </a:r>
            <a:r>
              <a:rPr lang="ru-RU" sz="5000" b="1" dirty="0" err="1" smtClean="0"/>
              <a:t>вследствии</a:t>
            </a:r>
            <a:r>
              <a:rPr lang="ru-RU" sz="5000" b="1" dirty="0" smtClean="0"/>
              <a:t> </a:t>
            </a:r>
          </a:p>
          <a:p>
            <a:r>
              <a:rPr lang="ru-RU" sz="5000" b="1" dirty="0"/>
              <a:t> </a:t>
            </a:r>
            <a:r>
              <a:rPr lang="ru-RU" sz="5000" b="1" dirty="0" smtClean="0"/>
              <a:t>                                     незнания и непонимания правильной осанки-отсутствие</a:t>
            </a:r>
          </a:p>
          <a:p>
            <a:r>
              <a:rPr lang="ru-RU" sz="5000" b="1" dirty="0"/>
              <a:t> </a:t>
            </a:r>
            <a:r>
              <a:rPr lang="ru-RU" sz="5000" b="1" dirty="0" smtClean="0"/>
              <a:t>                                     воспитания </a:t>
            </a:r>
          </a:p>
          <a:p>
            <a:pPr marL="0" indent="0">
              <a:buNone/>
            </a:pPr>
            <a:r>
              <a:rPr lang="ru-RU" sz="5000" b="1" dirty="0" smtClean="0"/>
              <a:t>.</a:t>
            </a:r>
          </a:p>
          <a:p>
            <a:r>
              <a:rPr lang="ru-RU" sz="5000" b="1" dirty="0" smtClean="0"/>
              <a:t>Часть детей-----------из-за общей </a:t>
            </a:r>
            <a:r>
              <a:rPr lang="ru-RU" sz="5000" b="1" dirty="0" err="1" smtClean="0"/>
              <a:t>ослабленности</a:t>
            </a:r>
            <a:r>
              <a:rPr lang="ru-RU" sz="5000" b="1" dirty="0" smtClean="0"/>
              <a:t> организма( особенно заметно к концу             дня)</a:t>
            </a:r>
          </a:p>
          <a:p>
            <a:r>
              <a:rPr lang="ru-RU" sz="5000" b="1" dirty="0" smtClean="0"/>
              <a:t>Часть детей-----------</a:t>
            </a:r>
            <a:r>
              <a:rPr lang="ru-RU" sz="5000" b="1" dirty="0" err="1" smtClean="0"/>
              <a:t>усваевает</a:t>
            </a:r>
            <a:r>
              <a:rPr lang="ru-RU" sz="5000" b="1" dirty="0" smtClean="0"/>
              <a:t> неправильную осанку, копируя старших и приучаясь к        неправильным </a:t>
            </a:r>
            <a:r>
              <a:rPr lang="ru-RU" sz="5000" b="1" dirty="0"/>
              <a:t>позам чтения и письма</a:t>
            </a:r>
          </a:p>
          <a:p>
            <a:endParaRPr lang="ru-RU" sz="5000" b="1" dirty="0" smtClean="0"/>
          </a:p>
          <a:p>
            <a:r>
              <a:rPr lang="ru-RU" sz="5000" dirty="0" smtClean="0"/>
              <a:t>Нарушение осанки----это не болезнь, это скорее </a:t>
            </a:r>
            <a:r>
              <a:rPr lang="ru-RU" sz="5000" dirty="0" err="1" smtClean="0"/>
              <a:t>деффект</a:t>
            </a:r>
            <a:r>
              <a:rPr lang="ru-RU" sz="5000" dirty="0" smtClean="0"/>
              <a:t> воспитания.</a:t>
            </a:r>
            <a:endParaRPr lang="ru-RU" sz="1800" dirty="0" smtClean="0"/>
          </a:p>
          <a:p>
            <a:r>
              <a:rPr lang="ru-RU" sz="6700" dirty="0"/>
              <a:t>Н</a:t>
            </a:r>
            <a:r>
              <a:rPr lang="ru-RU" sz="6700" dirty="0" smtClean="0"/>
              <a:t>арушение осанки—это не болезнь ,её можно отнести к </a:t>
            </a:r>
            <a:r>
              <a:rPr lang="ru-RU" sz="6700" dirty="0" err="1" smtClean="0"/>
              <a:t>предпатологическим</a:t>
            </a:r>
            <a:r>
              <a:rPr lang="ru-RU" sz="6700" dirty="0" smtClean="0"/>
              <a:t> состояниям.</a:t>
            </a:r>
          </a:p>
          <a:p>
            <a:endParaRPr lang="ru-RU" sz="6700" dirty="0"/>
          </a:p>
        </p:txBody>
      </p:sp>
    </p:spTree>
    <p:extLst>
      <p:ext uri="{BB962C8B-B14F-4D97-AF65-F5344CB8AC3E}">
        <p14:creationId xmlns:p14="http://schemas.microsoft.com/office/powerpoint/2010/main" val="76409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1" y="249721"/>
            <a:ext cx="2324100" cy="1428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93" y="376858"/>
            <a:ext cx="1838325" cy="1943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06" y="2728173"/>
            <a:ext cx="5051916" cy="4129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30" y="249721"/>
            <a:ext cx="2794347" cy="2070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19958"/>
            <a:ext cx="3922643" cy="4690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48" y="376858"/>
            <a:ext cx="1567543" cy="23513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89" y="538783"/>
            <a:ext cx="2028825" cy="1781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96" y="3136387"/>
            <a:ext cx="2870395" cy="338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Признаки нарушения осанки во фронтальной плоскости(осмотр сзади)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906671"/>
          </a:xfrm>
        </p:spPr>
        <p:txBody>
          <a:bodyPr>
            <a:normAutofit/>
          </a:bodyPr>
          <a:lstStyle/>
          <a:p>
            <a:r>
              <a:rPr lang="ru-RU" dirty="0" smtClean="0"/>
              <a:t>1-Ассиметрия:-- </a:t>
            </a:r>
            <a:r>
              <a:rPr lang="ru-RU" dirty="0" err="1" smtClean="0"/>
              <a:t>надплечий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--</a:t>
            </a:r>
            <a:r>
              <a:rPr lang="ru-RU" dirty="0" err="1" smtClean="0"/>
              <a:t>подмышечынх</a:t>
            </a:r>
            <a:r>
              <a:rPr lang="ru-RU" dirty="0" smtClean="0"/>
              <a:t> впадин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--нижних углов лопаток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--треугольников талии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--гребней подвздошных костей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2400" dirty="0" smtClean="0"/>
              <a:t>Должно быть срединное расположение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остистых отростков позвоночника </a:t>
            </a:r>
          </a:p>
          <a:p>
            <a:pPr marL="0" indent="0">
              <a:buNone/>
            </a:pPr>
            <a:r>
              <a:rPr lang="ru-RU" sz="2400" b="1" u="sng" dirty="0" smtClean="0"/>
              <a:t>Это ассиметричная осанка</a:t>
            </a:r>
            <a:endParaRPr lang="ru-RU" sz="3600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45" y="0"/>
            <a:ext cx="4040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59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Признаки нарушения осанки во фронтальной плоскости(осмотр спереди)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1-Голова наклонена на бок</a:t>
            </a:r>
          </a:p>
          <a:p>
            <a:r>
              <a:rPr lang="ru-RU" dirty="0" smtClean="0"/>
              <a:t>2-Ассиметрия: 1)-</a:t>
            </a:r>
            <a:r>
              <a:rPr lang="ru-RU" dirty="0" err="1" smtClean="0"/>
              <a:t>надплечий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2)-ключиц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3)подмышечных впадин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4)треугольников талии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5) передних остей </a:t>
            </a:r>
            <a:r>
              <a:rPr lang="ru-RU" dirty="0" err="1" smtClean="0"/>
              <a:t>подвздош</a:t>
            </a:r>
            <a:r>
              <a:rPr lang="ru-RU" dirty="0" smtClean="0"/>
              <a:t>-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</a:t>
            </a:r>
            <a:r>
              <a:rPr lang="ru-RU" dirty="0" err="1" smtClean="0"/>
              <a:t>ных</a:t>
            </a:r>
            <a:r>
              <a:rPr lang="ru-RU" dirty="0" smtClean="0"/>
              <a:t> костей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87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5728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 </a:t>
            </a:r>
            <a:r>
              <a:rPr lang="ru-RU" sz="2800" b="1" dirty="0" err="1" smtClean="0"/>
              <a:t>саггитальной</a:t>
            </a:r>
            <a:r>
              <a:rPr lang="ru-RU" sz="2800" b="1" dirty="0" smtClean="0"/>
              <a:t> плоскости имеется несколько видов нарушения </a:t>
            </a:r>
            <a:r>
              <a:rPr lang="ru-RU" sz="2800" b="1" dirty="0" err="1" smtClean="0"/>
              <a:t>осанки,они</a:t>
            </a:r>
            <a:r>
              <a:rPr lang="ru-RU" sz="2800" b="1" dirty="0" smtClean="0"/>
              <a:t> характеризуются изменением </a:t>
            </a:r>
            <a:r>
              <a:rPr lang="ru-RU" sz="3200" b="1" dirty="0" smtClean="0"/>
              <a:t>физиологических изгибов </a:t>
            </a:r>
            <a:r>
              <a:rPr lang="ru-RU" sz="3600" b="1" dirty="0" smtClean="0"/>
              <a:t>позвоночника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2358" y="1157288"/>
            <a:ext cx="14614358" cy="7665120"/>
          </a:xfrm>
        </p:spPr>
      </p:pic>
    </p:spTree>
    <p:extLst>
      <p:ext uri="{BB962C8B-B14F-4D97-AF65-F5344CB8AC3E}">
        <p14:creationId xmlns:p14="http://schemas.microsoft.com/office/powerpoint/2010/main" val="345506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Круглая спина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" y="1690688"/>
            <a:ext cx="10515600" cy="516731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Она характеризуется</a:t>
            </a:r>
            <a:r>
              <a:rPr lang="ru-RU" dirty="0" smtClean="0"/>
              <a:t>:----1)Увеличением грудного кифоза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----2)Уменьшением шейного и иногда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поясничного лордоза</a:t>
            </a:r>
          </a:p>
          <a:p>
            <a:r>
              <a:rPr lang="ru-RU" b="1" dirty="0" smtClean="0"/>
              <a:t>Внешние признаки:</a:t>
            </a:r>
          </a:p>
          <a:p>
            <a:r>
              <a:rPr lang="ru-RU" dirty="0" smtClean="0"/>
              <a:t>-Голова наклонена вперёд</a:t>
            </a:r>
          </a:p>
          <a:p>
            <a:r>
              <a:rPr lang="ru-RU" dirty="0" smtClean="0"/>
              <a:t>-свисающие плечи</a:t>
            </a:r>
          </a:p>
          <a:p>
            <a:r>
              <a:rPr lang="ru-RU" dirty="0" smtClean="0"/>
              <a:t>-крыловидные лопатки</a:t>
            </a:r>
          </a:p>
          <a:p>
            <a:r>
              <a:rPr lang="ru-RU" dirty="0" smtClean="0"/>
              <a:t>-круглая спина</a:t>
            </a:r>
          </a:p>
          <a:p>
            <a:r>
              <a:rPr lang="ru-RU" dirty="0" smtClean="0"/>
              <a:t>-при уменьшении поясничного лордоза</a:t>
            </a:r>
          </a:p>
          <a:p>
            <a:pPr marL="0" indent="0">
              <a:buNone/>
            </a:pPr>
            <a:r>
              <a:rPr lang="ru-RU" dirty="0" smtClean="0"/>
              <a:t>     уменьшение угла наклона таза</a:t>
            </a:r>
          </a:p>
          <a:p>
            <a:r>
              <a:rPr lang="ru-RU" dirty="0" smtClean="0"/>
              <a:t>-иногда согнутые в локтях руки</a:t>
            </a:r>
          </a:p>
          <a:p>
            <a:pPr marL="0" indent="0">
              <a:buNone/>
            </a:pPr>
            <a:r>
              <a:rPr lang="ru-RU" b="1" u="sng" dirty="0" smtClean="0"/>
              <a:t>В </a:t>
            </a:r>
            <a:r>
              <a:rPr lang="ru-RU" b="1" u="sng" dirty="0" err="1" smtClean="0"/>
              <a:t>свзи</a:t>
            </a:r>
            <a:r>
              <a:rPr lang="ru-RU" b="1" u="sng" dirty="0" smtClean="0"/>
              <a:t> с этим, пациенты не могут </a:t>
            </a:r>
            <a:r>
              <a:rPr lang="ru-RU" b="1" u="sng" dirty="0" err="1" smtClean="0"/>
              <a:t>доотказа</a:t>
            </a:r>
            <a:r>
              <a:rPr lang="ru-RU" b="1" u="sng" dirty="0" smtClean="0"/>
              <a:t> поднять руки вверх,</a:t>
            </a:r>
          </a:p>
          <a:p>
            <a:pPr marL="0" indent="0">
              <a:buNone/>
            </a:pPr>
            <a:r>
              <a:rPr lang="ru-RU" b="1" u="sng" dirty="0"/>
              <a:t> </a:t>
            </a:r>
            <a:r>
              <a:rPr lang="ru-RU" b="1" u="sng" dirty="0" smtClean="0"/>
              <a:t>отчего снижается подвижность грудной клетки-вслед за этим нарушается функция внешнего дыхания,</a:t>
            </a:r>
          </a:p>
          <a:p>
            <a:pPr marL="0" indent="0">
              <a:buNone/>
            </a:pPr>
            <a:r>
              <a:rPr lang="ru-RU" b="1" u="sng" dirty="0" smtClean="0"/>
              <a:t>(нарушается деятельность внутренних </a:t>
            </a:r>
            <a:r>
              <a:rPr lang="ru-RU" b="1" u="sng" dirty="0" err="1" smtClean="0"/>
              <a:t>органов,появляются</a:t>
            </a:r>
            <a:r>
              <a:rPr lang="ru-RU" b="1" u="sng" dirty="0" smtClean="0"/>
              <a:t> головные боли, нарушается </a:t>
            </a:r>
            <a:r>
              <a:rPr lang="ru-RU" b="1" u="sng" dirty="0" err="1" smtClean="0"/>
              <a:t>внимание,снижается</a:t>
            </a:r>
            <a:r>
              <a:rPr lang="ru-RU" b="1" u="sng" dirty="0" smtClean="0"/>
              <a:t> работоспособность)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0"/>
            <a:ext cx="5576886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89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" y="1"/>
            <a:ext cx="10515600" cy="53644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Кругло-вогнутая спина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" y="923417"/>
            <a:ext cx="10515600" cy="4351338"/>
          </a:xfrm>
        </p:spPr>
        <p:txBody>
          <a:bodyPr>
            <a:noAutofit/>
          </a:bodyPr>
          <a:lstStyle/>
          <a:p>
            <a:r>
              <a:rPr lang="ru-RU" sz="1800" b="1" u="sng" dirty="0" smtClean="0"/>
              <a:t>Она характеризуется</a:t>
            </a:r>
            <a:r>
              <a:rPr lang="ru-RU" sz="1800" dirty="0" smtClean="0"/>
              <a:t>:</a:t>
            </a:r>
          </a:p>
          <a:p>
            <a:pPr marL="0" indent="0">
              <a:buNone/>
            </a:pPr>
            <a:r>
              <a:rPr lang="ru-RU" sz="1800" dirty="0" smtClean="0"/>
              <a:t>-</a:t>
            </a:r>
            <a:r>
              <a:rPr lang="ru-RU" sz="1800" u="sng" dirty="0" smtClean="0"/>
              <a:t>увеличением всех физиологических изгибов</a:t>
            </a:r>
            <a:endParaRPr lang="ru-RU" sz="1800" u="sng" dirty="0"/>
          </a:p>
          <a:p>
            <a:r>
              <a:rPr lang="ru-RU" sz="1800" b="1" dirty="0" smtClean="0"/>
              <a:t>Внешние признаки:</a:t>
            </a:r>
          </a:p>
          <a:p>
            <a:r>
              <a:rPr lang="ru-RU" sz="1800" dirty="0" smtClean="0"/>
              <a:t>-голова запрокинута назад</a:t>
            </a:r>
          </a:p>
          <a:p>
            <a:r>
              <a:rPr lang="ru-RU" sz="1800" dirty="0" smtClean="0"/>
              <a:t>-спина скруглена</a:t>
            </a:r>
          </a:p>
          <a:p>
            <a:r>
              <a:rPr lang="ru-RU" sz="1800" dirty="0" smtClean="0"/>
              <a:t>-плечи выдвинуты вперёд</a:t>
            </a:r>
          </a:p>
          <a:p>
            <a:r>
              <a:rPr lang="ru-RU" sz="1800" dirty="0" smtClean="0"/>
              <a:t>-наклон таза-увеличен</a:t>
            </a:r>
          </a:p>
          <a:p>
            <a:pPr marL="0" indent="0">
              <a:buNone/>
            </a:pPr>
            <a:r>
              <a:rPr lang="ru-RU" sz="1800" u="sng" dirty="0" err="1" smtClean="0"/>
              <a:t>Вследствии</a:t>
            </a:r>
            <a:r>
              <a:rPr lang="ru-RU" sz="1800" u="sng" dirty="0" smtClean="0"/>
              <a:t> увеличения наклона таза, </a:t>
            </a:r>
          </a:p>
          <a:p>
            <a:pPr marL="0" indent="0">
              <a:buNone/>
            </a:pPr>
            <a:r>
              <a:rPr lang="ru-RU" sz="1800" u="sng" dirty="0"/>
              <a:t>р</a:t>
            </a:r>
            <a:r>
              <a:rPr lang="ru-RU" sz="1800" u="sng" dirty="0" smtClean="0"/>
              <a:t>езко увеличен поясничный лордоз</a:t>
            </a:r>
          </a:p>
          <a:p>
            <a:pPr marL="0" indent="0">
              <a:buNone/>
            </a:pPr>
            <a:r>
              <a:rPr lang="ru-RU" sz="1800" b="1" dirty="0" smtClean="0"/>
              <a:t>Поэтому:</a:t>
            </a:r>
          </a:p>
          <a:p>
            <a:pPr marL="0" indent="0">
              <a:buNone/>
            </a:pPr>
            <a:r>
              <a:rPr lang="ru-RU" sz="1800" dirty="0" smtClean="0"/>
              <a:t>-поясничная область сильно прогнута </a:t>
            </a:r>
            <a:r>
              <a:rPr lang="ru-RU" sz="1800" dirty="0" err="1" smtClean="0"/>
              <a:t>вперёд,брюшная</a:t>
            </a:r>
            <a:r>
              <a:rPr lang="ru-RU" sz="1800" dirty="0" smtClean="0"/>
              <a:t> стенка вялая,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растянута(отвислый живот, что может служить причиной опущения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внутренних органов) 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u="sng" dirty="0" smtClean="0"/>
              <a:t>-страдают мышцы бёде</a:t>
            </a:r>
            <a:r>
              <a:rPr lang="ru-RU" sz="1800" dirty="0" smtClean="0"/>
              <a:t>р-по передней поверхности они сокращены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-по задней -растянуты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4" y="99060"/>
            <a:ext cx="5096256" cy="44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6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12064"/>
            <a:ext cx="11244072" cy="1499616"/>
          </a:xfrm>
        </p:spPr>
        <p:txBody>
          <a:bodyPr/>
          <a:lstStyle/>
          <a:p>
            <a:r>
              <a:rPr lang="ru-RU" dirty="0" smtClean="0"/>
              <a:t>Плоская спина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6720"/>
            <a:ext cx="11353800" cy="64312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b="1" u="sng" dirty="0" smtClean="0"/>
              <a:t>Характеризуется </a:t>
            </a:r>
            <a:r>
              <a:rPr lang="ru-RU" sz="2600" b="1" u="sng" dirty="0"/>
              <a:t>уменьшением всех физиологических </a:t>
            </a:r>
            <a:r>
              <a:rPr lang="ru-RU" sz="2600" b="1" u="sng" dirty="0" smtClean="0"/>
              <a:t>изгибов</a:t>
            </a:r>
          </a:p>
          <a:p>
            <a:pPr marL="0" indent="0">
              <a:buNone/>
            </a:pPr>
            <a:endParaRPr lang="ru-RU" sz="2600" b="1" u="sng" dirty="0"/>
          </a:p>
          <a:p>
            <a:pPr marL="0" indent="0">
              <a:buNone/>
            </a:pPr>
            <a:r>
              <a:rPr lang="ru-RU" sz="2000" b="1" dirty="0" smtClean="0"/>
              <a:t>Признаки:</a:t>
            </a:r>
          </a:p>
          <a:p>
            <a:r>
              <a:rPr lang="ru-RU" sz="2000" dirty="0" smtClean="0"/>
              <a:t>-прямое положение головы</a:t>
            </a:r>
          </a:p>
          <a:p>
            <a:r>
              <a:rPr lang="ru-RU" sz="2000" dirty="0" smtClean="0"/>
              <a:t>-грудная клетка—уплощена</a:t>
            </a:r>
          </a:p>
          <a:p>
            <a:r>
              <a:rPr lang="ru-RU" sz="2000" dirty="0" smtClean="0"/>
              <a:t>-уменьшен наклон таза</a:t>
            </a:r>
          </a:p>
          <a:p>
            <a:pPr marL="0" indent="0">
              <a:buNone/>
            </a:pPr>
            <a:r>
              <a:rPr lang="ru-RU" sz="2000" b="1" dirty="0" smtClean="0"/>
              <a:t>В </a:t>
            </a:r>
            <a:r>
              <a:rPr lang="ru-RU" sz="2000" b="1" dirty="0" err="1" smtClean="0"/>
              <a:t>реультате</a:t>
            </a:r>
            <a:r>
              <a:rPr lang="ru-RU" sz="2000" b="1" dirty="0"/>
              <a:t> </a:t>
            </a:r>
            <a:r>
              <a:rPr lang="ru-RU" sz="2000" b="1" dirty="0" smtClean="0"/>
              <a:t>снижены:</a:t>
            </a:r>
          </a:p>
          <a:p>
            <a:pPr marL="0" indent="0">
              <a:buNone/>
            </a:pPr>
            <a:r>
              <a:rPr lang="ru-RU" sz="2000" dirty="0" smtClean="0"/>
              <a:t>               1.показатели функции внешнего дыхания</a:t>
            </a:r>
          </a:p>
          <a:p>
            <a:pPr marL="0" indent="0">
              <a:buNone/>
            </a:pPr>
            <a:r>
              <a:rPr lang="ru-RU" sz="2000" dirty="0" smtClean="0"/>
              <a:t>              2. эластические свойства позвоночника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3.рессорная функция, что отрицательно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сказывается на состоянии спинного и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головного мозга при беге и прыжках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4.изменяется состояние мышц бёдер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-по передней поверхности-растягиваются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-по задней-растягиваются</a:t>
            </a:r>
          </a:p>
          <a:p>
            <a:pPr marL="0" indent="0">
              <a:buNone/>
            </a:pPr>
            <a:r>
              <a:rPr lang="ru-RU" sz="2000" b="1" dirty="0" smtClean="0"/>
              <a:t>При этой форме </a:t>
            </a:r>
            <a:r>
              <a:rPr lang="ru-RU" sz="2000" dirty="0" smtClean="0"/>
              <a:t>–пациенты не выносят длительных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статических нагрузок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-наибольшая предрасположенность к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нарушениям осанки во фронтальной плоскости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-почти всегда сочетается с плоскостопием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958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8028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Плоско-вогнутая спина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8368"/>
            <a:ext cx="12192000" cy="6199632"/>
          </a:xfrm>
        </p:spPr>
        <p:txBody>
          <a:bodyPr>
            <a:normAutofit/>
          </a:bodyPr>
          <a:lstStyle/>
          <a:p>
            <a:r>
              <a:rPr lang="ru-RU" b="1" dirty="0" smtClean="0"/>
              <a:t>Характеризуется уменьшением грудного кифоза и увеличением поясничного лордоза</a:t>
            </a:r>
            <a:endParaRPr lang="ru-RU" b="1" dirty="0"/>
          </a:p>
          <a:p>
            <a:r>
              <a:rPr lang="ru-RU" sz="2400" u="sng" dirty="0" smtClean="0"/>
              <a:t>Признаки:</a:t>
            </a:r>
          </a:p>
          <a:p>
            <a:r>
              <a:rPr lang="ru-RU" sz="2400" dirty="0" smtClean="0"/>
              <a:t>-грудная клетка уплощена</a:t>
            </a:r>
          </a:p>
          <a:p>
            <a:r>
              <a:rPr lang="ru-RU" sz="2400" dirty="0" smtClean="0"/>
              <a:t>-поясница прогнута</a:t>
            </a:r>
          </a:p>
          <a:p>
            <a:r>
              <a:rPr lang="ru-RU" sz="2400" dirty="0" smtClean="0"/>
              <a:t>-живот отвисает</a:t>
            </a:r>
          </a:p>
          <a:p>
            <a:r>
              <a:rPr lang="ru-RU" sz="2400" dirty="0" smtClean="0"/>
              <a:t>-таз отстоит назад</a:t>
            </a:r>
          </a:p>
          <a:p>
            <a:pPr marL="0" indent="0">
              <a:buNone/>
            </a:pPr>
            <a:r>
              <a:rPr lang="ru-RU" sz="2400" b="1" u="sng" dirty="0" smtClean="0"/>
              <a:t>В результате увеличения поясничного лордоза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</a:t>
            </a:r>
            <a:r>
              <a:rPr lang="ru-RU" sz="2400" b="1" u="sng" dirty="0" smtClean="0"/>
              <a:t>изменяется состояние мышц бёдер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-по передней поверхности они сокращаются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-по задней-растягиваются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762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88515" y="-2984500"/>
            <a:ext cx="11124557" cy="8001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9028" y="-2843409"/>
            <a:ext cx="11315163" cy="9701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500" b="1" u="sng" dirty="0" smtClean="0"/>
          </a:p>
          <a:p>
            <a:r>
              <a:rPr lang="ru-RU" sz="2000" dirty="0" smtClean="0"/>
              <a:t>1.Краткое понятие о строении и функции позвоночника</a:t>
            </a:r>
          </a:p>
          <a:p>
            <a:r>
              <a:rPr lang="ru-RU" sz="2000" dirty="0" smtClean="0"/>
              <a:t>2Понятие об осанке</a:t>
            </a:r>
          </a:p>
          <a:p>
            <a:r>
              <a:rPr lang="ru-RU" sz="2000" dirty="0" smtClean="0"/>
              <a:t>3.Признаки правильной осанки во фронтальной и </a:t>
            </a:r>
            <a:r>
              <a:rPr lang="ru-RU" sz="2000" dirty="0" err="1" smtClean="0"/>
              <a:t>саггитальной</a:t>
            </a:r>
            <a:r>
              <a:rPr lang="ru-RU" sz="2000" dirty="0" smtClean="0"/>
              <a:t> плоскостях</a:t>
            </a:r>
          </a:p>
          <a:p>
            <a:r>
              <a:rPr lang="ru-RU" sz="2000" dirty="0" smtClean="0"/>
              <a:t>4.Понятие «нарушение осанки»</a:t>
            </a:r>
          </a:p>
          <a:p>
            <a:r>
              <a:rPr lang="ru-RU" sz="2000" dirty="0" smtClean="0"/>
              <a:t>5.Признаки нарушения осанки во фронтальной и </a:t>
            </a:r>
            <a:r>
              <a:rPr lang="ru-RU" sz="2000" dirty="0" err="1" smtClean="0"/>
              <a:t>саггитальной</a:t>
            </a:r>
            <a:r>
              <a:rPr lang="ru-RU" sz="2000" dirty="0" smtClean="0"/>
              <a:t> плоскостях</a:t>
            </a:r>
          </a:p>
          <a:p>
            <a:r>
              <a:rPr lang="ru-RU" sz="2000" dirty="0" smtClean="0"/>
              <a:t>6.Средства для формирования правильной осанки</a:t>
            </a:r>
          </a:p>
          <a:p>
            <a:r>
              <a:rPr lang="ru-RU" sz="2000" dirty="0" smtClean="0"/>
              <a:t>7.Эффективность</a:t>
            </a:r>
          </a:p>
          <a:p>
            <a:r>
              <a:rPr lang="ru-RU" sz="2000" dirty="0" smtClean="0"/>
              <a:t>8.Определение понятие «Сколиоз»-Этиология и патогенез</a:t>
            </a:r>
          </a:p>
          <a:p>
            <a:r>
              <a:rPr lang="ru-RU" sz="2000" dirty="0" smtClean="0"/>
              <a:t>9Развитие сколиозов по степеням</a:t>
            </a:r>
          </a:p>
          <a:p>
            <a:r>
              <a:rPr lang="ru-RU" sz="2000" dirty="0" smtClean="0"/>
              <a:t>10.Диагностика сколиозов</a:t>
            </a:r>
          </a:p>
          <a:p>
            <a:r>
              <a:rPr lang="ru-RU" sz="2000" dirty="0" smtClean="0"/>
              <a:t>11.Методы лечения</a:t>
            </a:r>
          </a:p>
          <a:p>
            <a:r>
              <a:rPr lang="ru-RU" sz="2000" dirty="0" smtClean="0"/>
              <a:t>12.Показания и противопоказания к физическим нагрузкам</a:t>
            </a:r>
          </a:p>
          <a:p>
            <a:r>
              <a:rPr lang="ru-RU" sz="2000" dirty="0" smtClean="0"/>
              <a:t>13.Задачи, методика и средства ЛФК при Сколиозах 1-2-3 степени</a:t>
            </a:r>
          </a:p>
          <a:p>
            <a:r>
              <a:rPr lang="ru-RU" sz="2000" dirty="0" smtClean="0"/>
              <a:t>14.Особенности проведения уроков ЛФК при сколиозах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4680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46280" cy="1414271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Нарушение осанки-это не болезнь</a:t>
            </a: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3200" b="1" u="sng" dirty="0" smtClean="0"/>
              <a:t>Но при нарушениях осанки</a:t>
            </a:r>
            <a:endParaRPr lang="ru-RU" sz="32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4272"/>
            <a:ext cx="12146280" cy="5443728"/>
          </a:xfrm>
        </p:spPr>
        <p:txBody>
          <a:bodyPr/>
          <a:lstStyle/>
          <a:p>
            <a:r>
              <a:rPr lang="ru-RU" dirty="0" smtClean="0"/>
              <a:t>1.Нарушается деятельность всех систем</a:t>
            </a:r>
          </a:p>
          <a:p>
            <a:r>
              <a:rPr lang="ru-RU" dirty="0" smtClean="0"/>
              <a:t>2.Нарушается функция равновесия и координации</a:t>
            </a:r>
          </a:p>
          <a:p>
            <a:r>
              <a:rPr lang="ru-RU" dirty="0" smtClean="0"/>
              <a:t>3.Снижается жизненный тонус</a:t>
            </a:r>
          </a:p>
          <a:p>
            <a:r>
              <a:rPr lang="ru-RU" dirty="0" smtClean="0"/>
              <a:t>4.Активизируется гиподинамия</a:t>
            </a:r>
          </a:p>
          <a:p>
            <a:r>
              <a:rPr lang="ru-RU" dirty="0" smtClean="0"/>
              <a:t>5.Неблагоприятное влияние на психику</a:t>
            </a:r>
          </a:p>
          <a:p>
            <a:pPr marL="0" indent="0">
              <a:buNone/>
            </a:pPr>
            <a:r>
              <a:rPr lang="ru-RU" dirty="0" smtClean="0"/>
              <a:t>Поэтому борьба с дефектами осанки-----дело общего оздоровления  организма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34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-1255775"/>
            <a:ext cx="10515600" cy="30814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Для формирования правильной осанки необходимо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442521" cy="685800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sz="8000" b="1" dirty="0" smtClean="0"/>
          </a:p>
          <a:p>
            <a:pPr marL="0" indent="0">
              <a:buNone/>
            </a:pPr>
            <a:r>
              <a:rPr lang="ru-RU" sz="8000" b="1" dirty="0" smtClean="0"/>
              <a:t>1.Воспитание </a:t>
            </a:r>
            <a:r>
              <a:rPr lang="ru-RU" sz="8000" b="1" dirty="0"/>
              <a:t>с раннего детства, организация общего и двигательного режима дома, в детском саду и в школе.</a:t>
            </a:r>
          </a:p>
          <a:p>
            <a:r>
              <a:rPr lang="ru-RU" sz="8000" b="1" dirty="0"/>
              <a:t>2Рационально подобранные </a:t>
            </a:r>
            <a:r>
              <a:rPr lang="ru-RU" sz="8000" b="1" dirty="0" smtClean="0"/>
              <a:t>упражнения</a:t>
            </a:r>
          </a:p>
          <a:p>
            <a:pPr marL="0" indent="0">
              <a:buNone/>
            </a:pPr>
            <a:r>
              <a:rPr lang="ru-RU" sz="8000" b="1" u="sng" dirty="0" smtClean="0"/>
              <a:t>Воспитание правильной осанки</a:t>
            </a:r>
          </a:p>
          <a:p>
            <a:pPr marL="0" indent="0">
              <a:buNone/>
            </a:pPr>
            <a:r>
              <a:rPr lang="ru-RU" sz="4500" dirty="0" smtClean="0"/>
              <a:t>-</a:t>
            </a:r>
            <a:r>
              <a:rPr lang="ru-RU" sz="9600" dirty="0" smtClean="0"/>
              <a:t>это сложный двигательный рефлекс для</a:t>
            </a:r>
          </a:p>
          <a:p>
            <a:pPr marL="0" indent="0">
              <a:buNone/>
            </a:pPr>
            <a:r>
              <a:rPr lang="ru-RU" sz="9600" dirty="0"/>
              <a:t> </a:t>
            </a:r>
            <a:r>
              <a:rPr lang="ru-RU" sz="9600" dirty="0" smtClean="0"/>
              <a:t> выработки которого необходимо воспитывать</a:t>
            </a:r>
          </a:p>
          <a:p>
            <a:pPr marL="0" indent="0">
              <a:buNone/>
            </a:pPr>
            <a:r>
              <a:rPr lang="ru-RU" sz="8000" u="sng" dirty="0" smtClean="0"/>
              <a:t>                           -</a:t>
            </a:r>
            <a:r>
              <a:rPr lang="ru-RU" sz="8000" b="1" u="sng" dirty="0" smtClean="0"/>
              <a:t>Мышечно-суставные ощущения</a:t>
            </a:r>
            <a:endParaRPr lang="ru-RU" sz="6200" b="1" u="sng" dirty="0" smtClean="0"/>
          </a:p>
          <a:p>
            <a:pPr marL="0" indent="0">
              <a:buNone/>
            </a:pPr>
            <a:r>
              <a:rPr lang="ru-RU" sz="6200" dirty="0" smtClean="0"/>
              <a:t>                             положения тела и отдельных частей</a:t>
            </a:r>
            <a:r>
              <a:rPr lang="en-US" sz="6200" dirty="0" smtClean="0"/>
              <a:t>-</a:t>
            </a:r>
            <a:endParaRPr lang="ru-RU" sz="6200" b="1" dirty="0"/>
          </a:p>
          <a:p>
            <a:pPr marL="0" indent="0">
              <a:buNone/>
            </a:pPr>
            <a:r>
              <a:rPr lang="ru-RU" sz="6200" dirty="0" smtClean="0"/>
              <a:t>                              </a:t>
            </a:r>
            <a:r>
              <a:rPr lang="ru-RU" sz="6200" b="1" dirty="0" smtClean="0"/>
              <a:t>работа </a:t>
            </a:r>
            <a:r>
              <a:rPr lang="ru-RU" sz="6200" b="1" dirty="0"/>
              <a:t>у вертикальной плоскости</a:t>
            </a:r>
            <a:r>
              <a:rPr lang="ru-RU" sz="6200" dirty="0"/>
              <a:t>(тактильная и </a:t>
            </a:r>
          </a:p>
          <a:p>
            <a:pPr marL="0" indent="0">
              <a:buNone/>
            </a:pPr>
            <a:r>
              <a:rPr lang="ru-RU" sz="6200" dirty="0"/>
              <a:t>                                         кинетическая афферентная система)</a:t>
            </a:r>
          </a:p>
          <a:p>
            <a:pPr marL="0" indent="0">
              <a:buNone/>
            </a:pPr>
            <a:r>
              <a:rPr lang="ru-RU" sz="8000" dirty="0"/>
              <a:t>                           -</a:t>
            </a:r>
            <a:r>
              <a:rPr lang="ru-RU" sz="8000" b="1" u="sng" dirty="0"/>
              <a:t>включать зрительный анализатор</a:t>
            </a:r>
            <a:r>
              <a:rPr lang="ru-RU" sz="6200" u="sng" dirty="0"/>
              <a:t>( работа у зеркала)</a:t>
            </a:r>
          </a:p>
          <a:p>
            <a:pPr marL="0" indent="0">
              <a:buNone/>
            </a:pPr>
            <a:r>
              <a:rPr lang="ru-RU" sz="6200" dirty="0"/>
              <a:t>                           -</a:t>
            </a:r>
            <a:r>
              <a:rPr lang="ru-RU" sz="8000" b="1" u="sng" dirty="0"/>
              <a:t>включать вестибулярный аппарат</a:t>
            </a:r>
            <a:r>
              <a:rPr lang="ru-RU" sz="6200" u="sng" dirty="0"/>
              <a:t>(ношение </a:t>
            </a:r>
            <a:r>
              <a:rPr lang="ru-RU" sz="6200" dirty="0"/>
              <a:t>на голове </a:t>
            </a:r>
            <a:r>
              <a:rPr lang="ru-RU" sz="6200" dirty="0" err="1"/>
              <a:t>различ</a:t>
            </a:r>
            <a:r>
              <a:rPr lang="ru-RU" sz="6200" dirty="0"/>
              <a:t>-</a:t>
            </a:r>
          </a:p>
          <a:p>
            <a:pPr marL="0" indent="0">
              <a:buNone/>
            </a:pPr>
            <a:r>
              <a:rPr lang="ru-RU" sz="6200" dirty="0"/>
              <a:t>                             </a:t>
            </a:r>
            <a:r>
              <a:rPr lang="ru-RU" sz="6200" dirty="0" err="1"/>
              <a:t>ных</a:t>
            </a:r>
            <a:r>
              <a:rPr lang="ru-RU" sz="6200" dirty="0"/>
              <a:t> </a:t>
            </a:r>
            <a:r>
              <a:rPr lang="ru-RU" sz="6200" dirty="0" err="1" smtClean="0"/>
              <a:t>прдметов</a:t>
            </a:r>
            <a:r>
              <a:rPr lang="ru-RU" sz="6200" dirty="0" smtClean="0"/>
              <a:t>(</a:t>
            </a:r>
            <a:r>
              <a:rPr lang="ru-RU" sz="6200" dirty="0" err="1" smtClean="0"/>
              <a:t>проприочувствительность</a:t>
            </a:r>
            <a:r>
              <a:rPr lang="ru-RU" sz="6200" dirty="0" smtClean="0"/>
              <a:t> мышц и сухожилий)</a:t>
            </a:r>
            <a:endParaRPr lang="ru-RU" sz="6200" dirty="0"/>
          </a:p>
          <a:p>
            <a:pPr marL="0" indent="0">
              <a:buNone/>
            </a:pPr>
            <a:r>
              <a:rPr lang="ru-RU" sz="6200" dirty="0"/>
              <a:t>                            </a:t>
            </a:r>
            <a:r>
              <a:rPr lang="ru-RU" sz="6200" dirty="0" smtClean="0"/>
              <a:t> передвижение по бревну(вестибулярный аппарат, мозжечок)</a:t>
            </a:r>
            <a:endParaRPr lang="ru-RU" sz="6200" dirty="0"/>
          </a:p>
          <a:p>
            <a:pPr marL="0" indent="0">
              <a:buNone/>
            </a:pPr>
            <a:r>
              <a:rPr lang="ru-RU" sz="8000" dirty="0"/>
              <a:t>                           -</a:t>
            </a:r>
            <a:r>
              <a:rPr lang="ru-RU" sz="8000" b="1" u="sng" dirty="0"/>
              <a:t>воспроизведение правильной осанки по словесному </a:t>
            </a:r>
          </a:p>
          <a:p>
            <a:pPr marL="0" indent="0">
              <a:buNone/>
            </a:pPr>
            <a:r>
              <a:rPr lang="ru-RU" sz="8000" b="1" dirty="0"/>
              <a:t>                                                                                        </a:t>
            </a:r>
            <a:r>
              <a:rPr lang="ru-RU" sz="8000" b="1" dirty="0" smtClean="0"/>
              <a:t>объяснению.</a:t>
            </a:r>
            <a:endParaRPr lang="ru-RU" sz="8000" b="1" dirty="0"/>
          </a:p>
          <a:p>
            <a:pPr marL="0" indent="0">
              <a:buNone/>
            </a:pPr>
            <a:r>
              <a:rPr lang="ru-RU" sz="8000" dirty="0"/>
              <a:t>                            </a:t>
            </a:r>
            <a:r>
              <a:rPr lang="ru-RU" sz="8000" b="1" dirty="0"/>
              <a:t>-</a:t>
            </a:r>
            <a:r>
              <a:rPr lang="ru-RU" sz="8000" b="1" u="sng" dirty="0"/>
              <a:t>воспроизведение правильной осанки по памяти</a:t>
            </a:r>
            <a:r>
              <a:rPr lang="ru-RU" sz="8000" b="1" dirty="0"/>
              <a:t>( мышечно-</a:t>
            </a:r>
          </a:p>
          <a:p>
            <a:pPr marL="0" indent="0">
              <a:buNone/>
            </a:pPr>
            <a:r>
              <a:rPr lang="ru-RU" sz="8000" b="1" dirty="0"/>
              <a:t>                                                                                       суставное чувство)</a:t>
            </a:r>
            <a:endParaRPr lang="ru-RU" sz="8000" b="1" dirty="0" smtClean="0"/>
          </a:p>
          <a:p>
            <a:pPr marL="0" indent="0">
              <a:buNone/>
            </a:pPr>
            <a:endParaRPr lang="ru-RU" sz="8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90" y="804524"/>
            <a:ext cx="2542784" cy="2918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21" y="3836289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71" y="3813856"/>
            <a:ext cx="2143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94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" y="1"/>
            <a:ext cx="10515600" cy="609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Организация рабочего места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499872"/>
            <a:ext cx="12057888" cy="6358128"/>
          </a:xfrm>
        </p:spPr>
      </p:pic>
    </p:spTree>
    <p:extLst>
      <p:ext uri="{BB962C8B-B14F-4D97-AF65-F5344CB8AC3E}">
        <p14:creationId xmlns:p14="http://schemas.microsoft.com/office/powerpoint/2010/main" val="1025203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8521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Воспитание правильной рабочей позы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36" y="694944"/>
            <a:ext cx="6937248" cy="61630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304" y="292608"/>
            <a:ext cx="2779776" cy="2353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"/>
            <a:ext cx="1567543" cy="2351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2410269"/>
            <a:ext cx="2028825" cy="1781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4376927"/>
            <a:ext cx="2405308" cy="222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17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23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ЛФК при нарушениях осанки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2388"/>
            <a:ext cx="12192000" cy="6175612"/>
          </a:xfrm>
        </p:spPr>
        <p:txBody>
          <a:bodyPr/>
          <a:lstStyle/>
          <a:p>
            <a:r>
              <a:rPr lang="ru-RU" b="1" u="sng" dirty="0" smtClean="0"/>
              <a:t>При нарушениях осанки –двигательная активность не ограничена</a:t>
            </a:r>
          </a:p>
          <a:p>
            <a:r>
              <a:rPr lang="ru-RU" dirty="0" smtClean="0"/>
              <a:t>Можно использовать все виды средств физической культуры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в соответствии с возрастом и физической подготовленностью</a:t>
            </a:r>
          </a:p>
          <a:p>
            <a:r>
              <a:rPr lang="ru-RU" dirty="0" smtClean="0"/>
              <a:t>Но </a:t>
            </a:r>
            <a:r>
              <a:rPr lang="ru-RU" b="1" u="sng" dirty="0" smtClean="0"/>
              <a:t>обязательными</a:t>
            </a:r>
            <a:r>
              <a:rPr lang="ru-RU" dirty="0" smtClean="0"/>
              <a:t> являются упражнения для укрепления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мышц спины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брюшного пресса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разгрузке позвоночника (т.е. выполняемые в правильном исходном положении лёжа на спине и на животе).</a:t>
            </a:r>
          </a:p>
          <a:p>
            <a:pPr marL="0" indent="0">
              <a:buNone/>
            </a:pPr>
            <a:r>
              <a:rPr lang="ru-RU" b="1" u="sng" dirty="0" smtClean="0"/>
              <a:t>Обязательны:</a:t>
            </a:r>
            <a:r>
              <a:rPr lang="ru-RU" dirty="0" smtClean="0"/>
              <a:t>- дыхательные упражнения т.к. у всех нарушена функция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внешнего дыхания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-упражнения на координацию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-упражнения на равновесие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261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9683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При нарушениях осанки в </a:t>
            </a:r>
            <a:r>
              <a:rPr lang="ru-RU" sz="3200" b="1" u="sng" dirty="0" err="1" smtClean="0"/>
              <a:t>саггитальной</a:t>
            </a:r>
            <a:r>
              <a:rPr lang="ru-RU" sz="3200" b="1" u="sng" dirty="0" smtClean="0"/>
              <a:t> плоскости</a:t>
            </a:r>
            <a:endParaRPr lang="ru-RU" sz="32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5218"/>
            <a:ext cx="12192000" cy="605278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Необходимо формировать правильные физиологические изгибы позвоночника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 сглаживании поясничного лордоза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1" y="2365225"/>
            <a:ext cx="2152650" cy="1781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40" y="2365225"/>
            <a:ext cx="1925455" cy="1781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22" y="2365225"/>
            <a:ext cx="2571750" cy="1781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9" y="2450592"/>
            <a:ext cx="2119884" cy="16958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46399"/>
            <a:ext cx="11826240" cy="296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06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46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При увеличенном  поясничном лордозе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4672"/>
            <a:ext cx="12192000" cy="6053328"/>
          </a:xfrm>
        </p:spPr>
        <p:txBody>
          <a:bodyPr/>
          <a:lstStyle/>
          <a:p>
            <a:r>
              <a:rPr lang="ru-RU" dirty="0" smtClean="0"/>
              <a:t>Необходимо использовать.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" y="3645409"/>
            <a:ext cx="8985504" cy="3212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1368170"/>
            <a:ext cx="4453890" cy="2267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1368170"/>
            <a:ext cx="4328160" cy="2277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" y="1368170"/>
            <a:ext cx="3400616" cy="22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29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/>
              <a:t>Кроме формирования физиологических изгибов при нарушении осанки в </a:t>
            </a:r>
            <a:r>
              <a:rPr lang="ru-RU" sz="2400" b="1" u="sng" dirty="0" err="1" smtClean="0"/>
              <a:t>саггитальной</a:t>
            </a:r>
            <a:r>
              <a:rPr lang="ru-RU" sz="2400" b="1" u="sng" dirty="0" smtClean="0"/>
              <a:t> плоскости необходимо обратить внимание на состояние мышц бёдер</a:t>
            </a:r>
            <a:endParaRPr lang="ru-RU" sz="2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При увеличенном лордозе </a:t>
            </a:r>
            <a:r>
              <a:rPr lang="ru-RU" dirty="0" smtClean="0"/>
              <a:t>–увеличивается наклон таза и </a:t>
            </a:r>
            <a:r>
              <a:rPr lang="ru-RU" dirty="0" err="1" smtClean="0"/>
              <a:t>мыцы</a:t>
            </a:r>
            <a:r>
              <a:rPr lang="ru-RU" dirty="0" smtClean="0"/>
              <a:t> по передней поверхности сокращаются, а по задней-растягиваются. </a:t>
            </a:r>
            <a:r>
              <a:rPr lang="ru-RU" u="sng" dirty="0" smtClean="0"/>
              <a:t>Необходимо использовать специальные упражнения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-для растягивания передней поверхности бёдер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-</a:t>
            </a:r>
          </a:p>
          <a:p>
            <a:pPr algn="r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9" y="4094415"/>
            <a:ext cx="3476625" cy="2763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84" y="4094416"/>
            <a:ext cx="3950581" cy="2763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1" y="4094415"/>
            <a:ext cx="4147930" cy="276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62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08"/>
            <a:ext cx="7686261" cy="6804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1" y="106017"/>
            <a:ext cx="3933411" cy="65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6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/>
              <a:t> Упражнения для укрепления задней поверхности бёдер </a:t>
            </a:r>
            <a:endParaRPr lang="ru-RU" sz="3200" b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" y="1405111"/>
            <a:ext cx="2790816" cy="29018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24" y="1405110"/>
            <a:ext cx="2857500" cy="2994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96" y="1537477"/>
            <a:ext cx="2345558" cy="2597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9" y="4725126"/>
            <a:ext cx="3182644" cy="21887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42" y="4725126"/>
            <a:ext cx="4134679" cy="23220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87" y="4725126"/>
            <a:ext cx="3915293" cy="21328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187" y="1690688"/>
            <a:ext cx="3134193" cy="244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4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Позвоночник-часть скелета, служащая органом опоры(статическая функция) и движения( динамическая функция)</a:t>
            </a:r>
            <a:br>
              <a:rPr lang="ru-RU" sz="2800" b="1" u="sng" dirty="0" smtClean="0"/>
            </a:br>
            <a:r>
              <a:rPr lang="ru-RU" sz="2800" b="1" u="sng" dirty="0" smtClean="0"/>
              <a:t>В позвоночном столбе различают несколько отделов:</a:t>
            </a:r>
            <a:endParaRPr lang="ru-RU" sz="2800" b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8" y="1505866"/>
            <a:ext cx="8718996" cy="5352133"/>
          </a:xfrm>
        </p:spPr>
      </p:pic>
    </p:spTree>
    <p:extLst>
      <p:ext uri="{BB962C8B-B14F-4D97-AF65-F5344CB8AC3E}">
        <p14:creationId xmlns:p14="http://schemas.microsoft.com/office/powerpoint/2010/main" val="2264715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/>
              <a:t>При сглаженном поясничном лордозе </a:t>
            </a:r>
            <a:r>
              <a:rPr lang="ru-RU" sz="2400" dirty="0" smtClean="0"/>
              <a:t>уменьшается наклон таза и мышцы </a:t>
            </a:r>
            <a:r>
              <a:rPr lang="ru-RU" sz="2400" u="sng" dirty="0"/>
              <a:t> передней поверхности </a:t>
            </a:r>
            <a:r>
              <a:rPr lang="ru-RU" sz="2400" u="sng" dirty="0" smtClean="0"/>
              <a:t>растягиваютс</a:t>
            </a:r>
            <a:r>
              <a:rPr lang="ru-RU" sz="2400" dirty="0"/>
              <a:t>я</a:t>
            </a:r>
            <a:r>
              <a:rPr lang="ru-RU" sz="2400" dirty="0" smtClean="0"/>
              <a:t>, </a:t>
            </a:r>
            <a:r>
              <a:rPr lang="ru-RU" sz="2400" u="sng" dirty="0" smtClean="0"/>
              <a:t>а по задней –сокращаются. </a:t>
            </a:r>
            <a:r>
              <a:rPr lang="ru-RU" sz="2400" dirty="0" smtClean="0"/>
              <a:t>Необходимы так же специальные упражнения.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Упражнения для укрепления передней поверхности бёдер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3" y="2370067"/>
            <a:ext cx="3355182" cy="2378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65" y="2370067"/>
            <a:ext cx="3713920" cy="2378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64" y="4748211"/>
            <a:ext cx="3564835" cy="2108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85" y="4748210"/>
            <a:ext cx="4165069" cy="2108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9565"/>
            <a:ext cx="3474810" cy="1751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85" y="2184538"/>
            <a:ext cx="4332532" cy="25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7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Упражнения для растягивания задней поверхности ног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2" y="1690688"/>
            <a:ext cx="3664227" cy="25897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69" y="1690688"/>
            <a:ext cx="4214192" cy="2589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0" y="4280452"/>
            <a:ext cx="5777948" cy="2577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60" y="1690688"/>
            <a:ext cx="4088297" cy="2404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" y="4399722"/>
            <a:ext cx="4896678" cy="21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20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Сколиоз это не просто физиологическая деформация. Это сложное нарушение нервно-мышечного, эндокринного и </a:t>
            </a:r>
            <a:r>
              <a:rPr lang="ru-RU" sz="2400" b="1" dirty="0" err="1" smtClean="0"/>
              <a:t>костно</a:t>
            </a:r>
            <a:r>
              <a:rPr lang="ru-RU" sz="2400" b="1" dirty="0" smtClean="0"/>
              <a:t> –суставного аппарата растущего и развивающего организма ребёнка.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u="sng" dirty="0" smtClean="0"/>
              <a:t>Сколиоз </a:t>
            </a:r>
            <a:r>
              <a:rPr lang="ru-RU" b="1" u="sng" dirty="0"/>
              <a:t>это боковое отклонение позвоночника с патологической ротацией и </a:t>
            </a:r>
            <a:r>
              <a:rPr lang="ru-RU" b="1" u="sng" dirty="0" err="1"/>
              <a:t>торсией</a:t>
            </a:r>
            <a:r>
              <a:rPr lang="ru-RU" b="1" u="sng" dirty="0"/>
              <a:t>, отмечаемых на рентгенограмме</a:t>
            </a:r>
          </a:p>
          <a:p>
            <a:r>
              <a:rPr lang="ru-RU" dirty="0" smtClean="0"/>
              <a:t>Сколиоз может быть во всех отделах позвоночника.</a:t>
            </a:r>
          </a:p>
          <a:p>
            <a:r>
              <a:rPr lang="ru-RU" b="1" u="sng" dirty="0" smtClean="0"/>
              <a:t>Определяется по той стороне, куда направлена дуга искривления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b="1" u="sng" dirty="0"/>
              <a:t> </a:t>
            </a:r>
            <a:r>
              <a:rPr lang="ru-RU" b="1" u="sng" dirty="0" smtClean="0"/>
              <a:t>Сколиозы бывают:</a:t>
            </a:r>
          </a:p>
          <a:p>
            <a:pPr marL="0" indent="0">
              <a:buNone/>
            </a:pPr>
            <a:r>
              <a:rPr lang="ru-RU" b="1" dirty="0" smtClean="0"/>
              <a:t>Врождённые</a:t>
            </a:r>
            <a:r>
              <a:rPr lang="ru-RU" dirty="0" smtClean="0"/>
              <a:t>---лишние позвонки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---недостающее их количество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---клиновидные позвонки</a:t>
            </a:r>
          </a:p>
          <a:p>
            <a:pPr marL="0" indent="0">
              <a:buNone/>
            </a:pPr>
            <a:r>
              <a:rPr lang="ru-RU" b="1" dirty="0" err="1" smtClean="0"/>
              <a:t>Диспласттически</a:t>
            </a:r>
            <a:r>
              <a:rPr lang="ru-RU" dirty="0" err="1" smtClean="0"/>
              <a:t>е</a:t>
            </a:r>
            <a:r>
              <a:rPr lang="ru-RU" dirty="0" smtClean="0"/>
              <a:t> более 70%. Недоразвитие.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---    Нервного волокна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---Тела позвонка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---Диска</a:t>
            </a:r>
          </a:p>
          <a:p>
            <a:pPr marL="0" indent="0">
              <a:buNone/>
            </a:pPr>
            <a:r>
              <a:rPr lang="ru-RU" b="1" dirty="0" smtClean="0"/>
              <a:t>Паралитические</a:t>
            </a:r>
          </a:p>
          <a:p>
            <a:pPr marL="0" indent="0">
              <a:buNone/>
            </a:pPr>
            <a:r>
              <a:rPr lang="ru-RU" b="1" dirty="0" smtClean="0"/>
              <a:t>Идиопатические</a:t>
            </a:r>
            <a:r>
              <a:rPr lang="ru-RU" dirty="0" smtClean="0"/>
              <a:t> около 10%(причины неизвестны)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2214976"/>
            <a:ext cx="4691269" cy="446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22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86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06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88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0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70"/>
            <a:ext cx="12059478" cy="67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97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8866"/>
          </a:xfrm>
        </p:spPr>
        <p:txBody>
          <a:bodyPr>
            <a:normAutofit/>
          </a:bodyPr>
          <a:lstStyle/>
          <a:p>
            <a:r>
              <a:rPr lang="ru-RU" dirty="0" smtClean="0"/>
              <a:t>Осмотр при приёме на ЛФК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18868"/>
            <a:ext cx="12192000" cy="62779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1-Антропометрические данные(вес, рост стоя и сидя, окружность грудной клетки, </a:t>
            </a:r>
            <a:r>
              <a:rPr lang="ru-RU" dirty="0" err="1" smtClean="0"/>
              <a:t>спирометрия,динамометрия</a:t>
            </a:r>
            <a:r>
              <a:rPr lang="ru-RU" dirty="0" smtClean="0"/>
              <a:t> ручная, становая)</a:t>
            </a:r>
          </a:p>
          <a:p>
            <a:r>
              <a:rPr lang="ru-RU" dirty="0" smtClean="0"/>
              <a:t>2-Длина нижних конечностей: от верхней передней ости подвздошной кости до внутренней лодыжки.</a:t>
            </a:r>
          </a:p>
          <a:p>
            <a:r>
              <a:rPr lang="ru-RU" dirty="0" smtClean="0"/>
              <a:t>3-Осмотр спереди, сзади, сбоку</a:t>
            </a:r>
          </a:p>
          <a:p>
            <a:r>
              <a:rPr lang="ru-RU" dirty="0" smtClean="0"/>
              <a:t>4-Силу мышц: ------Спины(7-11 лет-1-2мин.    12-16лет-2,5мин.)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------Брюшного пресса(7-11лет-15-20р. в мин.    12-16лет-25-30    </a:t>
            </a:r>
          </a:p>
          <a:p>
            <a:r>
              <a:rPr lang="ru-RU" dirty="0" smtClean="0"/>
              <a:t>                           ------Боковая(7-11лет—1-1,5мин.     12-16лет—2мин.)</a:t>
            </a:r>
          </a:p>
          <a:p>
            <a:r>
              <a:rPr lang="ru-RU" b="1" u="sng" dirty="0" smtClean="0"/>
              <a:t>Прогноз</a:t>
            </a:r>
            <a:r>
              <a:rPr lang="ru-RU" dirty="0" smtClean="0"/>
              <a:t> зависит от </a:t>
            </a:r>
            <a:r>
              <a:rPr lang="ru-RU" dirty="0" err="1" smtClean="0"/>
              <a:t>этиологии,возраста,локализации</a:t>
            </a:r>
            <a:r>
              <a:rPr lang="ru-RU" dirty="0" smtClean="0"/>
              <a:t>, соматического состояния, силы мышц, отношения самого больного –его воля, настойчивость.</a:t>
            </a:r>
          </a:p>
          <a:p>
            <a:r>
              <a:rPr lang="ru-RU" b="1" u="sng" dirty="0" smtClean="0"/>
              <a:t>Противопоказано</a:t>
            </a:r>
            <a:r>
              <a:rPr lang="ru-RU" dirty="0" smtClean="0"/>
              <a:t>: Ношение </a:t>
            </a:r>
            <a:r>
              <a:rPr lang="ru-RU" dirty="0" err="1" smtClean="0"/>
              <a:t>тяжестей,прыжки</a:t>
            </a:r>
            <a:r>
              <a:rPr lang="ru-RU" dirty="0" smtClean="0"/>
              <a:t>, </a:t>
            </a:r>
            <a:r>
              <a:rPr lang="ru-RU" dirty="0" err="1" smtClean="0"/>
              <a:t>акробатика,игры</a:t>
            </a:r>
            <a:r>
              <a:rPr lang="ru-RU" dirty="0" smtClean="0"/>
              <a:t> с ассиметричной нагрузкой.</a:t>
            </a:r>
          </a:p>
          <a:p>
            <a:r>
              <a:rPr lang="ru-RU" b="1" u="sng" dirty="0" smtClean="0"/>
              <a:t>Показано</a:t>
            </a:r>
            <a:r>
              <a:rPr lang="ru-RU" dirty="0" smtClean="0"/>
              <a:t>: Лыжи, волейбол, плавание-не вместо ЛФК, а вместе и немного позже.</a:t>
            </a:r>
          </a:p>
        </p:txBody>
      </p:sp>
    </p:spTree>
    <p:extLst>
      <p:ext uri="{BB962C8B-B14F-4D97-AF65-F5344CB8AC3E}">
        <p14:creationId xmlns:p14="http://schemas.microsoft.com/office/powerpoint/2010/main" val="3057155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9683"/>
          </a:xfrm>
        </p:spPr>
        <p:txBody>
          <a:bodyPr/>
          <a:lstStyle/>
          <a:p>
            <a:r>
              <a:rPr lang="ru-RU" dirty="0" smtClean="0"/>
              <a:t>Лечение сколиозов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09684"/>
            <a:ext cx="12192000" cy="6148316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Основное лечение—консервативное</a:t>
            </a:r>
          </a:p>
          <a:p>
            <a:r>
              <a:rPr lang="ru-RU" dirty="0" smtClean="0"/>
              <a:t>При резком прогрессировании или по жизненным показаниям-оперативное. </a:t>
            </a:r>
            <a:r>
              <a:rPr lang="ru-RU" u="sng" dirty="0" smtClean="0"/>
              <a:t>ЛФК—основа консервативного лечения</a:t>
            </a:r>
            <a:r>
              <a:rPr lang="ru-RU" dirty="0" smtClean="0"/>
              <a:t>, при котором преследуются следующие цели: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1-Остановить развитие процесса.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2-Достичь возможной коррекции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3-Закрепить полученные результаты</a:t>
            </a:r>
          </a:p>
          <a:p>
            <a:r>
              <a:rPr lang="ru-RU" u="sng" dirty="0" smtClean="0"/>
              <a:t>В комплексное лечение входит также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-Организация среды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-Вспомогательные ортопедические мероприятия(корсет, косок, стельки в обувь)</a:t>
            </a:r>
          </a:p>
          <a:p>
            <a:r>
              <a:rPr lang="ru-RU" u="sng" dirty="0" smtClean="0"/>
              <a:t>Режим-----</a:t>
            </a:r>
            <a:r>
              <a:rPr lang="ru-RU" u="sng" dirty="0" err="1" smtClean="0"/>
              <a:t>общий+дополнительный</a:t>
            </a:r>
            <a:r>
              <a:rPr lang="ru-RU" u="sng" dirty="0" smtClean="0"/>
              <a:t> отдых лёжа</a:t>
            </a:r>
            <a:r>
              <a:rPr lang="ru-RU" dirty="0" smtClean="0"/>
              <a:t>. Необходимо правильно организовать рабочее место.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63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994991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/>
              <a:t>Физиологические изгибы формируются в процессе роста и развития:</a:t>
            </a:r>
            <a:br>
              <a:rPr lang="ru-RU" sz="2800" b="1" u="sng" dirty="0" smtClean="0"/>
            </a:br>
            <a:r>
              <a:rPr lang="ru-RU" sz="2400" u="sng" dirty="0" smtClean="0"/>
              <a:t>1</a:t>
            </a:r>
            <a:r>
              <a:rPr lang="ru-RU" sz="2400" b="1" u="sng" dirty="0" smtClean="0"/>
              <a:t>-шейный лордоз в 2-3 мес</a:t>
            </a:r>
            <a:r>
              <a:rPr lang="ru-RU" sz="2400" b="1" dirty="0" smtClean="0"/>
              <a:t>. при попытке поднять голову</a:t>
            </a:r>
            <a:br>
              <a:rPr lang="ru-RU" sz="2400" b="1" dirty="0" smtClean="0"/>
            </a:br>
            <a:r>
              <a:rPr lang="ru-RU" sz="2400" b="1" u="sng" dirty="0" smtClean="0"/>
              <a:t>2-грудной кифоз в6-7 месяцев</a:t>
            </a:r>
            <a:r>
              <a:rPr lang="ru-RU" sz="2400" b="1" dirty="0" smtClean="0"/>
              <a:t>, когда ребёнок начинает сидеть</a:t>
            </a:r>
            <a:br>
              <a:rPr lang="ru-RU" sz="2400" b="1" dirty="0" smtClean="0"/>
            </a:br>
            <a:r>
              <a:rPr lang="ru-RU" sz="2400" b="1" u="sng" dirty="0" smtClean="0"/>
              <a:t>3-поясничный лордоз</a:t>
            </a:r>
            <a:r>
              <a:rPr lang="ru-RU" sz="2400" b="1" dirty="0" smtClean="0"/>
              <a:t>, когда встаёт на ноги</a:t>
            </a:r>
            <a:br>
              <a:rPr lang="ru-RU" sz="2400" b="1" dirty="0" smtClean="0"/>
            </a:br>
            <a:r>
              <a:rPr lang="ru-RU" sz="2400" b="1" dirty="0" smtClean="0"/>
              <a:t>К 6-7 годам изгибы чётко выражены</a:t>
            </a:r>
            <a:br>
              <a:rPr lang="ru-RU" sz="2400" b="1" dirty="0" smtClean="0"/>
            </a:br>
            <a:r>
              <a:rPr lang="ru-RU" sz="2400" b="1" dirty="0" smtClean="0"/>
              <a:t>К 14-15 годам становятся постоянными</a:t>
            </a:r>
            <a:br>
              <a:rPr lang="ru-RU" sz="2400" b="1" dirty="0" smtClean="0"/>
            </a:br>
            <a:r>
              <a:rPr lang="ru-RU" sz="2400" b="1" dirty="0" smtClean="0"/>
              <a:t>К 20-25 годам окончательно формируются</a:t>
            </a:r>
            <a:br>
              <a:rPr lang="ru-RU" sz="2400" b="1" dirty="0" smtClean="0"/>
            </a:b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73" y="2782956"/>
            <a:ext cx="4838700" cy="40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00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7230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Урок ЛФК—45 мин.</a:t>
            </a:r>
            <a:endParaRPr lang="ru-RU" sz="32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9809"/>
            <a:ext cx="12192000" cy="599819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u="sng" dirty="0" smtClean="0"/>
              <a:t>:</a:t>
            </a:r>
            <a:r>
              <a:rPr lang="ru-RU" sz="9600" b="1" u="sng" dirty="0" smtClean="0"/>
              <a:t>Задачи урока-</a:t>
            </a:r>
            <a:r>
              <a:rPr lang="ru-RU" sz="8000" dirty="0" smtClean="0"/>
              <a:t>--Воспитание и закрепление навыков правильной осанки</a:t>
            </a:r>
          </a:p>
          <a:p>
            <a:pPr marL="0" indent="0">
              <a:buNone/>
            </a:pPr>
            <a:r>
              <a:rPr lang="ru-RU" sz="8000" dirty="0" smtClean="0"/>
              <a:t>                                     --Восстановление и тренировка общей и избирательной силовой выносливости</a:t>
            </a:r>
          </a:p>
          <a:p>
            <a:pPr marL="0" indent="0">
              <a:buNone/>
            </a:pPr>
            <a:r>
              <a:rPr lang="ru-RU" sz="8000" dirty="0"/>
              <a:t> </a:t>
            </a:r>
            <a:r>
              <a:rPr lang="ru-RU" sz="8000" dirty="0" smtClean="0"/>
              <a:t>                                     ---Восстановление равновесия и координации</a:t>
            </a:r>
          </a:p>
          <a:p>
            <a:pPr marL="0" indent="0">
              <a:buNone/>
            </a:pPr>
            <a:r>
              <a:rPr lang="ru-RU" sz="8000" dirty="0"/>
              <a:t> </a:t>
            </a:r>
            <a:r>
              <a:rPr lang="ru-RU" sz="8000" dirty="0" smtClean="0"/>
              <a:t>                                       ---Восстановление функции правильного полного дыхания</a:t>
            </a:r>
            <a:endParaRPr lang="ru-RU" sz="7200" dirty="0"/>
          </a:p>
          <a:p>
            <a:pPr marL="0" indent="0" algn="ctr">
              <a:buNone/>
            </a:pPr>
            <a:r>
              <a:rPr lang="ru-RU" sz="9600" b="1" u="sng" dirty="0" smtClean="0"/>
              <a:t>Вводная часть-5-7мин.</a:t>
            </a:r>
          </a:p>
          <a:p>
            <a:pPr marL="0" indent="0">
              <a:buNone/>
            </a:pPr>
            <a:r>
              <a:rPr lang="ru-RU" sz="7200" b="1" dirty="0" smtClean="0"/>
              <a:t>Основная задача</a:t>
            </a:r>
            <a:r>
              <a:rPr lang="ru-RU" sz="7200" dirty="0" smtClean="0"/>
              <a:t>-воспитание навыков правильной осанки. Чаще проводится в ходьбе.</a:t>
            </a:r>
          </a:p>
          <a:p>
            <a:pPr marL="0" indent="0" algn="ctr">
              <a:buNone/>
            </a:pPr>
            <a:r>
              <a:rPr lang="ru-RU" sz="9600" b="1" u="sng" dirty="0" smtClean="0"/>
              <a:t>Основная часть</a:t>
            </a:r>
          </a:p>
          <a:p>
            <a:pPr marL="0" indent="0">
              <a:buNone/>
            </a:pPr>
            <a:endParaRPr lang="ru-RU" sz="7200" b="1" u="sng" dirty="0" smtClean="0"/>
          </a:p>
          <a:p>
            <a:pPr marL="0" indent="0">
              <a:buNone/>
            </a:pPr>
            <a:r>
              <a:rPr lang="ru-RU" sz="7200" b="1" u="sng" dirty="0" smtClean="0"/>
              <a:t>Исходные положения</a:t>
            </a:r>
            <a:r>
              <a:rPr lang="ru-RU" sz="7200" dirty="0" smtClean="0"/>
              <a:t>: на спине, на животе, стоя на четвереньках</a:t>
            </a:r>
            <a:endParaRPr lang="ru-RU" sz="7200" dirty="0"/>
          </a:p>
          <a:p>
            <a:pPr marL="0" indent="0">
              <a:buNone/>
            </a:pPr>
            <a:r>
              <a:rPr lang="ru-RU" sz="7200" b="1" u="sng" dirty="0" smtClean="0"/>
              <a:t>Упражнения--</a:t>
            </a:r>
            <a:r>
              <a:rPr lang="ru-RU" sz="7200" dirty="0" smtClean="0"/>
              <a:t>-- для укрепления мышц спины и брюшного пресса</a:t>
            </a:r>
          </a:p>
          <a:p>
            <a:pPr marL="0" indent="0">
              <a:buNone/>
            </a:pPr>
            <a:r>
              <a:rPr lang="ru-RU" sz="7200" dirty="0" smtClean="0"/>
              <a:t>                         ----на </a:t>
            </a:r>
            <a:r>
              <a:rPr lang="ru-RU" sz="7200" dirty="0" err="1" smtClean="0"/>
              <a:t>самовытяжение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/>
              <a:t> </a:t>
            </a:r>
            <a:r>
              <a:rPr lang="ru-RU" sz="7200" dirty="0" smtClean="0"/>
              <a:t>                         ----равновесие</a:t>
            </a:r>
          </a:p>
          <a:p>
            <a:pPr marL="0" indent="0">
              <a:buNone/>
            </a:pPr>
            <a:r>
              <a:rPr lang="ru-RU" sz="7200" dirty="0"/>
              <a:t> </a:t>
            </a:r>
            <a:r>
              <a:rPr lang="ru-RU" sz="7200" dirty="0" smtClean="0"/>
              <a:t>                         ----координацию</a:t>
            </a:r>
          </a:p>
          <a:p>
            <a:pPr marL="0" indent="0">
              <a:buNone/>
            </a:pPr>
            <a:r>
              <a:rPr lang="ru-RU" sz="7200" dirty="0"/>
              <a:t> </a:t>
            </a:r>
            <a:r>
              <a:rPr lang="ru-RU" sz="7200" dirty="0" smtClean="0"/>
              <a:t>                         ----дыхательные</a:t>
            </a:r>
          </a:p>
          <a:p>
            <a:pPr marL="0" indent="0">
              <a:buNone/>
            </a:pPr>
            <a:r>
              <a:rPr lang="ru-RU" sz="7200" dirty="0"/>
              <a:t> </a:t>
            </a:r>
            <a:r>
              <a:rPr lang="ru-RU" sz="7200" dirty="0" smtClean="0"/>
              <a:t>                         ----для профилактики плоскостопия</a:t>
            </a:r>
          </a:p>
          <a:p>
            <a:pPr marL="0" indent="0" algn="ctr">
              <a:buNone/>
            </a:pPr>
            <a:r>
              <a:rPr lang="ru-RU" sz="9600" b="1" u="sng" dirty="0" smtClean="0"/>
              <a:t>Заключительная часть-5-7мин.</a:t>
            </a:r>
            <a:endParaRPr lang="ru-RU" sz="7200" b="1" u="sng" dirty="0" smtClean="0"/>
          </a:p>
          <a:p>
            <a:pPr marL="0" indent="0">
              <a:buNone/>
            </a:pPr>
            <a:r>
              <a:rPr lang="ru-RU" sz="8000" b="1" u="sng" dirty="0" smtClean="0"/>
              <a:t>Задача</a:t>
            </a:r>
            <a:r>
              <a:rPr lang="ru-RU" sz="8000" dirty="0" smtClean="0"/>
              <a:t>—закрепление навыков правильной осанки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,</a:t>
            </a:r>
            <a:r>
              <a:rPr lang="ru-RU" b="1" u="sng" dirty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74945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710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Особенности проведения урока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87104"/>
            <a:ext cx="12192000" cy="6482687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Во всех частях урока –воспитание и закрепление навыков правильной осанки</a:t>
            </a:r>
          </a:p>
          <a:p>
            <a:r>
              <a:rPr lang="ru-RU" dirty="0" smtClean="0"/>
              <a:t>Все движения должны выполняться чётко</a:t>
            </a:r>
          </a:p>
          <a:p>
            <a:r>
              <a:rPr lang="ru-RU" dirty="0" smtClean="0"/>
              <a:t>Все упражнения  лёжа на спине и животе должны выполняться из правильных И.П.</a:t>
            </a:r>
          </a:p>
          <a:p>
            <a:r>
              <a:rPr lang="ru-RU" dirty="0" smtClean="0"/>
              <a:t>При выполнении упражнений из И.П. лёжа на животе приподнимать голову </a:t>
            </a:r>
            <a:r>
              <a:rPr lang="ru-RU" dirty="0" err="1" smtClean="0"/>
              <a:t>так,чтобы</a:t>
            </a:r>
            <a:r>
              <a:rPr lang="ru-RU" dirty="0" smtClean="0"/>
              <a:t> между лицом и полом  могла поместиться ладонь</a:t>
            </a:r>
          </a:p>
          <a:p>
            <a:r>
              <a:rPr lang="ru-RU" dirty="0" smtClean="0"/>
              <a:t>Не работать над подвижностью позвоночника </a:t>
            </a:r>
          </a:p>
          <a:p>
            <a:r>
              <a:rPr lang="ru-RU" dirty="0" smtClean="0"/>
              <a:t>Необходимо умело организовать отдых</a:t>
            </a:r>
          </a:p>
          <a:p>
            <a:r>
              <a:rPr lang="ru-RU" dirty="0" smtClean="0"/>
              <a:t>Игры-с элементами воспитания правильной осанки</a:t>
            </a:r>
            <a:endParaRPr lang="ru-RU" dirty="0"/>
          </a:p>
          <a:p>
            <a:r>
              <a:rPr lang="ru-RU" dirty="0" smtClean="0"/>
              <a:t>Исходное положение на боку подбирается строго индивидуально</a:t>
            </a:r>
          </a:p>
          <a:p>
            <a:r>
              <a:rPr lang="ru-RU" dirty="0" smtClean="0"/>
              <a:t>Ассиметричные упражнения подбираются строго индивидуально и обязательно на фон симметричных.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43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91439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Ассиметричное упражнение при правостороннем сколиозе грудопоясничного отдела в И.П. лёжа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00"/>
            <a:ext cx="12288032" cy="5943600"/>
          </a:xfrm>
        </p:spPr>
      </p:pic>
    </p:spTree>
    <p:extLst>
      <p:ext uri="{BB962C8B-B14F-4D97-AF65-F5344CB8AC3E}">
        <p14:creationId xmlns:p14="http://schemas.microsoft.com/office/powerpoint/2010/main" val="3703098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5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Ассиметричное упражнение при правостороннем  сколиозе грудопоясничного отдела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128"/>
            <a:ext cx="12192000" cy="5592871"/>
          </a:xfrm>
        </p:spPr>
      </p:pic>
    </p:spTree>
    <p:extLst>
      <p:ext uri="{BB962C8B-B14F-4D97-AF65-F5344CB8AC3E}">
        <p14:creationId xmlns:p14="http://schemas.microsoft.com/office/powerpoint/2010/main" val="112099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21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Ассиметричное упражнение при правостороннем грудном сколиозе из И.П. стоя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78" y="1092200"/>
            <a:ext cx="9055622" cy="5905500"/>
          </a:xfrm>
        </p:spPr>
      </p:pic>
    </p:spTree>
    <p:extLst>
      <p:ext uri="{BB962C8B-B14F-4D97-AF65-F5344CB8AC3E}">
        <p14:creationId xmlns:p14="http://schemas.microsoft.com/office/powerpoint/2010/main" val="4064031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450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Ассиметричное упражнение при правостороннем сколиозе грудного отдела у шведской стенки 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99" y="1102295"/>
            <a:ext cx="7924801" cy="6100175"/>
          </a:xfrm>
        </p:spPr>
      </p:pic>
    </p:spTree>
    <p:extLst>
      <p:ext uri="{BB962C8B-B14F-4D97-AF65-F5344CB8AC3E}">
        <p14:creationId xmlns:p14="http://schemas.microsoft.com/office/powerpoint/2010/main" val="3835882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924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Ассиметричное упражнение на тренажёре при правостороннем сколиозе грудопоясничного отдела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8" y="839244"/>
            <a:ext cx="11966532" cy="6018756"/>
          </a:xfrm>
        </p:spPr>
      </p:pic>
    </p:spTree>
    <p:extLst>
      <p:ext uri="{BB962C8B-B14F-4D97-AF65-F5344CB8AC3E}">
        <p14:creationId xmlns:p14="http://schemas.microsoft.com/office/powerpoint/2010/main" val="26694470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14" y="0"/>
            <a:ext cx="4709786" cy="4933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26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844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0"/>
            <a:ext cx="12012460" cy="674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7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85461"/>
            <a:ext cx="12192000" cy="1285461"/>
          </a:xfrm>
        </p:spPr>
        <p:txBody>
          <a:bodyPr>
            <a:noAutofit/>
          </a:bodyPr>
          <a:lstStyle/>
          <a:p>
            <a:r>
              <a:rPr lang="ru-RU" sz="2400" b="1" u="sng" dirty="0" smtClean="0"/>
              <a:t>В процессе возрастного развития физиологические изгибы меняются в зависимости</a:t>
            </a:r>
            <a:r>
              <a:rPr lang="ru-RU" sz="2400" b="1" dirty="0" smtClean="0"/>
              <a:t>:</a:t>
            </a:r>
            <a:br>
              <a:rPr lang="ru-RU" sz="2400" b="1" dirty="0" smtClean="0"/>
            </a:br>
            <a:r>
              <a:rPr lang="ru-RU" sz="2400" b="1" dirty="0" smtClean="0"/>
              <a:t>1.от угла наклона таза</a:t>
            </a:r>
            <a:br>
              <a:rPr lang="ru-RU" sz="2400" b="1" dirty="0" smtClean="0"/>
            </a:br>
            <a:r>
              <a:rPr lang="ru-RU" sz="2400" b="1" dirty="0" smtClean="0"/>
              <a:t>2.тяги мышц, окружающих позвоночник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18" y="0"/>
            <a:ext cx="12192000" cy="71429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Костная система перестраивается на протяжении всей жизни человека.</a:t>
            </a:r>
          </a:p>
          <a:p>
            <a:pPr marL="0" indent="0">
              <a:buNone/>
            </a:pPr>
            <a:r>
              <a:rPr lang="ru-RU" u="sng" dirty="0" smtClean="0"/>
              <a:t>В дошкольном и школьном </a:t>
            </a:r>
            <a:r>
              <a:rPr lang="ru-RU" dirty="0" smtClean="0"/>
              <a:t>возрасте происходит окостенение соединительных и хрящевых элементов позвоночника.</a:t>
            </a:r>
            <a:r>
              <a:rPr lang="ru-RU" u="sng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этот период-----1.неправильные позы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2.непосильный труд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3.чрезмерные нагрузки</a:t>
            </a:r>
          </a:p>
          <a:p>
            <a:pPr marL="0" indent="0">
              <a:buNone/>
            </a:pPr>
            <a:r>
              <a:rPr lang="ru-RU" dirty="0" smtClean="0"/>
              <a:t>Могут вызвать резкие нарушения осанки в следствии неправильного перераспределения тонуса мышечно- связочного аппарата.</a:t>
            </a:r>
          </a:p>
          <a:p>
            <a:pPr marL="0" indent="0">
              <a:buNone/>
            </a:pPr>
            <a:r>
              <a:rPr lang="ru-RU" u="sng" dirty="0"/>
              <a:t> Наибольшая неустойчивость позвоночника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Период </a:t>
            </a:r>
            <a:r>
              <a:rPr lang="ru-RU" dirty="0"/>
              <a:t>первого вытяжения-( 6-7 </a:t>
            </a:r>
            <a:r>
              <a:rPr lang="ru-RU" dirty="0" smtClean="0"/>
              <a:t>лет)</a:t>
            </a:r>
          </a:p>
          <a:p>
            <a:pPr marL="0" indent="0">
              <a:buNone/>
            </a:pPr>
            <a:r>
              <a:rPr lang="ru-RU" dirty="0" smtClean="0"/>
              <a:t>Период </a:t>
            </a:r>
            <a:r>
              <a:rPr lang="ru-RU" dirty="0"/>
              <a:t>второго вытяжения-(11-15 лет)</a:t>
            </a:r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u="sng" dirty="0" smtClean="0"/>
              <a:t> </a:t>
            </a:r>
            <a:r>
              <a:rPr lang="ru-RU" dirty="0" smtClean="0"/>
              <a:t>В эти периоды происходит интенсивный рост в длину позвоночника, а мышечная система запаздывает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2952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8" y="0"/>
            <a:ext cx="116100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84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99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2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867" y="0"/>
            <a:ext cx="10515600" cy="1991709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Движения позвоночного столба возможны в трёх взаимно перпендикулярных плоскостях</a:t>
            </a:r>
            <a:br>
              <a:rPr lang="ru-RU" sz="2400" b="1" u="sng" dirty="0" smtClean="0"/>
            </a:br>
            <a:r>
              <a:rPr lang="ru-RU" sz="2400" b="1" dirty="0"/>
              <a:t> </a:t>
            </a:r>
            <a:r>
              <a:rPr lang="ru-RU" sz="2400" b="1" dirty="0" smtClean="0"/>
              <a:t>   Главной опорой позвоночника является таз. Поэтому движения позвоночника особенно поясничного отдела большей частью сочетаются с изменением соотношений в сочленениях таза и тазобедренного сустава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921955"/>
              </p:ext>
            </p:extLst>
          </p:nvPr>
        </p:nvGraphicFramePr>
        <p:xfrm>
          <a:off x="1249251" y="2485623"/>
          <a:ext cx="9620518" cy="3412901"/>
        </p:xfrm>
        <a:graphic>
          <a:graphicData uri="http://schemas.openxmlformats.org/drawingml/2006/table">
            <a:tbl>
              <a:tblPr/>
              <a:tblGrid>
                <a:gridCol w="2691684"/>
                <a:gridCol w="3335628"/>
                <a:gridCol w="3593206"/>
              </a:tblGrid>
              <a:tr h="6439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Движения</a:t>
                      </a:r>
                      <a:endParaRPr lang="ru-RU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Плоскость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Ось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95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Вперёд-----назад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b="1" dirty="0" smtClean="0"/>
                        <a:t>Вправо---влево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b="1" dirty="0" smtClean="0"/>
                        <a:t>Вращение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Саггитальная</a:t>
                      </a:r>
                      <a:endParaRPr lang="ru-RU" sz="2400" b="1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b="1" dirty="0" smtClean="0"/>
                        <a:t>Фронтальная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b="1" dirty="0" smtClean="0"/>
                        <a:t>Горизонтальная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Горизонтальная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b="1" dirty="0" err="1" smtClean="0"/>
                        <a:t>Саггитальная</a:t>
                      </a:r>
                      <a:endParaRPr lang="ru-RU" sz="2400" b="1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b="1" dirty="0" smtClean="0"/>
                        <a:t>Вертикальная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3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18951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Осанка</a:t>
            </a:r>
            <a:r>
              <a:rPr lang="ru-RU" sz="2800" b="1" dirty="0" smtClean="0"/>
              <a:t>-</a:t>
            </a:r>
            <a:r>
              <a:rPr lang="ru-RU" sz="2400" b="1" dirty="0" smtClean="0"/>
              <a:t> это привычное положение тела человека, находящегося в покое и в движении. Образуется в процессе физического развития ребёнка и формирования стато- динамических функций</a:t>
            </a:r>
            <a:br>
              <a:rPr lang="ru-RU" sz="2400" b="1" dirty="0" smtClean="0"/>
            </a:br>
            <a:r>
              <a:rPr lang="ru-RU" sz="2800" b="1" u="sng" dirty="0" smtClean="0"/>
              <a:t>Осанка</a:t>
            </a:r>
            <a:r>
              <a:rPr lang="ru-RU" sz="2400" b="1" dirty="0" smtClean="0"/>
              <a:t>-это динамический стереотип, который приобретается в процессе индивидуальной жизни, воспитания.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Формирование происходит под влиянием многих условий 1-го </a:t>
            </a:r>
            <a:r>
              <a:rPr lang="ru-RU" u="sng" dirty="0"/>
              <a:t>г</a:t>
            </a:r>
            <a:r>
              <a:rPr lang="ru-RU" u="sng" dirty="0" smtClean="0"/>
              <a:t>ода жизни ребёнка.</a:t>
            </a:r>
            <a:r>
              <a:rPr lang="ru-RU" dirty="0" smtClean="0"/>
              <a:t> Зависит от</a:t>
            </a:r>
          </a:p>
          <a:p>
            <a:r>
              <a:rPr lang="ru-RU" dirty="0" smtClean="0"/>
              <a:t>1.Строения и степени развития костной системы</a:t>
            </a:r>
          </a:p>
          <a:p>
            <a:r>
              <a:rPr lang="ru-RU" dirty="0" smtClean="0"/>
              <a:t>2.Связочно-суставного аппарата</a:t>
            </a:r>
          </a:p>
          <a:p>
            <a:r>
              <a:rPr lang="ru-RU" dirty="0" smtClean="0"/>
              <a:t>3.Нервно-мышечного аппарата</a:t>
            </a:r>
          </a:p>
          <a:p>
            <a:r>
              <a:rPr lang="ru-RU" dirty="0" smtClean="0"/>
              <a:t>4.Особенностей условий труда и быта</a:t>
            </a:r>
          </a:p>
          <a:p>
            <a:r>
              <a:rPr lang="ru-RU" dirty="0" smtClean="0"/>
              <a:t>5.Последствий некоторых болезней</a:t>
            </a:r>
          </a:p>
          <a:p>
            <a:r>
              <a:rPr lang="ru-RU" dirty="0" smtClean="0"/>
              <a:t>6.Определяется строением опорно-двигательного аппарата и работой мышц</a:t>
            </a:r>
          </a:p>
          <a:p>
            <a:r>
              <a:rPr lang="ru-RU" dirty="0" smtClean="0"/>
              <a:t>Формируется по механизму образования временных связей( путём длительных и частых повторений), приводит к образованию </a:t>
            </a:r>
            <a:r>
              <a:rPr lang="ru-RU" u="sng" dirty="0" smtClean="0"/>
              <a:t>«Условных рефлексов»</a:t>
            </a:r>
            <a:endParaRPr lang="ru-RU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68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39868" y="4459266"/>
            <a:ext cx="11903118" cy="67186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/>
              <a:t>Правильная осанка характеризуется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-Красивой формой</a:t>
            </a:r>
            <a:br>
              <a:rPr lang="ru-RU" sz="2700" b="1" dirty="0" smtClean="0"/>
            </a:br>
            <a:r>
              <a:rPr lang="ru-RU" sz="2700" b="1" dirty="0" smtClean="0"/>
              <a:t>-Подтянутостью</a:t>
            </a: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-Собранностью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-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u="sng" dirty="0" smtClean="0"/>
              <a:t>При правильной осанке во фронтальной плоскости( осмотр спереди и сзади)</a:t>
            </a:r>
            <a:br>
              <a:rPr lang="ru-RU" sz="2700" b="1" u="sng" dirty="0" smtClean="0"/>
            </a:br>
            <a:r>
              <a:rPr lang="ru-RU" sz="2700" b="1" dirty="0" smtClean="0"/>
              <a:t>-</a:t>
            </a:r>
            <a:r>
              <a:rPr lang="ru-RU" sz="2200" b="1" dirty="0" smtClean="0"/>
              <a:t>Голова держится прямо </a:t>
            </a:r>
            <a:br>
              <a:rPr lang="ru-RU" sz="2200" b="1" dirty="0" smtClean="0"/>
            </a:br>
            <a:r>
              <a:rPr lang="ru-RU" sz="2200" b="1" dirty="0" smtClean="0"/>
              <a:t>-плечи развёрнуты, на одном уровне</a:t>
            </a:r>
            <a:br>
              <a:rPr lang="ru-RU" sz="2200" b="1" dirty="0" smtClean="0"/>
            </a:br>
            <a:r>
              <a:rPr lang="ru-RU" sz="2200" b="1" dirty="0" smtClean="0"/>
              <a:t>-подмышечные впадины на одном уровне</a:t>
            </a:r>
            <a:br>
              <a:rPr lang="ru-RU" sz="2200" b="1" dirty="0" smtClean="0"/>
            </a:br>
            <a:r>
              <a:rPr lang="ru-RU" sz="2200" b="1" dirty="0" smtClean="0"/>
              <a:t>-живот подтянут</a:t>
            </a:r>
            <a:br>
              <a:rPr lang="ru-RU" sz="2200" b="1" dirty="0" smtClean="0"/>
            </a:br>
            <a:r>
              <a:rPr lang="ru-RU" sz="2200" b="1" dirty="0" smtClean="0"/>
              <a:t>-одинаково выражены треугольники талии</a:t>
            </a:r>
            <a:br>
              <a:rPr lang="ru-RU" sz="2200" b="1" dirty="0" smtClean="0"/>
            </a:br>
            <a:r>
              <a:rPr lang="ru-RU" sz="2200" b="1" dirty="0" smtClean="0"/>
              <a:t>-на одном уровне передние ости гребней подвздошных костей</a:t>
            </a:r>
            <a:br>
              <a:rPr lang="ru-RU" sz="2200" b="1" dirty="0" smtClean="0"/>
            </a:br>
            <a:r>
              <a:rPr lang="ru-RU" sz="2200" b="1" dirty="0" smtClean="0"/>
              <a:t>-ноги разогнуты в коленях и тазобедренных суставах</a:t>
            </a:r>
            <a:br>
              <a:rPr lang="ru-RU" sz="2200" b="1" dirty="0" smtClean="0"/>
            </a:br>
            <a:r>
              <a:rPr lang="ru-RU" sz="2200" b="1" dirty="0" smtClean="0"/>
              <a:t>-стопы имеют чётко выраженные своды</a:t>
            </a:r>
            <a:br>
              <a:rPr lang="ru-RU" sz="2200" b="1" dirty="0" smtClean="0"/>
            </a:br>
            <a:r>
              <a:rPr lang="ru-RU" sz="3100" b="1" u="sng" dirty="0" smtClean="0"/>
              <a:t>При правильной осанке в </a:t>
            </a:r>
            <a:r>
              <a:rPr lang="ru-RU" sz="3100" b="1" u="sng" dirty="0" err="1" smtClean="0"/>
              <a:t>саггитальной</a:t>
            </a:r>
            <a:r>
              <a:rPr lang="ru-RU" sz="3100" b="1" u="sng" dirty="0" smtClean="0"/>
              <a:t> плоскости (</a:t>
            </a:r>
            <a:r>
              <a:rPr lang="ru-RU" sz="2200" b="1" u="sng" dirty="0" smtClean="0"/>
              <a:t>осмотр с боку </a:t>
            </a:r>
            <a:r>
              <a:rPr lang="ru-RU" sz="3100" b="1" u="sng" dirty="0" smtClean="0"/>
              <a:t>)</a:t>
            </a:r>
            <a:br>
              <a:rPr lang="ru-RU" sz="3100" b="1" u="sng" dirty="0" smtClean="0"/>
            </a:br>
            <a:r>
              <a:rPr lang="ru-RU" sz="2200" b="1" dirty="0" smtClean="0"/>
              <a:t>-профиль позвоночника имеет красивую волнообразную ф</a:t>
            </a:r>
            <a:r>
              <a:rPr lang="ru-RU" sz="2200" b="1" u="sng" dirty="0" smtClean="0"/>
              <a:t>орму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u="sng" dirty="0" smtClean="0"/>
              <a:t>При нормальной осанке вертикальная ось тела проходит через:</a:t>
            </a:r>
            <a:br>
              <a:rPr lang="ru-RU" sz="2200" b="1" u="sng" dirty="0" smtClean="0"/>
            </a:br>
            <a:r>
              <a:rPr lang="ru-RU" sz="2200" b="1" u="sng" dirty="0" smtClean="0"/>
              <a:t>-середину темени</a:t>
            </a:r>
            <a:br>
              <a:rPr lang="ru-RU" sz="2200" b="1" u="sng" dirty="0" smtClean="0"/>
            </a:br>
            <a:r>
              <a:rPr lang="ru-RU" sz="2200" b="1" dirty="0" smtClean="0"/>
              <a:t>-наружный слуховой проход</a:t>
            </a:r>
            <a:br>
              <a:rPr lang="ru-RU" sz="2200" b="1" dirty="0" smtClean="0"/>
            </a:br>
            <a:r>
              <a:rPr lang="ru-RU" sz="2200" b="1" dirty="0" smtClean="0"/>
              <a:t>-тела 6-го или 7-гошейного позвонка, 11-го или 12-го грудного</a:t>
            </a:r>
            <a:br>
              <a:rPr lang="ru-RU" sz="2200" b="1" dirty="0" smtClean="0"/>
            </a:br>
            <a:r>
              <a:rPr lang="ru-RU" sz="2200" b="1" dirty="0" smtClean="0"/>
              <a:t>-поясничный лордоз</a:t>
            </a:r>
            <a:br>
              <a:rPr lang="ru-RU" sz="2200" b="1" dirty="0" smtClean="0"/>
            </a:br>
            <a:r>
              <a:rPr lang="ru-RU" sz="2200" b="1" dirty="0" smtClean="0"/>
              <a:t>-головки бедренных костей</a:t>
            </a:r>
            <a:br>
              <a:rPr lang="ru-RU" sz="2200" b="1" dirty="0" smtClean="0"/>
            </a:br>
            <a:r>
              <a:rPr lang="ru-RU" sz="2200" b="1" dirty="0" smtClean="0"/>
              <a:t>-переднюю поверхность коленного сустава</a:t>
            </a:r>
            <a:br>
              <a:rPr lang="ru-RU" sz="2200" b="1" dirty="0" smtClean="0"/>
            </a:br>
            <a:r>
              <a:rPr lang="ru-RU" sz="2200" b="1" dirty="0" smtClean="0"/>
              <a:t>-ладьевидную кость стопы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-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042" y="0"/>
            <a:ext cx="3846490" cy="6500661"/>
          </a:xfrm>
        </p:spPr>
      </p:pic>
    </p:spTree>
    <p:extLst>
      <p:ext uri="{BB962C8B-B14F-4D97-AF65-F5344CB8AC3E}">
        <p14:creationId xmlns:p14="http://schemas.microsoft.com/office/powerpoint/2010/main" val="22846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1003609"/>
            <a:ext cx="12400547" cy="875272"/>
          </a:xfrm>
        </p:spPr>
        <p:txBody>
          <a:bodyPr>
            <a:normAutofit/>
          </a:bodyPr>
          <a:lstStyle/>
          <a:p>
            <a:r>
              <a:rPr lang="ru-RU" dirty="0" smtClean="0"/>
              <a:t>Форма определяет 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-128337"/>
            <a:ext cx="12192000" cy="6907477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При правильной осанке имеются</a:t>
            </a:r>
          </a:p>
          <a:p>
            <a:pPr marL="0" indent="0" algn="r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1)-оптимальные условия для функционирования отдельных систем и всего организма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2)-удержания тела в вертикальном положении</a:t>
            </a:r>
          </a:p>
          <a:p>
            <a:pPr marL="0" indent="0">
              <a:buNone/>
            </a:pPr>
            <a:r>
              <a:rPr lang="ru-RU" b="1" dirty="0" smtClean="0"/>
              <a:t>Форма хорошая                   </a:t>
            </a:r>
            <a:r>
              <a:rPr lang="ru-RU" b="1" dirty="0" err="1" smtClean="0"/>
              <a:t>Хорошая</a:t>
            </a:r>
            <a:r>
              <a:rPr lang="ru-RU" b="1" dirty="0" smtClean="0"/>
              <a:t> функция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-сердечно- сосудистой системы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-дыхательной системы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-обмена веществ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-эмоциональной сферы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-физического развития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-здоровья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-повышенной работоспособности</a:t>
            </a:r>
            <a:endParaRPr lang="ru-RU" sz="36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87082" y="6779140"/>
            <a:ext cx="936703" cy="111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572694" y="5595369"/>
            <a:ext cx="11151" cy="234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518210" y="2609385"/>
            <a:ext cx="22302" cy="223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507939" y="3102377"/>
            <a:ext cx="0" cy="223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497375" y="3555088"/>
            <a:ext cx="0" cy="312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540512" y="4095726"/>
            <a:ext cx="11152" cy="267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512634" y="4526994"/>
            <a:ext cx="11151" cy="334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546088" y="5124083"/>
            <a:ext cx="11151" cy="211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928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1732</Words>
  <Application>Microsoft Office PowerPoint</Application>
  <PresentationFormat>Широкоэкранный</PresentationFormat>
  <Paragraphs>306</Paragraphs>
  <Slides>51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Тема Office</vt:lpstr>
      <vt:lpstr>Лечебная физкультура при нарушении осанки и сколиозах Преподаватель СПб ГБОУ ЦПК СМО № 1 МорозЛ.И. С-Петербург 2014г.   </vt:lpstr>
      <vt:lpstr>План лекции</vt:lpstr>
      <vt:lpstr>Позвоночник-часть скелета, служащая органом опоры(статическая функция) и движения( динамическая функция) В позвоночном столбе различают несколько отделов:</vt:lpstr>
      <vt:lpstr>Физиологические изгибы формируются в процессе роста и развития: 1-шейный лордоз в 2-3 мес. при попытке поднять голову 2-грудной кифоз в6-7 месяцев, когда ребёнок начинает сидеть 3-поясничный лордоз, когда встаёт на ноги К 6-7 годам изгибы чётко выражены К 14-15 годам становятся постоянными К 20-25 годам окончательно формируются </vt:lpstr>
      <vt:lpstr>В процессе возрастного развития физиологические изгибы меняются в зависимости: 1.от угла наклона таза 2.тяги мышц, окружающих позвоночник</vt:lpstr>
      <vt:lpstr>Движения позвоночного столба возможны в трёх взаимно перпендикулярных плоскостях     Главной опорой позвоночника является таз. Поэтому движения позвоночника особенно поясничного отдела большей частью сочетаются с изменением соотношений в сочленениях таза и тазобедренного сустава</vt:lpstr>
      <vt:lpstr>Осанка- это привычное положение тела человека, находящегося в покое и в движении. Образуется в процессе физического развития ребёнка и формирования стато- динамических функций Осанка-это динамический стереотип, который приобретается в процессе индивидуальной жизни, воспитания.</vt:lpstr>
      <vt:lpstr>Правильная осанка характеризуется -Красивой формой -Подтянутостью -Собранностью - При правильной осанке во фронтальной плоскости( осмотр спереди и сзади) -Голова держится прямо  -плечи развёрнуты, на одном уровне -подмышечные впадины на одном уровне -живот подтянут -одинаково выражены треугольники талии -на одном уровне передние ости гребней подвздошных костей -ноги разогнуты в коленях и тазобедренных суставах -стопы имеют чётко выраженные своды При правильной осанке в саггитальной плоскости (осмотр с боку ) -профиль позвоночника имеет красивую волнообразную форму При нормальной осанке вертикальная ось тела проходит через: -середину темени -наружный слуховой проход -тела 6-го или 7-гошейного позвонка, 11-го или 12-го грудного -поясничный лордоз -головки бедренных костей -переднюю поверхность коленного сустава -ладьевидную кость стопы -</vt:lpstr>
      <vt:lpstr>Форма определяет содержание</vt:lpstr>
      <vt:lpstr>Презентация PowerPoint</vt:lpstr>
      <vt:lpstr>Под нарушением осанки понимают нестойкое отклонение позвоночника во фронтальной и саггитальной плоскостях.        Причины:  </vt:lpstr>
      <vt:lpstr>Презентация PowerPoint</vt:lpstr>
      <vt:lpstr>Признаки нарушения осанки во фронтальной плоскости(осмотр сзади)</vt:lpstr>
      <vt:lpstr>Признаки нарушения осанки во фронтальной плоскости(осмотр спереди)</vt:lpstr>
      <vt:lpstr>В саггитальной плоскости имеется несколько видов нарушения осанки,они характеризуются изменением физиологических изгибов позвоночника</vt:lpstr>
      <vt:lpstr>Круглая спина</vt:lpstr>
      <vt:lpstr>Кругло-вогнутая спина</vt:lpstr>
      <vt:lpstr>Плоская спина</vt:lpstr>
      <vt:lpstr>Плоско-вогнутая спина</vt:lpstr>
      <vt:lpstr>Нарушение осанки-это не болезнь Но при нарушениях осанки</vt:lpstr>
      <vt:lpstr>Для формирования правильной осанки необходимо</vt:lpstr>
      <vt:lpstr>Организация рабочего места</vt:lpstr>
      <vt:lpstr>Воспитание правильной рабочей позы</vt:lpstr>
      <vt:lpstr>ЛФК при нарушениях осанки</vt:lpstr>
      <vt:lpstr>При нарушениях осанки в саггитальной плоскости</vt:lpstr>
      <vt:lpstr>При увеличенном  поясничном лордозе</vt:lpstr>
      <vt:lpstr>Кроме формирования физиологических изгибов при нарушении осанки в саггитальной плоскости необходимо обратить внимание на состояние мышц бёдер</vt:lpstr>
      <vt:lpstr>Презентация PowerPoint</vt:lpstr>
      <vt:lpstr> Упражнения для укрепления задней поверхности бёдер </vt:lpstr>
      <vt:lpstr>При сглаженном поясничном лордозе уменьшается наклон таза и мышцы  передней поверхности растягиваются, а по задней –сокращаются. Необходимы так же специальные упражнения.</vt:lpstr>
      <vt:lpstr>Упражнения для растягивания задней поверхности ног</vt:lpstr>
      <vt:lpstr>Сколиоз это не просто физиологическая деформация. Это сложное нарушение нервно-мышечного, эндокринного и костно –суставного аппарата растущего и развивающего организма ребёнка.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Осмотр при приёме на ЛФК</vt:lpstr>
      <vt:lpstr>Лечение сколиозов</vt:lpstr>
      <vt:lpstr>Урок ЛФК—45 мин.</vt:lpstr>
      <vt:lpstr>Особенности проведения урока</vt:lpstr>
      <vt:lpstr>Ассиметричное упражнение при правостороннем сколиозе грудопоясничного отдела в И.П. лёжа</vt:lpstr>
      <vt:lpstr>Ассиметричное упражнение при правостороннем  сколиозе грудопоясничного отдела</vt:lpstr>
      <vt:lpstr>Ассиметричное упражнение при правостороннем грудном сколиозе из И.П. стоя</vt:lpstr>
      <vt:lpstr>Ассиметричное упражнение при правостороннем сколиозе грудного отдела у шведской стенки </vt:lpstr>
      <vt:lpstr>Ассиметричное упражнение на тренажёре при правостороннем сколиозе грудопоясничного отдела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Лечебная физкультура при нарушении осанки и сколиозах Преподаватель СПб ГБОУ ЦПК СМО № 1 МорозЛ.И. С-Петербург 2014г.</dc:title>
  <dc:creator>Людмила Мороз</dc:creator>
  <cp:lastModifiedBy>Людмила Мороз</cp:lastModifiedBy>
  <cp:revision>136</cp:revision>
  <dcterms:created xsi:type="dcterms:W3CDTF">2014-07-21T05:42:11Z</dcterms:created>
  <dcterms:modified xsi:type="dcterms:W3CDTF">2017-02-08T15:16:52Z</dcterms:modified>
</cp:coreProperties>
</file>