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1"/>
  </p:notesMasterIdLst>
  <p:sldIdLst>
    <p:sldId id="256" r:id="rId2"/>
    <p:sldId id="257" r:id="rId3"/>
    <p:sldId id="265" r:id="rId4"/>
    <p:sldId id="266" r:id="rId5"/>
    <p:sldId id="272" r:id="rId6"/>
    <p:sldId id="273" r:id="rId7"/>
    <p:sldId id="259" r:id="rId8"/>
    <p:sldId id="261" r:id="rId9"/>
    <p:sldId id="264" r:id="rId10"/>
    <p:sldId id="267" r:id="rId11"/>
    <p:sldId id="268" r:id="rId12"/>
    <p:sldId id="269" r:id="rId13"/>
    <p:sldId id="270" r:id="rId14"/>
    <p:sldId id="271" r:id="rId15"/>
    <p:sldId id="274" r:id="rId16"/>
    <p:sldId id="276" r:id="rId17"/>
    <p:sldId id="277" r:id="rId18"/>
    <p:sldId id="278" r:id="rId19"/>
    <p:sldId id="279"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98" autoAdjust="0"/>
    <p:restoredTop sz="94660"/>
  </p:normalViewPr>
  <p:slideViewPr>
    <p:cSldViewPr>
      <p:cViewPr varScale="1">
        <p:scale>
          <a:sx n="71" d="100"/>
          <a:sy n="71" d="100"/>
        </p:scale>
        <p:origin x="-155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EBFD27-1511-405C-A813-18E5DDDEE83D}" type="datetimeFigureOut">
              <a:rPr lang="ru-RU" smtClean="0"/>
              <a:t>08.04.2015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84D0E8-5138-42AE-8EBF-B31E33859BCF}" type="slidenum">
              <a:rPr lang="ru-RU" smtClean="0"/>
              <a:t>‹#›</a:t>
            </a:fld>
            <a:endParaRPr lang="ru-RU"/>
          </a:p>
        </p:txBody>
      </p:sp>
    </p:spTree>
    <p:extLst>
      <p:ext uri="{BB962C8B-B14F-4D97-AF65-F5344CB8AC3E}">
        <p14:creationId xmlns:p14="http://schemas.microsoft.com/office/powerpoint/2010/main" val="2463968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784D0E8-5138-42AE-8EBF-B31E33859BCF}" type="slidenum">
              <a:rPr lang="ru-RU" smtClean="0"/>
              <a:t>15</a:t>
            </a:fld>
            <a:endParaRPr lang="ru-RU"/>
          </a:p>
        </p:txBody>
      </p:sp>
    </p:spTree>
    <p:extLst>
      <p:ext uri="{BB962C8B-B14F-4D97-AF65-F5344CB8AC3E}">
        <p14:creationId xmlns:p14="http://schemas.microsoft.com/office/powerpoint/2010/main" val="3059775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F0C7F157-1B9D-4310-BB00-1DBF0CFF7A56}" type="datetimeFigureOut">
              <a:rPr lang="ru-RU" smtClean="0"/>
              <a:t>08.04.2015</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55A846E6-8F52-43FE-B816-1D5FC47B7FB2}" type="slidenum">
              <a:rPr lang="ru-RU" smtClean="0"/>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0C7F157-1B9D-4310-BB00-1DBF0CFF7A56}" type="datetimeFigureOut">
              <a:rPr lang="ru-RU" smtClean="0"/>
              <a:t>08.04.2015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A846E6-8F52-43FE-B816-1D5FC47B7FB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0C7F157-1B9D-4310-BB00-1DBF0CFF7A56}" type="datetimeFigureOut">
              <a:rPr lang="ru-RU" smtClean="0"/>
              <a:t>08.04.2015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A846E6-8F52-43FE-B816-1D5FC47B7FB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0C7F157-1B9D-4310-BB00-1DBF0CFF7A56}" type="datetimeFigureOut">
              <a:rPr lang="ru-RU" smtClean="0"/>
              <a:t>08.04.2015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A846E6-8F52-43FE-B816-1D5FC47B7FB2}"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F0C7F157-1B9D-4310-BB00-1DBF0CFF7A56}" type="datetimeFigureOut">
              <a:rPr lang="ru-RU" smtClean="0"/>
              <a:t>08.04.2015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55A846E6-8F52-43FE-B816-1D5FC47B7FB2}"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0C7F157-1B9D-4310-BB00-1DBF0CFF7A56}" type="datetimeFigureOut">
              <a:rPr lang="ru-RU" smtClean="0"/>
              <a:t>08.04.2015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5A846E6-8F52-43FE-B816-1D5FC47B7FB2}"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F0C7F157-1B9D-4310-BB00-1DBF0CFF7A56}" type="datetimeFigureOut">
              <a:rPr lang="ru-RU" smtClean="0"/>
              <a:t>08.04.2015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5A846E6-8F52-43FE-B816-1D5FC47B7FB2}"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F0C7F157-1B9D-4310-BB00-1DBF0CFF7A56}" type="datetimeFigureOut">
              <a:rPr lang="ru-RU" smtClean="0"/>
              <a:t>08.04.2015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5A846E6-8F52-43FE-B816-1D5FC47B7FB2}"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0C7F157-1B9D-4310-BB00-1DBF0CFF7A56}" type="datetimeFigureOut">
              <a:rPr lang="ru-RU" smtClean="0"/>
              <a:t>08.04.2015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5A846E6-8F52-43FE-B816-1D5FC47B7FB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0C7F157-1B9D-4310-BB00-1DBF0CFF7A56}" type="datetimeFigureOut">
              <a:rPr lang="ru-RU" smtClean="0"/>
              <a:t>08.04.2015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5A846E6-8F52-43FE-B816-1D5FC47B7FB2}"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F0C7F157-1B9D-4310-BB00-1DBF0CFF7A56}" type="datetimeFigureOut">
              <a:rPr lang="ru-RU" smtClean="0"/>
              <a:t>08.04.2015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5A846E6-8F52-43FE-B816-1D5FC47B7FB2}"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0C7F157-1B9D-4310-BB00-1DBF0CFF7A56}" type="datetimeFigureOut">
              <a:rPr lang="ru-RU" smtClean="0"/>
              <a:t>08.04.2015</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5A846E6-8F52-43FE-B816-1D5FC47B7FB2}"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87624" y="764704"/>
            <a:ext cx="6912768" cy="2664296"/>
          </a:xfrm>
        </p:spPr>
        <p:txBody>
          <a:bodyPr>
            <a:normAutofit/>
          </a:bodyPr>
          <a:lstStyle/>
          <a:p>
            <a:r>
              <a:rPr lang="ru-RU" sz="2800" dirty="0">
                <a:solidFill>
                  <a:srgbClr val="FF0000"/>
                </a:solidFill>
                <a:effectLst>
                  <a:outerShdw blurRad="38100" dist="38100" dir="2700000" algn="tl">
                    <a:srgbClr val="000000">
                      <a:alpha val="43137"/>
                    </a:srgbClr>
                  </a:outerShdw>
                </a:effectLst>
              </a:rPr>
              <a:t>Формы и методы организации индивидуально-группового занятия с учащимися группы </a:t>
            </a:r>
            <a:r>
              <a:rPr lang="ru-RU" sz="2800" dirty="0" smtClean="0">
                <a:solidFill>
                  <a:srgbClr val="FF0000"/>
                </a:solidFill>
                <a:effectLst>
                  <a:outerShdw blurRad="38100" dist="38100" dir="2700000" algn="tl">
                    <a:srgbClr val="000000">
                      <a:alpha val="43137"/>
                    </a:srgbClr>
                  </a:outerShdw>
                </a:effectLst>
              </a:rPr>
              <a:t>учебного риска</a:t>
            </a:r>
            <a:r>
              <a:rPr lang="ru-RU" sz="2800" dirty="0">
                <a:solidFill>
                  <a:srgbClr val="FF0000"/>
                </a:solidFill>
                <a:effectLst>
                  <a:outerShdw blurRad="38100" dist="38100" dir="2700000" algn="tl">
                    <a:srgbClr val="000000">
                      <a:alpha val="43137"/>
                    </a:srgbClr>
                  </a:outerShdw>
                </a:effectLst>
              </a:rPr>
              <a:t/>
            </a:r>
            <a:br>
              <a:rPr lang="ru-RU" sz="2800" dirty="0">
                <a:solidFill>
                  <a:srgbClr val="FF0000"/>
                </a:solidFill>
                <a:effectLst>
                  <a:outerShdw blurRad="38100" dist="38100" dir="2700000" algn="tl">
                    <a:srgbClr val="000000">
                      <a:alpha val="43137"/>
                    </a:srgbClr>
                  </a:outerShdw>
                </a:effectLst>
              </a:rPr>
            </a:br>
            <a:endParaRPr lang="ru-RU" sz="2800" dirty="0">
              <a:solidFill>
                <a:srgbClr val="FF0000"/>
              </a:solidFill>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2627784" y="5157192"/>
            <a:ext cx="6048672" cy="1296144"/>
          </a:xfrm>
        </p:spPr>
        <p:txBody>
          <a:bodyPr>
            <a:normAutofit/>
          </a:bodyPr>
          <a:lstStyle/>
          <a:p>
            <a:r>
              <a:rPr lang="ru-RU" dirty="0" smtClean="0"/>
              <a:t>Подготовила: </a:t>
            </a:r>
            <a:r>
              <a:rPr lang="ru-RU" dirty="0" err="1" smtClean="0"/>
              <a:t>Вакульская</a:t>
            </a:r>
            <a:r>
              <a:rPr lang="ru-RU" dirty="0" smtClean="0"/>
              <a:t> И.Н.</a:t>
            </a:r>
            <a:endParaRPr lang="ru-RU" dirty="0"/>
          </a:p>
        </p:txBody>
      </p:sp>
    </p:spTree>
    <p:extLst>
      <p:ext uri="{BB962C8B-B14F-4D97-AF65-F5344CB8AC3E}">
        <p14:creationId xmlns:p14="http://schemas.microsoft.com/office/powerpoint/2010/main" val="157851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normAutofit fontScale="90000"/>
          </a:bodyPr>
          <a:lstStyle/>
          <a:p>
            <a:r>
              <a:rPr lang="ru-RU" dirty="0" smtClean="0"/>
              <a:t/>
            </a:r>
            <a:br>
              <a:rPr lang="ru-RU" dirty="0" smtClean="0"/>
            </a:br>
            <a:r>
              <a:rPr lang="ru-RU" dirty="0"/>
              <a:t/>
            </a:r>
            <a:br>
              <a:rPr lang="ru-RU" dirty="0"/>
            </a:br>
            <a:r>
              <a:rPr lang="ru-RU" sz="3100" dirty="0" smtClean="0">
                <a:solidFill>
                  <a:srgbClr val="FF0000"/>
                </a:solidFill>
              </a:rPr>
              <a:t>Что </a:t>
            </a:r>
            <a:r>
              <a:rPr lang="ru-RU" sz="3100" dirty="0">
                <a:solidFill>
                  <a:srgbClr val="FF0000"/>
                </a:solidFill>
              </a:rPr>
              <a:t>положительного дает </a:t>
            </a:r>
            <a:r>
              <a:rPr lang="ru-RU" sz="3100" dirty="0" smtClean="0">
                <a:solidFill>
                  <a:srgbClr val="FF0000"/>
                </a:solidFill>
              </a:rPr>
              <a:t>индивидуально-групповая </a:t>
            </a:r>
            <a:r>
              <a:rPr lang="ru-RU" sz="3100" dirty="0">
                <a:solidFill>
                  <a:srgbClr val="FF0000"/>
                </a:solidFill>
              </a:rPr>
              <a:t>форма работы учащихся?</a:t>
            </a:r>
            <a:br>
              <a:rPr lang="ru-RU" sz="3100" dirty="0">
                <a:solidFill>
                  <a:srgbClr val="FF0000"/>
                </a:solidFill>
              </a:rPr>
            </a:br>
            <a:endParaRPr lang="ru-RU" sz="3100" dirty="0">
              <a:solidFill>
                <a:srgbClr val="FF0000"/>
              </a:solidFill>
            </a:endParaRPr>
          </a:p>
        </p:txBody>
      </p:sp>
      <p:sp>
        <p:nvSpPr>
          <p:cNvPr id="3" name="Объект 2"/>
          <p:cNvSpPr>
            <a:spLocks noGrp="1"/>
          </p:cNvSpPr>
          <p:nvPr>
            <p:ph idx="1"/>
          </p:nvPr>
        </p:nvSpPr>
        <p:spPr/>
        <p:txBody>
          <a:bodyPr>
            <a:normAutofit fontScale="55000" lnSpcReduction="20000"/>
          </a:bodyPr>
          <a:lstStyle/>
          <a:p>
            <a:r>
              <a:rPr lang="ru-RU" u="sng" dirty="0" smtClean="0"/>
              <a:t>Во-первых</a:t>
            </a:r>
            <a:r>
              <a:rPr lang="ru-RU" dirty="0"/>
              <a:t>, на таких занятиях возникает атмосфера </a:t>
            </a:r>
            <a:r>
              <a:rPr lang="ru-RU" dirty="0" err="1"/>
              <a:t>соревновательности</a:t>
            </a:r>
            <a:r>
              <a:rPr lang="ru-RU" dirty="0"/>
              <a:t>, раскованности, что повышает заинтересованность учащихся в результатах своей работы.</a:t>
            </a:r>
          </a:p>
          <a:p>
            <a:r>
              <a:rPr lang="ru-RU" u="sng" dirty="0"/>
              <a:t>Во-вторых</a:t>
            </a:r>
            <a:r>
              <a:rPr lang="ru-RU" dirty="0"/>
              <a:t>, коллективная деятельность стимулирует сначала развитие умений анализа и оценки, потом </a:t>
            </a:r>
            <a:r>
              <a:rPr lang="ru-RU" dirty="0" err="1"/>
              <a:t>взаимоанализа</a:t>
            </a:r>
            <a:r>
              <a:rPr lang="ru-RU" dirty="0"/>
              <a:t> и </a:t>
            </a:r>
            <a:r>
              <a:rPr lang="ru-RU" dirty="0" err="1"/>
              <a:t>взаимооценки</a:t>
            </a:r>
            <a:r>
              <a:rPr lang="ru-RU" dirty="0"/>
              <a:t>, а затем – самоанализа и самооценки.</a:t>
            </a:r>
          </a:p>
          <a:p>
            <a:r>
              <a:rPr lang="ru-RU" u="sng" dirty="0"/>
              <a:t>В-третьих</a:t>
            </a:r>
            <a:r>
              <a:rPr lang="ru-RU" dirty="0"/>
              <a:t>, меняется роль учителя, который не дает готовых истин, а организует деятельность учащихся так, что ученики самостоятельно находят решение поставленных проблем.</a:t>
            </a:r>
          </a:p>
          <a:p>
            <a:r>
              <a:rPr lang="ru-RU" u="sng" dirty="0"/>
              <a:t>В-четвертых</a:t>
            </a:r>
            <a:r>
              <a:rPr lang="ru-RU" dirty="0"/>
              <a:t>, в групповой работе используется исследовательский или поисковый метод, который развивает творческий подход учащихся и использованию уже полученных знаний.</a:t>
            </a:r>
          </a:p>
          <a:p>
            <a:r>
              <a:rPr lang="ru-RU" u="sng" dirty="0"/>
              <a:t>В-пятых</a:t>
            </a:r>
            <a:r>
              <a:rPr lang="ru-RU" dirty="0"/>
              <a:t>, использовать групповую форму работы можно достаточно широко и с разными вариантами на уроках обобщения и повторения, изучения нового материала, на семинарах, конференциях, диспутах, при проведении ролевых учебных игр.</a:t>
            </a:r>
          </a:p>
          <a:p>
            <a:r>
              <a:rPr lang="ru-RU" u="sng" dirty="0"/>
              <a:t>В-шестых</a:t>
            </a:r>
            <a:r>
              <a:rPr lang="ru-RU" dirty="0"/>
              <a:t>, в условиях групповой работы возникает благоприятный эмоциональный фон: исчезает страх перед учебной неудачей, возрастает уверенность учащихся в собственных силах, удовлетворяется потребность в общении, снижается утомляемость, стимулируется познавательный интерес.</a:t>
            </a:r>
          </a:p>
          <a:p>
            <a:r>
              <a:rPr lang="ru-RU" dirty="0" smtClean="0"/>
              <a:t>Учащиеся </a:t>
            </a:r>
            <a:r>
              <a:rPr lang="ru-RU" dirty="0"/>
              <a:t>обязательно должны быть вовлечены в процесс анализа своих умений сотрудничества друг с другом, помогать и принимать помощь.</a:t>
            </a:r>
          </a:p>
          <a:p>
            <a:r>
              <a:rPr lang="ru-RU" dirty="0"/>
              <a:t>Это очень важно для социализации личности и формирования гуманистического мировоззрения.</a:t>
            </a:r>
          </a:p>
          <a:p>
            <a:endParaRPr lang="ru-RU" dirty="0"/>
          </a:p>
        </p:txBody>
      </p:sp>
    </p:spTree>
    <p:extLst>
      <p:ext uri="{BB962C8B-B14F-4D97-AF65-F5344CB8AC3E}">
        <p14:creationId xmlns:p14="http://schemas.microsoft.com/office/powerpoint/2010/main" val="32931483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32656"/>
            <a:ext cx="8229600" cy="1143000"/>
          </a:xfrm>
        </p:spPr>
        <p:txBody>
          <a:bodyPr>
            <a:normAutofit/>
          </a:bodyPr>
          <a:lstStyle/>
          <a:p>
            <a:r>
              <a:rPr lang="ru-RU" sz="2800" dirty="0">
                <a:solidFill>
                  <a:srgbClr val="FF0000"/>
                </a:solidFill>
              </a:rPr>
              <a:t>Методические рекомендации по организации групповой (коллективной) деятельности</a:t>
            </a:r>
          </a:p>
        </p:txBody>
      </p:sp>
      <p:sp>
        <p:nvSpPr>
          <p:cNvPr id="3" name="Объект 2"/>
          <p:cNvSpPr>
            <a:spLocks noGrp="1"/>
          </p:cNvSpPr>
          <p:nvPr>
            <p:ph idx="1"/>
          </p:nvPr>
        </p:nvSpPr>
        <p:spPr/>
        <p:txBody>
          <a:bodyPr>
            <a:normAutofit fontScale="47500" lnSpcReduction="20000"/>
          </a:bodyPr>
          <a:lstStyle/>
          <a:p>
            <a:pPr marL="137160" indent="0">
              <a:buNone/>
            </a:pPr>
            <a:endParaRPr lang="ru-RU" dirty="0"/>
          </a:p>
          <a:p>
            <a:pPr marL="137160" indent="0">
              <a:buNone/>
            </a:pPr>
            <a:r>
              <a:rPr lang="ru-RU" u="sng" dirty="0"/>
              <a:t>Можно выделить технологическую цепочку разработки формы групповой деятельности учащихся:</a:t>
            </a:r>
            <a:endParaRPr lang="ru-RU" dirty="0"/>
          </a:p>
          <a:p>
            <a:r>
              <a:rPr lang="ru-RU" dirty="0"/>
              <a:t>Определить цели и задачи урока:</a:t>
            </a:r>
          </a:p>
          <a:p>
            <a:pPr lvl="1"/>
            <a:r>
              <a:rPr lang="ru-RU" dirty="0"/>
              <a:t>какие знания учащиеся должны усвоить;</a:t>
            </a:r>
          </a:p>
          <a:p>
            <a:pPr lvl="1"/>
            <a:r>
              <a:rPr lang="ru-RU" dirty="0"/>
              <a:t>какими умениями (интеллектуальными, практическими) они должны овладеть;</a:t>
            </a:r>
          </a:p>
          <a:p>
            <a:pPr lvl="1"/>
            <a:r>
              <a:rPr lang="ru-RU" dirty="0"/>
              <a:t>какие качества будут проявлять;</a:t>
            </a:r>
          </a:p>
          <a:p>
            <a:pPr lvl="1"/>
            <a:r>
              <a:rPr lang="ru-RU" dirty="0"/>
              <a:t>какие чувства будут выражать;</a:t>
            </a:r>
          </a:p>
          <a:p>
            <a:pPr lvl="1"/>
            <a:r>
              <a:rPr lang="ru-RU" dirty="0"/>
              <a:t>как будет осуществляться рефлексивная деятельность учащихся, на какие важные моменты их общения и совместной деятельности следует обратить внимание при анализе и оценке, самоанализе и самооценке.</a:t>
            </a:r>
          </a:p>
          <a:p>
            <a:r>
              <a:rPr lang="ru-RU" dirty="0"/>
              <a:t>Отобрать учебный материал, определить критерии оценки результатов работы учащихся.</a:t>
            </a:r>
          </a:p>
          <a:p>
            <a:r>
              <a:rPr lang="ru-RU" dirty="0"/>
              <a:t>Определить задания для групп учащихся в соответствии с целями урока.</a:t>
            </a:r>
          </a:p>
          <a:p>
            <a:r>
              <a:rPr lang="ru-RU" dirty="0"/>
              <a:t>Продумать методы создания групп.</a:t>
            </a:r>
          </a:p>
          <a:p>
            <a:r>
              <a:rPr lang="ru-RU" dirty="0"/>
              <a:t>Выбрать помощников (руководителей групп).</a:t>
            </a:r>
          </a:p>
          <a:p>
            <a:r>
              <a:rPr lang="ru-RU" dirty="0"/>
              <a:t>Определить этапы работы групп.</a:t>
            </a:r>
          </a:p>
          <a:p>
            <a:r>
              <a:rPr lang="ru-RU" dirty="0"/>
              <a:t>Продумать методы вовлечения учащихся в анализ и оценку, самоанализ и самооценку деятельности и её результатов.</a:t>
            </a:r>
          </a:p>
          <a:p>
            <a:r>
              <a:rPr lang="ru-RU" dirty="0"/>
              <a:t>Продумать, каким будет результат работы каждой группы (теоретическая часть, творческие задания, практическая часть и т.д.).</a:t>
            </a:r>
          </a:p>
          <a:p>
            <a:r>
              <a:rPr lang="ru-RU" dirty="0"/>
              <a:t>Продумать систему оценки группы и каждого члена группы.</a:t>
            </a:r>
          </a:p>
          <a:p>
            <a:r>
              <a:rPr lang="ru-RU" dirty="0"/>
              <a:t>Подготовить специальные карточки для стимулирования индивидуальной работы каждого ученика, а также с целью развития аналитических умений по следующему образцу:</a:t>
            </a:r>
          </a:p>
          <a:p>
            <a:endParaRPr lang="ru-RU" dirty="0"/>
          </a:p>
        </p:txBody>
      </p:sp>
    </p:spTree>
    <p:extLst>
      <p:ext uri="{BB962C8B-B14F-4D97-AF65-F5344CB8AC3E}">
        <p14:creationId xmlns:p14="http://schemas.microsoft.com/office/powerpoint/2010/main" val="37164461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rgbClr val="FF0000"/>
                </a:solidFill>
              </a:rPr>
              <a:t>Метод проектной деятельности</a:t>
            </a:r>
            <a:endParaRPr lang="ru-RU" dirty="0">
              <a:solidFill>
                <a:srgbClr val="FF0000"/>
              </a:solidFill>
            </a:endParaRPr>
          </a:p>
        </p:txBody>
      </p:sp>
      <p:sp>
        <p:nvSpPr>
          <p:cNvPr id="3" name="Объект 2"/>
          <p:cNvSpPr>
            <a:spLocks noGrp="1"/>
          </p:cNvSpPr>
          <p:nvPr>
            <p:ph idx="1"/>
          </p:nvPr>
        </p:nvSpPr>
        <p:spPr/>
        <p:txBody>
          <a:bodyPr>
            <a:normAutofit/>
          </a:bodyPr>
          <a:lstStyle/>
          <a:p>
            <a:pPr algn="ctr">
              <a:lnSpc>
                <a:spcPct val="90000"/>
              </a:lnSpc>
              <a:buFont typeface="Wingdings" pitchFamily="2" charset="2"/>
              <a:buNone/>
            </a:pPr>
            <a:r>
              <a:rPr lang="ru-RU" altLang="ru-RU" dirty="0">
                <a:solidFill>
                  <a:schemeClr val="accent4">
                    <a:lumMod val="75000"/>
                  </a:schemeClr>
                </a:solidFill>
              </a:rPr>
              <a:t>Выбор своей индивидуальной темы</a:t>
            </a:r>
            <a:br>
              <a:rPr lang="ru-RU" altLang="ru-RU" dirty="0">
                <a:solidFill>
                  <a:schemeClr val="accent4">
                    <a:lumMod val="75000"/>
                  </a:schemeClr>
                </a:solidFill>
              </a:rPr>
            </a:br>
            <a:endParaRPr lang="ru-RU" altLang="ru-RU" b="1" dirty="0">
              <a:solidFill>
                <a:schemeClr val="accent4">
                  <a:lumMod val="75000"/>
                </a:schemeClr>
              </a:solidFill>
            </a:endParaRPr>
          </a:p>
          <a:p>
            <a:pPr>
              <a:lnSpc>
                <a:spcPct val="90000"/>
              </a:lnSpc>
            </a:pPr>
            <a:r>
              <a:rPr lang="ru-RU" altLang="ru-RU" dirty="0"/>
              <a:t>Начинается со знакомства и рекламы темы (уже выбранной учителем)</a:t>
            </a:r>
          </a:p>
          <a:p>
            <a:pPr>
              <a:lnSpc>
                <a:spcPct val="90000"/>
              </a:lnSpc>
            </a:pPr>
            <a:r>
              <a:rPr lang="ru-RU" altLang="ru-RU" dirty="0" smtClean="0"/>
              <a:t>Учитель </a:t>
            </a:r>
            <a:r>
              <a:rPr lang="ru-RU" altLang="ru-RU" dirty="0"/>
              <a:t>предлагает детям заманчивую россыпь направлений знакомства с темой – на любой вкус </a:t>
            </a:r>
          </a:p>
          <a:p>
            <a:pPr>
              <a:lnSpc>
                <a:spcPct val="90000"/>
              </a:lnSpc>
            </a:pPr>
            <a:r>
              <a:rPr lang="ru-RU" altLang="ru-RU" dirty="0"/>
              <a:t>Дети выбирают направление или по аналогии предлагают своё, или откладывают свой выбор на завтра </a:t>
            </a:r>
          </a:p>
          <a:p>
            <a:pPr>
              <a:lnSpc>
                <a:spcPct val="90000"/>
              </a:lnSpc>
            </a:pPr>
            <a:r>
              <a:rPr lang="ru-RU" altLang="ru-RU" dirty="0"/>
              <a:t>Результат: выбранные детьми направления сбора сведений (</a:t>
            </a:r>
            <a:r>
              <a:rPr lang="ru-RU" altLang="ru-RU" dirty="0" err="1"/>
              <a:t>подтемы</a:t>
            </a:r>
            <a:r>
              <a:rPr lang="ru-RU" altLang="ru-RU" dirty="0"/>
              <a:t>)</a:t>
            </a:r>
          </a:p>
          <a:p>
            <a:endParaRPr lang="ru-RU" dirty="0"/>
          </a:p>
        </p:txBody>
      </p:sp>
    </p:spTree>
    <p:extLst>
      <p:ext uri="{BB962C8B-B14F-4D97-AF65-F5344CB8AC3E}">
        <p14:creationId xmlns:p14="http://schemas.microsoft.com/office/powerpoint/2010/main" val="29073381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ru-RU" altLang="ru-RU" dirty="0">
                <a:solidFill>
                  <a:srgbClr val="FF0000"/>
                </a:solidFill>
              </a:rPr>
              <a:t>Этапы проектной деятельности</a:t>
            </a:r>
            <a:br>
              <a:rPr lang="ru-RU" altLang="ru-RU" dirty="0">
                <a:solidFill>
                  <a:srgbClr val="FF0000"/>
                </a:solidFill>
              </a:rPr>
            </a:br>
            <a:endParaRPr lang="ru-RU" dirty="0">
              <a:solidFill>
                <a:srgbClr val="FF0000"/>
              </a:solidFill>
            </a:endParaRPr>
          </a:p>
        </p:txBody>
      </p:sp>
      <p:sp>
        <p:nvSpPr>
          <p:cNvPr id="3" name="Объект 2"/>
          <p:cNvSpPr>
            <a:spLocks noGrp="1"/>
          </p:cNvSpPr>
          <p:nvPr>
            <p:ph idx="1"/>
          </p:nvPr>
        </p:nvSpPr>
        <p:spPr>
          <a:xfrm>
            <a:off x="457200" y="620688"/>
            <a:ext cx="8579296" cy="5688672"/>
          </a:xfrm>
        </p:spPr>
        <p:txBody>
          <a:bodyPr>
            <a:normAutofit fontScale="92500" lnSpcReduction="20000"/>
          </a:bodyPr>
          <a:lstStyle/>
          <a:p>
            <a:r>
              <a:rPr lang="ru-RU" altLang="ru-RU" sz="2000" dirty="0">
                <a:solidFill>
                  <a:schemeClr val="bg1"/>
                </a:solidFill>
              </a:rPr>
              <a:t>Пример проектов по теме «Школа»</a:t>
            </a:r>
          </a:p>
          <a:p>
            <a:pPr lvl="1">
              <a:buSzPts val="1200"/>
              <a:buFont typeface="Symbol" pitchFamily="18" charset="2"/>
              <a:buNone/>
            </a:pPr>
            <a:r>
              <a:rPr lang="ru-RU" altLang="ru-RU" sz="1200" dirty="0" smtClean="0">
                <a:solidFill>
                  <a:schemeClr val="accent5">
                    <a:lumMod val="75000"/>
                  </a:schemeClr>
                </a:solidFill>
              </a:rPr>
              <a:t>Мероприятия</a:t>
            </a:r>
            <a:endParaRPr lang="ru-RU" altLang="ru-RU" sz="1200" dirty="0">
              <a:solidFill>
                <a:schemeClr val="accent5">
                  <a:lumMod val="75000"/>
                </a:schemeClr>
              </a:solidFill>
            </a:endParaRPr>
          </a:p>
          <a:p>
            <a:pPr>
              <a:buFontTx/>
              <a:buChar char="•"/>
            </a:pPr>
            <a:r>
              <a:rPr lang="ru-RU" altLang="ru-RU" sz="1600" dirty="0" smtClean="0"/>
              <a:t> Инсценировки </a:t>
            </a:r>
            <a:r>
              <a:rPr lang="ru-RU" altLang="ru-RU" sz="1600" dirty="0"/>
              <a:t>коротких рассказов о школе</a:t>
            </a:r>
          </a:p>
          <a:p>
            <a:pPr>
              <a:buFontTx/>
              <a:buChar char="•"/>
            </a:pPr>
            <a:r>
              <a:rPr lang="ru-RU" altLang="ru-RU" sz="1600" dirty="0"/>
              <a:t> Викторина «Наша школа»</a:t>
            </a:r>
          </a:p>
          <a:p>
            <a:pPr>
              <a:buFontTx/>
              <a:buChar char="•"/>
            </a:pPr>
            <a:r>
              <a:rPr lang="ru-RU" altLang="ru-RU" sz="1600" dirty="0"/>
              <a:t> Показ моделей возможной школьной формы</a:t>
            </a:r>
          </a:p>
          <a:p>
            <a:pPr lvl="1">
              <a:buSzPts val="1200"/>
              <a:buNone/>
            </a:pPr>
            <a:r>
              <a:rPr lang="ru-RU" altLang="ru-RU" sz="1200" b="1" dirty="0" smtClean="0">
                <a:solidFill>
                  <a:schemeClr val="accent5">
                    <a:lumMod val="75000"/>
                  </a:schemeClr>
                </a:solidFill>
              </a:rPr>
              <a:t>Поделки</a:t>
            </a:r>
            <a:endParaRPr lang="ru-RU" altLang="ru-RU" sz="1200" dirty="0">
              <a:solidFill>
                <a:srgbClr val="000000"/>
              </a:solidFill>
            </a:endParaRPr>
          </a:p>
          <a:p>
            <a:pPr>
              <a:buFontTx/>
              <a:buChar char="•"/>
            </a:pPr>
            <a:r>
              <a:rPr lang="ru-RU" altLang="ru-RU" sz="1600" dirty="0"/>
              <a:t> Учебные пособия </a:t>
            </a:r>
          </a:p>
          <a:p>
            <a:pPr>
              <a:buFontTx/>
              <a:buChar char="•"/>
            </a:pPr>
            <a:r>
              <a:rPr lang="ru-RU" altLang="ru-RU" sz="1600" dirty="0"/>
              <a:t> Выставка рисунков «Школа будущего»</a:t>
            </a:r>
          </a:p>
          <a:p>
            <a:pPr>
              <a:buFontTx/>
              <a:buChar char="•"/>
            </a:pPr>
            <a:r>
              <a:rPr lang="ru-RU" altLang="ru-RU" sz="1600" dirty="0"/>
              <a:t> План школы будущего</a:t>
            </a:r>
          </a:p>
          <a:p>
            <a:pPr>
              <a:buFontTx/>
              <a:buChar char="•"/>
            </a:pPr>
            <a:r>
              <a:rPr lang="ru-RU" altLang="ru-RU" sz="1400" b="1" dirty="0" smtClean="0">
                <a:solidFill>
                  <a:schemeClr val="accent5">
                    <a:lumMod val="75000"/>
                  </a:schemeClr>
                </a:solidFill>
              </a:rPr>
              <a:t>Информационные </a:t>
            </a:r>
            <a:r>
              <a:rPr lang="ru-RU" altLang="ru-RU" sz="1400" b="1" dirty="0">
                <a:solidFill>
                  <a:schemeClr val="accent5">
                    <a:lumMod val="75000"/>
                  </a:schemeClr>
                </a:solidFill>
              </a:rPr>
              <a:t>проекты</a:t>
            </a:r>
            <a:endParaRPr lang="ru-RU" altLang="ru-RU" sz="1400" dirty="0">
              <a:solidFill>
                <a:schemeClr val="accent5">
                  <a:lumMod val="75000"/>
                </a:schemeClr>
              </a:solidFill>
            </a:endParaRPr>
          </a:p>
          <a:p>
            <a:pPr>
              <a:buFontTx/>
              <a:buChar char="•"/>
            </a:pPr>
            <a:r>
              <a:rPr lang="ru-RU" altLang="ru-RU" sz="1800" dirty="0" smtClean="0"/>
              <a:t>Страницы </a:t>
            </a:r>
            <a:r>
              <a:rPr lang="ru-RU" altLang="ru-RU" sz="1800" dirty="0"/>
              <a:t>своего учебника по любой теме (с текстами, рисунками, заданиями)</a:t>
            </a:r>
          </a:p>
          <a:p>
            <a:pPr>
              <a:buFontTx/>
              <a:buChar char="•"/>
            </a:pPr>
            <a:r>
              <a:rPr lang="ru-RU" altLang="ru-RU" sz="1800" dirty="0"/>
              <a:t>Рекламный проспект своей школы «Приходите к нам учиться»</a:t>
            </a:r>
          </a:p>
          <a:p>
            <a:pPr>
              <a:buFontTx/>
              <a:buChar char="•"/>
            </a:pPr>
            <a:r>
              <a:rPr lang="ru-RU" altLang="ru-RU" sz="1800" dirty="0"/>
              <a:t>Видеофильм «Моя школа»</a:t>
            </a:r>
          </a:p>
          <a:p>
            <a:pPr>
              <a:buFontTx/>
              <a:buChar char="•"/>
            </a:pPr>
            <a:r>
              <a:rPr lang="ru-RU" altLang="ru-RU" sz="1800" dirty="0"/>
              <a:t>Рассказ о переносе во времени современного школьника в школу </a:t>
            </a:r>
            <a:r>
              <a:rPr lang="ru-RU" altLang="ru-RU" sz="1800" dirty="0" smtClean="0"/>
              <a:t>прошлого.</a:t>
            </a:r>
          </a:p>
          <a:p>
            <a:pPr>
              <a:buFontTx/>
              <a:buChar char="•"/>
            </a:pPr>
            <a:r>
              <a:rPr lang="ru-RU" altLang="ru-RU" sz="1400" b="1" dirty="0">
                <a:solidFill>
                  <a:schemeClr val="accent5">
                    <a:lumMod val="75000"/>
                  </a:schemeClr>
                </a:solidFill>
              </a:rPr>
              <a:t>Исследования</a:t>
            </a:r>
            <a:endParaRPr lang="ru-RU" altLang="ru-RU" sz="1400" dirty="0">
              <a:solidFill>
                <a:schemeClr val="accent5">
                  <a:lumMod val="75000"/>
                </a:schemeClr>
              </a:solidFill>
            </a:endParaRPr>
          </a:p>
          <a:p>
            <a:pPr>
              <a:buFontTx/>
              <a:buChar char="•"/>
            </a:pPr>
            <a:r>
              <a:rPr lang="ru-RU" altLang="ru-RU" sz="1800" dirty="0" smtClean="0"/>
              <a:t>Сколько </a:t>
            </a:r>
            <a:r>
              <a:rPr lang="ru-RU" altLang="ru-RU" sz="1800" dirty="0"/>
              <a:t>времени уходит на выполнение домашнего задания?</a:t>
            </a:r>
          </a:p>
          <a:p>
            <a:pPr>
              <a:buFontTx/>
              <a:buChar char="•"/>
            </a:pPr>
            <a:r>
              <a:rPr lang="ru-RU" altLang="ru-RU" sz="1800" dirty="0"/>
              <a:t>Что такое «хорошая школа»? </a:t>
            </a:r>
          </a:p>
          <a:p>
            <a:pPr>
              <a:buFontTx/>
              <a:buChar char="•"/>
            </a:pPr>
            <a:r>
              <a:rPr lang="ru-RU" altLang="ru-RU" sz="1400" b="1" dirty="0">
                <a:solidFill>
                  <a:schemeClr val="accent5">
                    <a:lumMod val="75000"/>
                  </a:schemeClr>
                </a:solidFill>
              </a:rPr>
              <a:t>Решения проблем</a:t>
            </a:r>
            <a:r>
              <a:rPr lang="ru-RU" altLang="ru-RU" sz="1400" dirty="0">
                <a:solidFill>
                  <a:schemeClr val="accent5">
                    <a:lumMod val="75000"/>
                  </a:schemeClr>
                </a:solidFill>
              </a:rPr>
              <a:t> </a:t>
            </a:r>
          </a:p>
          <a:p>
            <a:pPr>
              <a:buFontTx/>
              <a:buChar char="•"/>
            </a:pPr>
            <a:r>
              <a:rPr lang="ru-RU" altLang="ru-RU" sz="1800" dirty="0"/>
              <a:t>Как улучшить свою память</a:t>
            </a:r>
          </a:p>
          <a:p>
            <a:pPr>
              <a:buFontTx/>
              <a:buChar char="•"/>
            </a:pPr>
            <a:r>
              <a:rPr lang="ru-RU" altLang="ru-RU" sz="1800" dirty="0"/>
              <a:t> Как наладить отношения с одноклассниками</a:t>
            </a:r>
          </a:p>
          <a:p>
            <a:pPr>
              <a:buFontTx/>
              <a:buChar char="•"/>
            </a:pPr>
            <a:r>
              <a:rPr lang="ru-RU" altLang="ru-RU" sz="1800" dirty="0"/>
              <a:t> Как начать лучше учиться</a:t>
            </a:r>
          </a:p>
          <a:p>
            <a:pPr>
              <a:buFontTx/>
              <a:buChar char="•"/>
            </a:pPr>
            <a:r>
              <a:rPr lang="ru-RU" altLang="ru-RU" sz="1800" dirty="0"/>
              <a:t> Как найти книгу в школьной библиотеке </a:t>
            </a:r>
          </a:p>
          <a:p>
            <a:pPr>
              <a:buFontTx/>
              <a:buChar char="•"/>
            </a:pPr>
            <a:endParaRPr lang="ru-RU" altLang="ru-RU" sz="1800" dirty="0"/>
          </a:p>
          <a:p>
            <a:endParaRPr lang="ru-RU" sz="1800" dirty="0"/>
          </a:p>
        </p:txBody>
      </p:sp>
    </p:spTree>
    <p:extLst>
      <p:ext uri="{BB962C8B-B14F-4D97-AF65-F5344CB8AC3E}">
        <p14:creationId xmlns:p14="http://schemas.microsoft.com/office/powerpoint/2010/main" val="12911168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altLang="ru-RU" dirty="0">
                <a:solidFill>
                  <a:srgbClr val="FF0000"/>
                </a:solidFill>
              </a:rPr>
              <a:t>Из проекта нового стандарта для начальной школы</a:t>
            </a:r>
            <a:endParaRPr lang="ru-RU" dirty="0">
              <a:solidFill>
                <a:srgbClr val="FF0000"/>
              </a:solidFill>
            </a:endParaRPr>
          </a:p>
        </p:txBody>
      </p:sp>
      <p:sp>
        <p:nvSpPr>
          <p:cNvPr id="3" name="Объект 2"/>
          <p:cNvSpPr>
            <a:spLocks noGrp="1"/>
          </p:cNvSpPr>
          <p:nvPr>
            <p:ph idx="1"/>
          </p:nvPr>
        </p:nvSpPr>
        <p:spPr/>
        <p:txBody>
          <a:bodyPr>
            <a:normAutofit/>
          </a:bodyPr>
          <a:lstStyle/>
          <a:p>
            <a:pPr>
              <a:buFont typeface="Wingdings" pitchFamily="2" charset="2"/>
              <a:buNone/>
            </a:pPr>
            <a:r>
              <a:rPr lang="ru-RU" altLang="ru-RU" sz="1800" dirty="0" smtClean="0"/>
              <a:t>Математика. Рекомендации </a:t>
            </a:r>
            <a:r>
              <a:rPr lang="ru-RU" altLang="ru-RU" sz="1800" dirty="0"/>
              <a:t>по внеурочной деятельности учащихся</a:t>
            </a:r>
          </a:p>
          <a:p>
            <a:pPr>
              <a:spcBef>
                <a:spcPct val="0"/>
              </a:spcBef>
              <a:buFont typeface="Wingdings" pitchFamily="2" charset="2"/>
              <a:buNone/>
            </a:pPr>
            <a:r>
              <a:rPr lang="ru-RU" altLang="ru-RU" sz="1800" dirty="0"/>
              <a:t>Внеклассная проектная деятельность</a:t>
            </a:r>
          </a:p>
          <a:p>
            <a:pPr>
              <a:lnSpc>
                <a:spcPct val="80000"/>
              </a:lnSpc>
              <a:spcBef>
                <a:spcPct val="0"/>
              </a:spcBef>
              <a:buFont typeface="Wingdings" pitchFamily="2" charset="2"/>
              <a:buNone/>
            </a:pPr>
            <a:r>
              <a:rPr lang="ru-RU" altLang="ru-RU" sz="1800" b="1" dirty="0">
                <a:solidFill>
                  <a:schemeClr val="accent5">
                    <a:lumMod val="75000"/>
                  </a:schemeClr>
                </a:solidFill>
              </a:rPr>
              <a:t>Тема: Математические развлечения</a:t>
            </a:r>
            <a:r>
              <a:rPr lang="ru-RU" altLang="ru-RU" sz="1800" dirty="0">
                <a:solidFill>
                  <a:schemeClr val="accent5">
                    <a:lumMod val="75000"/>
                  </a:schemeClr>
                </a:solidFill>
              </a:rPr>
              <a:t> </a:t>
            </a:r>
          </a:p>
          <a:p>
            <a:pPr>
              <a:lnSpc>
                <a:spcPct val="80000"/>
              </a:lnSpc>
              <a:buFont typeface="Wingdings" pitchFamily="2" charset="2"/>
              <a:buNone/>
            </a:pPr>
            <a:r>
              <a:rPr lang="ru-RU" altLang="ru-RU" sz="1800" b="1" dirty="0" err="1">
                <a:solidFill>
                  <a:schemeClr val="accent5">
                    <a:lumMod val="75000"/>
                  </a:schemeClr>
                </a:solidFill>
              </a:rPr>
              <a:t>Подтемы</a:t>
            </a:r>
            <a:r>
              <a:rPr lang="ru-RU" altLang="ru-RU" sz="1800" dirty="0">
                <a:solidFill>
                  <a:schemeClr val="accent5">
                    <a:lumMod val="75000"/>
                  </a:schemeClr>
                </a:solidFill>
              </a:rPr>
              <a:t>:</a:t>
            </a:r>
          </a:p>
          <a:p>
            <a:pPr>
              <a:lnSpc>
                <a:spcPct val="80000"/>
              </a:lnSpc>
            </a:pPr>
            <a:r>
              <a:rPr lang="ru-RU" altLang="ru-RU" sz="1800" dirty="0"/>
              <a:t>Игры с числами</a:t>
            </a:r>
          </a:p>
          <a:p>
            <a:pPr>
              <a:lnSpc>
                <a:spcPct val="80000"/>
              </a:lnSpc>
            </a:pPr>
            <a:r>
              <a:rPr lang="ru-RU" altLang="ru-RU" sz="1800" dirty="0"/>
              <a:t>Логические задачи</a:t>
            </a:r>
          </a:p>
          <a:p>
            <a:pPr>
              <a:lnSpc>
                <a:spcPct val="80000"/>
              </a:lnSpc>
            </a:pPr>
            <a:r>
              <a:rPr lang="ru-RU" altLang="ru-RU" sz="1800" dirty="0"/>
              <a:t>Старинные задачи</a:t>
            </a:r>
          </a:p>
          <a:p>
            <a:pPr>
              <a:lnSpc>
                <a:spcPct val="80000"/>
              </a:lnSpc>
            </a:pPr>
            <a:r>
              <a:rPr lang="ru-RU" altLang="ru-RU" sz="1800" dirty="0"/>
              <a:t>Логические игры</a:t>
            </a:r>
          </a:p>
          <a:p>
            <a:pPr>
              <a:lnSpc>
                <a:spcPct val="80000"/>
              </a:lnSpc>
            </a:pPr>
            <a:r>
              <a:rPr lang="ru-RU" altLang="ru-RU" sz="1800" dirty="0"/>
              <a:t>Невозможные рисунки</a:t>
            </a:r>
          </a:p>
          <a:p>
            <a:pPr>
              <a:lnSpc>
                <a:spcPct val="80000"/>
              </a:lnSpc>
            </a:pPr>
            <a:r>
              <a:rPr lang="ru-RU" altLang="ru-RU" sz="1800" dirty="0"/>
              <a:t>Магические квадраты</a:t>
            </a:r>
          </a:p>
          <a:p>
            <a:pPr>
              <a:lnSpc>
                <a:spcPct val="80000"/>
              </a:lnSpc>
            </a:pPr>
            <a:r>
              <a:rPr lang="ru-RU" altLang="ru-RU" sz="1800" dirty="0"/>
              <a:t>Фокусы с </a:t>
            </a:r>
            <a:r>
              <a:rPr lang="ru-RU" altLang="ru-RU" sz="1800" dirty="0" smtClean="0"/>
              <a:t>числами</a:t>
            </a:r>
            <a:endParaRPr lang="ru-RU" altLang="ru-RU" sz="1800" dirty="0"/>
          </a:p>
          <a:p>
            <a:pPr>
              <a:lnSpc>
                <a:spcPct val="80000"/>
              </a:lnSpc>
              <a:buFont typeface="Wingdings" pitchFamily="2" charset="2"/>
              <a:buNone/>
            </a:pPr>
            <a:r>
              <a:rPr lang="ru-RU" altLang="ru-RU" sz="1800" b="1" dirty="0" smtClean="0">
                <a:solidFill>
                  <a:schemeClr val="accent5">
                    <a:lumMod val="75000"/>
                  </a:schemeClr>
                </a:solidFill>
              </a:rPr>
              <a:t>Проект</a:t>
            </a:r>
            <a:endParaRPr lang="ru-RU" altLang="ru-RU" sz="1800" dirty="0"/>
          </a:p>
          <a:p>
            <a:pPr>
              <a:lnSpc>
                <a:spcPct val="80000"/>
              </a:lnSpc>
            </a:pPr>
            <a:r>
              <a:rPr lang="ru-RU" altLang="ru-RU" sz="1800" dirty="0"/>
              <a:t>Конкурс математических развлечений </a:t>
            </a:r>
          </a:p>
          <a:p>
            <a:pPr>
              <a:lnSpc>
                <a:spcPct val="80000"/>
              </a:lnSpc>
            </a:pPr>
            <a:r>
              <a:rPr lang="ru-RU" altLang="ru-RU" sz="1800" dirty="0"/>
              <a:t>Энциклопедия математических  </a:t>
            </a:r>
            <a:r>
              <a:rPr lang="ru-RU" altLang="ru-RU" sz="1800" dirty="0" smtClean="0"/>
              <a:t>игр</a:t>
            </a:r>
            <a:endParaRPr lang="ru-RU" altLang="ru-RU" sz="1800" dirty="0"/>
          </a:p>
          <a:p>
            <a:pPr>
              <a:lnSpc>
                <a:spcPct val="80000"/>
              </a:lnSpc>
            </a:pPr>
            <a:r>
              <a:rPr lang="ru-RU" altLang="ru-RU" sz="1800" dirty="0"/>
              <a:t>Математический праздник</a:t>
            </a:r>
          </a:p>
          <a:p>
            <a:endParaRPr lang="ru-RU" sz="1400" dirty="0"/>
          </a:p>
        </p:txBody>
      </p:sp>
    </p:spTree>
    <p:extLst>
      <p:ext uri="{BB962C8B-B14F-4D97-AF65-F5344CB8AC3E}">
        <p14:creationId xmlns:p14="http://schemas.microsoft.com/office/powerpoint/2010/main" val="1929511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rgbClr val="FF0000"/>
                </a:solidFill>
              </a:rPr>
              <a:t>Метод исследовательской деятельности</a:t>
            </a:r>
            <a:endParaRPr lang="ru-RU" dirty="0">
              <a:solidFill>
                <a:srgbClr val="FF0000"/>
              </a:solidFill>
            </a:endParaRPr>
          </a:p>
        </p:txBody>
      </p:sp>
      <p:sp>
        <p:nvSpPr>
          <p:cNvPr id="3" name="Объект 2"/>
          <p:cNvSpPr>
            <a:spLocks noGrp="1"/>
          </p:cNvSpPr>
          <p:nvPr>
            <p:ph idx="1"/>
          </p:nvPr>
        </p:nvSpPr>
        <p:spPr/>
        <p:txBody>
          <a:bodyPr>
            <a:normAutofit lnSpcReduction="10000"/>
          </a:bodyPr>
          <a:lstStyle/>
          <a:p>
            <a:pPr algn="just"/>
            <a:r>
              <a:rPr lang="ru-RU" dirty="0"/>
              <a:t>И</a:t>
            </a:r>
            <a:r>
              <a:rPr lang="ru-RU" dirty="0" smtClean="0"/>
              <a:t>сследовательская </a:t>
            </a:r>
            <a:r>
              <a:rPr lang="ru-RU" dirty="0"/>
              <a:t>деятельность это один из мощных инструментов по формированию творческих способностей школьников.</a:t>
            </a:r>
          </a:p>
          <a:p>
            <a:pPr algn="just"/>
            <a:r>
              <a:rPr lang="ru-RU" dirty="0" smtClean="0"/>
              <a:t>Актуализация </a:t>
            </a:r>
            <a:r>
              <a:rPr lang="ru-RU" dirty="0"/>
              <a:t>поиска новой информации создает прекрасную почву для привлечения ребёнка на основе его </a:t>
            </a:r>
            <a:r>
              <a:rPr lang="ru-RU" dirty="0">
                <a:solidFill>
                  <a:srgbClr val="002060"/>
                </a:solidFill>
              </a:rPr>
              <a:t>собственных</a:t>
            </a:r>
            <a:r>
              <a:rPr lang="ru-RU" dirty="0"/>
              <a:t> исследовательских, познавательных потребностей к работе с самыми разными источниками и средствами</a:t>
            </a:r>
            <a:r>
              <a:rPr lang="ru-RU" dirty="0" smtClean="0"/>
              <a:t>.</a:t>
            </a:r>
          </a:p>
          <a:p>
            <a:pPr marL="137160" indent="0" algn="just">
              <a:buNone/>
            </a:pPr>
            <a:r>
              <a:rPr lang="ru-RU" dirty="0"/>
              <a:t> </a:t>
            </a:r>
            <a:r>
              <a:rPr lang="ru-RU" dirty="0" smtClean="0"/>
              <a:t>    </a:t>
            </a:r>
            <a:r>
              <a:rPr lang="ru-RU" dirty="0"/>
              <a:t>При проведении детьми учебных </a:t>
            </a:r>
            <a:r>
              <a:rPr lang="ru-RU" dirty="0" smtClean="0"/>
              <a:t>исследований</a:t>
            </a:r>
          </a:p>
          <a:p>
            <a:pPr marL="137160" indent="0" algn="just">
              <a:buNone/>
            </a:pPr>
            <a:r>
              <a:rPr lang="ru-RU" dirty="0"/>
              <a:t> </a:t>
            </a:r>
            <a:r>
              <a:rPr lang="ru-RU" dirty="0" smtClean="0"/>
              <a:t>    </a:t>
            </a:r>
            <a:r>
              <a:rPr lang="ru-RU" dirty="0"/>
              <a:t>очень важны в образовательном плане </a:t>
            </a:r>
            <a:r>
              <a:rPr lang="ru-RU" dirty="0" smtClean="0"/>
              <a:t>такие</a:t>
            </a:r>
          </a:p>
          <a:p>
            <a:pPr marL="137160" indent="0" algn="just">
              <a:buNone/>
            </a:pPr>
            <a:r>
              <a:rPr lang="ru-RU" dirty="0"/>
              <a:t>     методы, как наблюдение и эксперимент.</a:t>
            </a:r>
          </a:p>
          <a:p>
            <a:pPr marL="137160" indent="0" algn="just">
              <a:buNone/>
            </a:pPr>
            <a:endParaRPr lang="ru-RU" dirty="0" smtClean="0"/>
          </a:p>
        </p:txBody>
      </p:sp>
    </p:spTree>
    <p:extLst>
      <p:ext uri="{BB962C8B-B14F-4D97-AF65-F5344CB8AC3E}">
        <p14:creationId xmlns:p14="http://schemas.microsoft.com/office/powerpoint/2010/main" val="23183837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altLang="ru-RU" dirty="0" smtClean="0"/>
              <a:t/>
            </a:r>
            <a:br>
              <a:rPr lang="ru-RU" altLang="ru-RU" dirty="0" smtClean="0"/>
            </a:br>
            <a:r>
              <a:rPr lang="ru-RU" altLang="ru-RU" dirty="0" smtClean="0">
                <a:solidFill>
                  <a:srgbClr val="FF0000"/>
                </a:solidFill>
              </a:rPr>
              <a:t>Ведущую </a:t>
            </a:r>
            <a:r>
              <a:rPr lang="ru-RU" altLang="ru-RU" dirty="0">
                <a:solidFill>
                  <a:srgbClr val="FF0000"/>
                </a:solidFill>
              </a:rPr>
              <a:t>роль должны играть творческие методы обучения. </a:t>
            </a:r>
            <a:r>
              <a:rPr lang="ru-RU" dirty="0">
                <a:solidFill>
                  <a:srgbClr val="FF0000"/>
                </a:solidFill>
              </a:rPr>
              <a:t/>
            </a:r>
            <a:br>
              <a:rPr lang="ru-RU" dirty="0">
                <a:solidFill>
                  <a:srgbClr val="FF0000"/>
                </a:solidFill>
              </a:rPr>
            </a:br>
            <a:endParaRPr lang="ru-RU" dirty="0">
              <a:solidFill>
                <a:srgbClr val="FF0000"/>
              </a:solidFill>
            </a:endParaRPr>
          </a:p>
        </p:txBody>
      </p:sp>
      <p:sp>
        <p:nvSpPr>
          <p:cNvPr id="3" name="Объект 2"/>
          <p:cNvSpPr>
            <a:spLocks noGrp="1"/>
          </p:cNvSpPr>
          <p:nvPr>
            <p:ph idx="1"/>
          </p:nvPr>
        </p:nvSpPr>
        <p:spPr/>
        <p:txBody>
          <a:bodyPr/>
          <a:lstStyle/>
          <a:p>
            <a:pPr algn="just"/>
            <a:r>
              <a:rPr lang="ru-RU" altLang="ru-RU" dirty="0" smtClean="0"/>
              <a:t>Следует   </a:t>
            </a:r>
            <a:r>
              <a:rPr lang="ru-RU" altLang="ru-RU" dirty="0"/>
              <a:t>не </a:t>
            </a:r>
            <a:r>
              <a:rPr lang="ru-RU" altLang="ru-RU" dirty="0" smtClean="0"/>
              <a:t>давать </a:t>
            </a:r>
            <a:r>
              <a:rPr lang="ru-RU" altLang="ru-RU" dirty="0"/>
              <a:t>прямых ответов, а  </a:t>
            </a:r>
            <a:r>
              <a:rPr lang="ru-RU" altLang="ru-RU" dirty="0" smtClean="0"/>
              <a:t>необходимо </a:t>
            </a:r>
            <a:r>
              <a:rPr lang="ru-RU" altLang="ru-RU" dirty="0"/>
              <a:t>натолкнуть ребёнка на самостоятельные наблюдения, размышления, на формулирование интересующего их понятия, иногда показывая как это нужно делать. Это и есть начало формирования личности исследователя.</a:t>
            </a:r>
          </a:p>
          <a:p>
            <a:pPr algn="just"/>
            <a:endParaRPr lang="ru-RU" dirty="0"/>
          </a:p>
        </p:txBody>
      </p:sp>
    </p:spTree>
    <p:extLst>
      <p:ext uri="{BB962C8B-B14F-4D97-AF65-F5344CB8AC3E}">
        <p14:creationId xmlns:p14="http://schemas.microsoft.com/office/powerpoint/2010/main" val="24694868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fontScale="90000"/>
          </a:bodyPr>
          <a:lstStyle/>
          <a:p>
            <a:r>
              <a:rPr lang="ru-RU" altLang="ru-RU" sz="4400" i="1" dirty="0">
                <a:solidFill>
                  <a:srgbClr val="FF0000"/>
                </a:solidFill>
              </a:rPr>
              <a:t>План работы: </a:t>
            </a:r>
            <a:br>
              <a:rPr lang="ru-RU" altLang="ru-RU" sz="4400" i="1" dirty="0">
                <a:solidFill>
                  <a:srgbClr val="FF0000"/>
                </a:solidFill>
              </a:rPr>
            </a:br>
            <a:endParaRPr lang="ru-RU" dirty="0">
              <a:solidFill>
                <a:srgbClr val="FF0000"/>
              </a:solidFill>
            </a:endParaRPr>
          </a:p>
        </p:txBody>
      </p:sp>
      <p:sp>
        <p:nvSpPr>
          <p:cNvPr id="3" name="Объект 2"/>
          <p:cNvSpPr>
            <a:spLocks noGrp="1"/>
          </p:cNvSpPr>
          <p:nvPr>
            <p:ph idx="1"/>
          </p:nvPr>
        </p:nvSpPr>
        <p:spPr>
          <a:xfrm>
            <a:off x="457200" y="1196752"/>
            <a:ext cx="8229600" cy="5112608"/>
          </a:xfrm>
        </p:spPr>
        <p:txBody>
          <a:bodyPr>
            <a:normAutofit fontScale="77500" lnSpcReduction="20000"/>
          </a:bodyPr>
          <a:lstStyle/>
          <a:p>
            <a:pPr>
              <a:lnSpc>
                <a:spcPct val="80000"/>
              </a:lnSpc>
            </a:pPr>
            <a:r>
              <a:rPr lang="ru-RU" altLang="ru-RU" b="1" dirty="0" smtClean="0">
                <a:solidFill>
                  <a:srgbClr val="002060"/>
                </a:solidFill>
              </a:rPr>
              <a:t>Тема </a:t>
            </a:r>
            <a:r>
              <a:rPr lang="ru-RU" altLang="ru-RU" b="1" dirty="0">
                <a:solidFill>
                  <a:srgbClr val="002060"/>
                </a:solidFill>
              </a:rPr>
              <a:t>исследовательской работы</a:t>
            </a:r>
            <a:r>
              <a:rPr lang="ru-RU" altLang="ru-RU" b="1" dirty="0"/>
              <a:t>.</a:t>
            </a:r>
            <a:r>
              <a:rPr lang="ru-RU" altLang="ru-RU" dirty="0"/>
              <a:t> </a:t>
            </a:r>
            <a:endParaRPr lang="ru-RU" altLang="ru-RU" dirty="0" smtClean="0"/>
          </a:p>
          <a:p>
            <a:pPr marL="137160" indent="0">
              <a:lnSpc>
                <a:spcPct val="80000"/>
              </a:lnSpc>
              <a:buNone/>
            </a:pPr>
            <a:r>
              <a:rPr lang="ru-RU" altLang="ru-RU" dirty="0" smtClean="0"/>
              <a:t>Как </a:t>
            </a:r>
            <a:r>
              <a:rPr lang="ru-RU" altLang="ru-RU" dirty="0"/>
              <a:t>будет называться мое исследование?</a:t>
            </a:r>
            <a:endParaRPr lang="ru-RU" altLang="ru-RU" b="1" dirty="0"/>
          </a:p>
          <a:p>
            <a:pPr>
              <a:lnSpc>
                <a:spcPct val="80000"/>
              </a:lnSpc>
            </a:pPr>
            <a:r>
              <a:rPr lang="ru-RU" altLang="ru-RU" b="1" dirty="0">
                <a:solidFill>
                  <a:srgbClr val="002060"/>
                </a:solidFill>
              </a:rPr>
              <a:t>Введение.</a:t>
            </a:r>
            <a:r>
              <a:rPr lang="ru-RU" altLang="ru-RU" dirty="0">
                <a:solidFill>
                  <a:srgbClr val="002060"/>
                </a:solidFill>
              </a:rPr>
              <a:t> </a:t>
            </a:r>
            <a:endParaRPr lang="ru-RU" altLang="ru-RU" dirty="0" smtClean="0">
              <a:solidFill>
                <a:srgbClr val="002060"/>
              </a:solidFill>
            </a:endParaRPr>
          </a:p>
          <a:p>
            <a:pPr marL="137160" indent="0">
              <a:lnSpc>
                <a:spcPct val="80000"/>
              </a:lnSpc>
              <a:buNone/>
            </a:pPr>
            <a:r>
              <a:rPr lang="ru-RU" altLang="ru-RU" dirty="0" smtClean="0"/>
              <a:t>Актуальность </a:t>
            </a:r>
            <a:r>
              <a:rPr lang="ru-RU" altLang="ru-RU" dirty="0"/>
              <a:t>проблемы. В чем необходимость моей работы?</a:t>
            </a:r>
            <a:endParaRPr lang="ru-RU" altLang="ru-RU" b="1" dirty="0"/>
          </a:p>
          <a:p>
            <a:pPr>
              <a:lnSpc>
                <a:spcPct val="80000"/>
              </a:lnSpc>
            </a:pPr>
            <a:r>
              <a:rPr lang="ru-RU" altLang="ru-RU" b="1" dirty="0">
                <a:solidFill>
                  <a:srgbClr val="002060"/>
                </a:solidFill>
              </a:rPr>
              <a:t>Цель.</a:t>
            </a:r>
            <a:r>
              <a:rPr lang="ru-RU" altLang="ru-RU" b="1" dirty="0"/>
              <a:t> </a:t>
            </a:r>
            <a:endParaRPr lang="ru-RU" altLang="ru-RU" b="1" dirty="0" smtClean="0"/>
          </a:p>
          <a:p>
            <a:pPr marL="137160" indent="0">
              <a:lnSpc>
                <a:spcPct val="80000"/>
              </a:lnSpc>
              <a:buNone/>
            </a:pPr>
            <a:r>
              <a:rPr lang="ru-RU" altLang="ru-RU" dirty="0" smtClean="0"/>
              <a:t>Что </a:t>
            </a:r>
            <a:r>
              <a:rPr lang="ru-RU" altLang="ru-RU" dirty="0"/>
              <a:t>я хочу исследовать?</a:t>
            </a:r>
            <a:endParaRPr lang="ru-RU" altLang="ru-RU" b="1" dirty="0"/>
          </a:p>
          <a:p>
            <a:pPr>
              <a:lnSpc>
                <a:spcPct val="80000"/>
              </a:lnSpc>
            </a:pPr>
            <a:r>
              <a:rPr lang="ru-RU" altLang="ru-RU" b="1" dirty="0">
                <a:solidFill>
                  <a:srgbClr val="002060"/>
                </a:solidFill>
              </a:rPr>
              <a:t>Гипотеза исследования. </a:t>
            </a:r>
            <a:endParaRPr lang="ru-RU" altLang="ru-RU" b="1" dirty="0" smtClean="0">
              <a:solidFill>
                <a:srgbClr val="002060"/>
              </a:solidFill>
            </a:endParaRPr>
          </a:p>
          <a:p>
            <a:pPr marL="137160" indent="0">
              <a:lnSpc>
                <a:spcPct val="80000"/>
              </a:lnSpc>
              <a:buNone/>
            </a:pPr>
            <a:r>
              <a:rPr lang="ru-RU" altLang="ru-RU" dirty="0" smtClean="0"/>
              <a:t>Для </a:t>
            </a:r>
            <a:r>
              <a:rPr lang="ru-RU" altLang="ru-RU" dirty="0"/>
              <a:t>чего я хочу провести исследование?</a:t>
            </a:r>
            <a:endParaRPr lang="ru-RU" altLang="ru-RU" b="1" dirty="0"/>
          </a:p>
          <a:p>
            <a:pPr>
              <a:lnSpc>
                <a:spcPct val="80000"/>
              </a:lnSpc>
            </a:pPr>
            <a:r>
              <a:rPr lang="ru-RU" altLang="ru-RU" b="1" dirty="0">
                <a:solidFill>
                  <a:srgbClr val="002060"/>
                </a:solidFill>
              </a:rPr>
              <a:t>Задачи исследования.</a:t>
            </a:r>
          </a:p>
          <a:p>
            <a:pPr marL="137160" indent="0">
              <a:lnSpc>
                <a:spcPct val="80000"/>
              </a:lnSpc>
              <a:buNone/>
            </a:pPr>
            <a:r>
              <a:rPr lang="ru-RU" altLang="ru-RU" b="1" dirty="0"/>
              <a:t>Дата и место проведения моего исследования.</a:t>
            </a:r>
          </a:p>
          <a:p>
            <a:pPr>
              <a:lnSpc>
                <a:spcPct val="80000"/>
              </a:lnSpc>
            </a:pPr>
            <a:r>
              <a:rPr lang="ru-RU" altLang="ru-RU" b="1" dirty="0">
                <a:solidFill>
                  <a:srgbClr val="002060"/>
                </a:solidFill>
              </a:rPr>
              <a:t>Методика работы</a:t>
            </a:r>
            <a:r>
              <a:rPr lang="ru-RU" altLang="ru-RU" dirty="0">
                <a:solidFill>
                  <a:srgbClr val="002060"/>
                </a:solidFill>
              </a:rPr>
              <a:t>. </a:t>
            </a:r>
            <a:endParaRPr lang="ru-RU" altLang="ru-RU" dirty="0" smtClean="0">
              <a:solidFill>
                <a:srgbClr val="002060"/>
              </a:solidFill>
            </a:endParaRPr>
          </a:p>
          <a:p>
            <a:pPr marL="137160" indent="0">
              <a:lnSpc>
                <a:spcPct val="80000"/>
              </a:lnSpc>
              <a:buNone/>
            </a:pPr>
            <a:r>
              <a:rPr lang="ru-RU" altLang="ru-RU" dirty="0" smtClean="0"/>
              <a:t>Каким </a:t>
            </a:r>
            <a:r>
              <a:rPr lang="ru-RU" altLang="ru-RU" dirty="0"/>
              <a:t>образом я проводил исследование?</a:t>
            </a:r>
            <a:endParaRPr lang="ru-RU" altLang="ru-RU" b="1" dirty="0"/>
          </a:p>
          <a:p>
            <a:pPr>
              <a:lnSpc>
                <a:spcPct val="80000"/>
              </a:lnSpc>
            </a:pPr>
            <a:r>
              <a:rPr lang="ru-RU" altLang="ru-RU" b="1" dirty="0">
                <a:solidFill>
                  <a:srgbClr val="002060"/>
                </a:solidFill>
              </a:rPr>
              <a:t>Описание работы.</a:t>
            </a:r>
            <a:r>
              <a:rPr lang="ru-RU" altLang="ru-RU" dirty="0">
                <a:solidFill>
                  <a:srgbClr val="002060"/>
                </a:solidFill>
              </a:rPr>
              <a:t> </a:t>
            </a:r>
            <a:endParaRPr lang="ru-RU" altLang="ru-RU" dirty="0" smtClean="0">
              <a:solidFill>
                <a:srgbClr val="002060"/>
              </a:solidFill>
            </a:endParaRPr>
          </a:p>
          <a:p>
            <a:pPr marL="137160" indent="0">
              <a:lnSpc>
                <a:spcPct val="80000"/>
              </a:lnSpc>
              <a:buNone/>
            </a:pPr>
            <a:r>
              <a:rPr lang="ru-RU" altLang="ru-RU" dirty="0" smtClean="0"/>
              <a:t>Мои </a:t>
            </a:r>
            <a:r>
              <a:rPr lang="ru-RU" altLang="ru-RU" dirty="0"/>
              <a:t>результаты исследования.</a:t>
            </a:r>
            <a:endParaRPr lang="ru-RU" altLang="ru-RU" b="1" dirty="0"/>
          </a:p>
          <a:p>
            <a:pPr>
              <a:lnSpc>
                <a:spcPct val="80000"/>
              </a:lnSpc>
            </a:pPr>
            <a:r>
              <a:rPr lang="ru-RU" altLang="ru-RU" b="1" dirty="0">
                <a:solidFill>
                  <a:srgbClr val="002060"/>
                </a:solidFill>
              </a:rPr>
              <a:t>Выводы.</a:t>
            </a:r>
            <a:r>
              <a:rPr lang="ru-RU" altLang="ru-RU" dirty="0">
                <a:solidFill>
                  <a:srgbClr val="002060"/>
                </a:solidFill>
              </a:rPr>
              <a:t> </a:t>
            </a:r>
            <a:endParaRPr lang="ru-RU" altLang="ru-RU" dirty="0" smtClean="0">
              <a:solidFill>
                <a:srgbClr val="002060"/>
              </a:solidFill>
            </a:endParaRPr>
          </a:p>
          <a:p>
            <a:pPr marL="137160" indent="0">
              <a:lnSpc>
                <a:spcPct val="80000"/>
              </a:lnSpc>
              <a:buNone/>
            </a:pPr>
            <a:r>
              <a:rPr lang="ru-RU" altLang="ru-RU" dirty="0" smtClean="0"/>
              <a:t>Выполнил </a:t>
            </a:r>
            <a:r>
              <a:rPr lang="ru-RU" altLang="ru-RU" dirty="0"/>
              <a:t>ли я то, что задумал? Что оказалось трудным в моем исследовании, чего не удалось выполнить.</a:t>
            </a:r>
            <a:endParaRPr lang="ru-RU" altLang="ru-RU" b="1" dirty="0"/>
          </a:p>
          <a:p>
            <a:pPr>
              <a:lnSpc>
                <a:spcPct val="80000"/>
              </a:lnSpc>
            </a:pPr>
            <a:r>
              <a:rPr lang="ru-RU" altLang="ru-RU" b="1" dirty="0">
                <a:solidFill>
                  <a:srgbClr val="002060"/>
                </a:solidFill>
              </a:rPr>
              <a:t>Использованная литература. </a:t>
            </a:r>
          </a:p>
          <a:p>
            <a:pPr>
              <a:lnSpc>
                <a:spcPct val="80000"/>
              </a:lnSpc>
            </a:pPr>
            <a:r>
              <a:rPr lang="ru-RU" altLang="ru-RU" b="1" dirty="0" err="1">
                <a:solidFill>
                  <a:srgbClr val="002060"/>
                </a:solidFill>
              </a:rPr>
              <a:t>Приложени</a:t>
            </a:r>
            <a:r>
              <a:rPr lang="en-US" altLang="ru-RU" b="1" dirty="0">
                <a:solidFill>
                  <a:srgbClr val="002060"/>
                </a:solidFill>
              </a:rPr>
              <a:t>е</a:t>
            </a:r>
            <a:r>
              <a:rPr lang="ru-RU" altLang="ru-RU" b="1" dirty="0">
                <a:solidFill>
                  <a:srgbClr val="002060"/>
                </a:solidFill>
              </a:rPr>
              <a:t>.</a:t>
            </a:r>
          </a:p>
          <a:p>
            <a:endParaRPr lang="ru-RU" dirty="0"/>
          </a:p>
        </p:txBody>
      </p:sp>
    </p:spTree>
    <p:extLst>
      <p:ext uri="{BB962C8B-B14F-4D97-AF65-F5344CB8AC3E}">
        <p14:creationId xmlns:p14="http://schemas.microsoft.com/office/powerpoint/2010/main" val="24531704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altLang="ru-RU" dirty="0"/>
              <a:t>Итогом исследовательской работы может быть выступление на детской конференции. В отличие от «взрослой» конференции, здесь необходимо создать «ситуацию успеха» для каждого школьника. Каждую работу, независимо от её качества, необходимо похвалить, чтобы у ребёнка возникло желание продолжать исследовательскую деятельность. </a:t>
            </a:r>
          </a:p>
          <a:p>
            <a:endParaRPr lang="ru-RU" dirty="0"/>
          </a:p>
        </p:txBody>
      </p:sp>
    </p:spTree>
    <p:extLst>
      <p:ext uri="{BB962C8B-B14F-4D97-AF65-F5344CB8AC3E}">
        <p14:creationId xmlns:p14="http://schemas.microsoft.com/office/powerpoint/2010/main" val="8165482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normAutofit/>
          </a:bodyPr>
          <a:lstStyle/>
          <a:p>
            <a:pPr marL="137160" indent="0" algn="ctr">
              <a:buNone/>
            </a:pPr>
            <a:r>
              <a:rPr lang="ru-RU" sz="8800" dirty="0" smtClean="0">
                <a:solidFill>
                  <a:srgbClr val="FF0000"/>
                </a:solidFill>
              </a:rPr>
              <a:t>Спасибо за внимание !</a:t>
            </a:r>
            <a:endParaRPr lang="ru-RU" sz="8800" dirty="0">
              <a:solidFill>
                <a:srgbClr val="FF0000"/>
              </a:solidFill>
            </a:endParaRPr>
          </a:p>
        </p:txBody>
      </p:sp>
    </p:spTree>
    <p:extLst>
      <p:ext uri="{BB962C8B-B14F-4D97-AF65-F5344CB8AC3E}">
        <p14:creationId xmlns:p14="http://schemas.microsoft.com/office/powerpoint/2010/main" val="2569076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pPr marL="137160" indent="0">
              <a:buNone/>
            </a:pPr>
            <a:r>
              <a:rPr lang="ru-RU" b="1" dirty="0" smtClean="0"/>
              <a:t>   </a:t>
            </a:r>
            <a:r>
              <a:rPr lang="ru-RU" b="1" dirty="0" smtClean="0">
                <a:solidFill>
                  <a:srgbClr val="FF0000"/>
                </a:solidFill>
              </a:rPr>
              <a:t>«Группа риска»</a:t>
            </a:r>
            <a:r>
              <a:rPr lang="ru-RU" dirty="0" smtClean="0">
                <a:solidFill>
                  <a:srgbClr val="FF0000"/>
                </a:solidFill>
              </a:rPr>
              <a:t> </a:t>
            </a:r>
            <a:r>
              <a:rPr lang="ru-RU" dirty="0" smtClean="0"/>
              <a:t>- это категория детей, которая в силу определенных обстоятельств своей жизни более других категорий подвержена негативным внешним </a:t>
            </a:r>
            <a:r>
              <a:rPr lang="ru-RU" dirty="0" err="1" smtClean="0"/>
              <a:t>воздейст-виям</a:t>
            </a:r>
            <a:r>
              <a:rPr lang="ru-RU" dirty="0" smtClean="0"/>
              <a:t> со стороны общества и  </a:t>
            </a:r>
            <a:r>
              <a:rPr lang="ru-RU" dirty="0"/>
              <a:t>требует особого </a:t>
            </a:r>
            <a:r>
              <a:rPr lang="ru-RU" dirty="0" smtClean="0"/>
              <a:t>внимания  </a:t>
            </a:r>
            <a:r>
              <a:rPr lang="ru-RU" dirty="0"/>
              <a:t>со стороны педагогов, воспитателей и других </a:t>
            </a:r>
            <a:r>
              <a:rPr lang="ru-RU" dirty="0" smtClean="0"/>
              <a:t>специалистов.</a:t>
            </a:r>
          </a:p>
          <a:p>
            <a:pPr marL="137160" indent="0">
              <a:buNone/>
            </a:pPr>
            <a:endParaRPr lang="ru-RU" dirty="0"/>
          </a:p>
          <a:p>
            <a:pPr marL="137160" indent="0" algn="just">
              <a:buNone/>
            </a:pPr>
            <a:r>
              <a:rPr lang="ru-RU" dirty="0" smtClean="0"/>
              <a:t>     Для учащихся </a:t>
            </a:r>
            <a:r>
              <a:rPr lang="ru-RU" dirty="0"/>
              <a:t>"группы риска" характерен низкий уровень учебной мотивации, познавательная пассивность, </a:t>
            </a:r>
            <a:r>
              <a:rPr lang="ru-RU" dirty="0" err="1"/>
              <a:t>несформированность</a:t>
            </a:r>
            <a:r>
              <a:rPr lang="ru-RU" dirty="0"/>
              <a:t> </a:t>
            </a:r>
            <a:r>
              <a:rPr lang="ru-RU" dirty="0" err="1"/>
              <a:t>общеучебных</a:t>
            </a:r>
            <a:r>
              <a:rPr lang="ru-RU" dirty="0"/>
              <a:t> знаний и специальных умений. Они плохо адаптируются к школьной </a:t>
            </a:r>
            <a:r>
              <a:rPr lang="ru-RU" dirty="0" smtClean="0"/>
              <a:t>жизни</a:t>
            </a:r>
            <a:r>
              <a:rPr lang="ru-RU" dirty="0"/>
              <a:t>.</a:t>
            </a:r>
          </a:p>
          <a:p>
            <a:endParaRPr lang="ru-RU" dirty="0"/>
          </a:p>
          <a:p>
            <a:endParaRPr lang="ru-RU" dirty="0"/>
          </a:p>
        </p:txBody>
      </p:sp>
    </p:spTree>
    <p:extLst>
      <p:ext uri="{BB962C8B-B14F-4D97-AF65-F5344CB8AC3E}">
        <p14:creationId xmlns:p14="http://schemas.microsoft.com/office/powerpoint/2010/main" val="11596561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274638"/>
            <a:ext cx="8003232" cy="1498178"/>
          </a:xfrm>
        </p:spPr>
        <p:txBody>
          <a:bodyPr>
            <a:normAutofit fontScale="90000"/>
          </a:bodyPr>
          <a:lstStyle/>
          <a:p>
            <a:r>
              <a:rPr lang="ru-RU" dirty="0" smtClean="0"/>
              <a:t/>
            </a:r>
            <a:br>
              <a:rPr lang="ru-RU" dirty="0" smtClean="0"/>
            </a:br>
            <a:r>
              <a:rPr lang="ru-RU" dirty="0"/>
              <a:t/>
            </a:r>
            <a:br>
              <a:rPr lang="ru-RU" dirty="0"/>
            </a:br>
            <a:r>
              <a:rPr lang="ru-RU" sz="3100" dirty="0" smtClean="0">
                <a:solidFill>
                  <a:srgbClr val="FF0000"/>
                </a:solidFill>
              </a:rPr>
              <a:t>систему </a:t>
            </a:r>
            <a:r>
              <a:rPr lang="ru-RU" sz="3100" dirty="0">
                <a:solidFill>
                  <a:srgbClr val="FF0000"/>
                </a:solidFill>
              </a:rPr>
              <a:t>форм учебной деятельности учащихся на уроке составляют фронтальная, индивидуальная </a:t>
            </a:r>
            <a:r>
              <a:rPr lang="ru-RU" sz="3100">
                <a:solidFill>
                  <a:srgbClr val="FF0000"/>
                </a:solidFill>
              </a:rPr>
              <a:t>и </a:t>
            </a:r>
            <a:r>
              <a:rPr lang="ru-RU" sz="3100" smtClean="0">
                <a:solidFill>
                  <a:srgbClr val="FF0000"/>
                </a:solidFill>
              </a:rPr>
              <a:t>групповая работа</a:t>
            </a:r>
            <a:r>
              <a:rPr lang="ru-RU" dirty="0">
                <a:solidFill>
                  <a:srgbClr val="FF0000"/>
                </a:solidFill>
              </a:rPr>
              <a:t/>
            </a:r>
            <a:br>
              <a:rPr lang="ru-RU" dirty="0">
                <a:solidFill>
                  <a:srgbClr val="FF0000"/>
                </a:solidFill>
              </a:rPr>
            </a:br>
            <a:endParaRPr lang="ru-RU" dirty="0">
              <a:solidFill>
                <a:srgbClr val="FF0000"/>
              </a:solidFill>
            </a:endParaRPr>
          </a:p>
        </p:txBody>
      </p:sp>
      <p:sp>
        <p:nvSpPr>
          <p:cNvPr id="3" name="Объект 2"/>
          <p:cNvSpPr>
            <a:spLocks noGrp="1"/>
          </p:cNvSpPr>
          <p:nvPr>
            <p:ph idx="1"/>
          </p:nvPr>
        </p:nvSpPr>
        <p:spPr>
          <a:xfrm>
            <a:off x="1115616" y="3356992"/>
            <a:ext cx="7571184" cy="2952368"/>
          </a:xfrm>
        </p:spPr>
        <p:txBody>
          <a:bodyPr/>
          <a:lstStyle/>
          <a:p>
            <a:pPr marL="137160" indent="0">
              <a:buNone/>
            </a:pPr>
            <a:r>
              <a:rPr lang="ru-RU" dirty="0" smtClean="0"/>
              <a:t>Они </a:t>
            </a:r>
            <a:r>
              <a:rPr lang="ru-RU" dirty="0"/>
              <a:t>отличаются друг от друга количеством учащихся и способами организации работы. </a:t>
            </a:r>
          </a:p>
        </p:txBody>
      </p:sp>
    </p:spTree>
    <p:extLst>
      <p:ext uri="{BB962C8B-B14F-4D97-AF65-F5344CB8AC3E}">
        <p14:creationId xmlns:p14="http://schemas.microsoft.com/office/powerpoint/2010/main" val="3127761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lstStyle/>
          <a:p>
            <a:r>
              <a:rPr lang="ru-RU" dirty="0">
                <a:solidFill>
                  <a:srgbClr val="FF0000"/>
                </a:solidFill>
              </a:rPr>
              <a:t>Индивидуальная работа</a:t>
            </a:r>
          </a:p>
        </p:txBody>
      </p:sp>
      <p:sp>
        <p:nvSpPr>
          <p:cNvPr id="3" name="Объект 2"/>
          <p:cNvSpPr>
            <a:spLocks noGrp="1"/>
          </p:cNvSpPr>
          <p:nvPr>
            <p:ph idx="1"/>
          </p:nvPr>
        </p:nvSpPr>
        <p:spPr>
          <a:xfrm>
            <a:off x="457200" y="1268760"/>
            <a:ext cx="8229600" cy="5040600"/>
          </a:xfrm>
        </p:spPr>
        <p:txBody>
          <a:bodyPr>
            <a:normAutofit fontScale="77500" lnSpcReduction="20000"/>
          </a:bodyPr>
          <a:lstStyle/>
          <a:p>
            <a:pPr marL="137160" indent="0" algn="just">
              <a:buNone/>
            </a:pPr>
            <a:r>
              <a:rPr lang="ru-RU" dirty="0" smtClean="0"/>
              <a:t>     </a:t>
            </a:r>
            <a:r>
              <a:rPr lang="ru-RU" dirty="0"/>
              <a:t>В коррекционной работе  с учащимися «группы риска» предпочтительна </a:t>
            </a:r>
            <a:r>
              <a:rPr lang="ru-RU" b="1" dirty="0"/>
              <a:t>индивидуальная форма </a:t>
            </a:r>
            <a:r>
              <a:rPr lang="ru-RU" dirty="0" smtClean="0"/>
              <a:t>работы. </a:t>
            </a:r>
          </a:p>
          <a:p>
            <a:pPr marL="137160" indent="0" algn="just">
              <a:buNone/>
            </a:pPr>
            <a:r>
              <a:rPr lang="ru-RU" dirty="0" smtClean="0"/>
              <a:t>  Индивидуальная работа с учащимися отнимает достаточно много времени для его организации, проведения, но результат стоит того. Зная своих учеников, учитель может подобрать соответствующие задания, форму проведения уроков, внеклассные занятия.  Преимущества этой формы организации учебной работы в том, что она позволяет каждому ученику углублять и закреплять знания, вырабатывать необходимые умения, навыки, опыт познавательной творческой деятельности. </a:t>
            </a:r>
          </a:p>
          <a:p>
            <a:pPr marL="137160" indent="0" algn="just">
              <a:buNone/>
            </a:pPr>
            <a:r>
              <a:rPr lang="ru-RU" dirty="0" smtClean="0"/>
              <a:t>       Однако индивидуальная форма организации имеет недостатки: ученик изолированно воспринимает, осмысливает и усваивает учебный материал, его усилия почти не согласуются с усилиями других, а результат этих усилий, его оценка касаются и интересуют только ученика и </a:t>
            </a:r>
            <a:r>
              <a:rPr lang="ru-RU" dirty="0"/>
              <a:t>учителя </a:t>
            </a:r>
            <a:r>
              <a:rPr lang="ru-RU" dirty="0" smtClean="0"/>
              <a:t>.</a:t>
            </a:r>
          </a:p>
          <a:p>
            <a:pPr marL="137160" indent="0" algn="just">
              <a:buNone/>
            </a:pPr>
            <a:r>
              <a:rPr lang="ru-RU" dirty="0"/>
              <a:t> </a:t>
            </a:r>
            <a:r>
              <a:rPr lang="ru-RU" dirty="0" smtClean="0"/>
              <a:t>     </a:t>
            </a:r>
            <a:r>
              <a:rPr lang="ru-RU" dirty="0"/>
              <a:t>Этот недостаток компенсирует </a:t>
            </a:r>
            <a:r>
              <a:rPr lang="ru-RU" b="1" dirty="0"/>
              <a:t>групповая форма</a:t>
            </a:r>
            <a:r>
              <a:rPr lang="ru-RU" dirty="0"/>
              <a:t> деятельности учащихся.</a:t>
            </a:r>
          </a:p>
          <a:p>
            <a:pPr marL="137160" indent="0" algn="just">
              <a:buNone/>
            </a:pPr>
            <a:endParaRPr lang="ru-RU" dirty="0" smtClean="0"/>
          </a:p>
          <a:p>
            <a:pPr marL="137160" indent="0" algn="just">
              <a:buNone/>
            </a:pPr>
            <a:endParaRPr lang="ru-RU" dirty="0"/>
          </a:p>
        </p:txBody>
      </p:sp>
    </p:spTree>
    <p:extLst>
      <p:ext uri="{BB962C8B-B14F-4D97-AF65-F5344CB8AC3E}">
        <p14:creationId xmlns:p14="http://schemas.microsoft.com/office/powerpoint/2010/main" val="4014160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FF0000"/>
                </a:solidFill>
              </a:rPr>
              <a:t>Групповая работа</a:t>
            </a:r>
            <a:endParaRPr lang="ru-RU" dirty="0">
              <a:solidFill>
                <a:srgbClr val="FF0000"/>
              </a:solidFill>
            </a:endParaRPr>
          </a:p>
        </p:txBody>
      </p:sp>
      <p:sp>
        <p:nvSpPr>
          <p:cNvPr id="3" name="Объект 2"/>
          <p:cNvSpPr>
            <a:spLocks noGrp="1"/>
          </p:cNvSpPr>
          <p:nvPr>
            <p:ph idx="1"/>
          </p:nvPr>
        </p:nvSpPr>
        <p:spPr/>
        <p:txBody>
          <a:bodyPr>
            <a:normAutofit fontScale="77500" lnSpcReduction="20000"/>
          </a:bodyPr>
          <a:lstStyle/>
          <a:p>
            <a:pPr algn="just"/>
            <a:r>
              <a:rPr lang="ru-RU" dirty="0"/>
              <a:t> А если ребенок в силу своих психологических особенностей не может пока публично выступать? </a:t>
            </a:r>
            <a:endParaRPr lang="ru-RU" dirty="0" smtClean="0"/>
          </a:p>
          <a:p>
            <a:pPr algn="just"/>
            <a:r>
              <a:rPr lang="ru-RU" dirty="0"/>
              <a:t>При совместной деятельности проявляется, в первую очередь, активность учащихся в малых группах – там им комфортнее. </a:t>
            </a:r>
            <a:endParaRPr lang="ru-RU" dirty="0" smtClean="0"/>
          </a:p>
          <a:p>
            <a:pPr algn="just"/>
            <a:r>
              <a:rPr lang="ru-RU" dirty="0"/>
              <a:t>Первым важнейшим шагом к групповой работе является самоопределение учащихся. </a:t>
            </a:r>
            <a:endParaRPr lang="ru-RU" dirty="0" smtClean="0"/>
          </a:p>
          <a:p>
            <a:pPr algn="just"/>
            <a:r>
              <a:rPr lang="ru-RU" dirty="0"/>
              <a:t>По мере втягивания учащегося в процесс самоопределения, начинают разворачиваться процессы ИССЛЕДОВАНИЯ групповой СИТУАЦИИ и ИССЛЕДОВАНИЯ УСЛОВИЙ задачи, поставленной перед группой. Учащиеся оценивают возможности друг друга. Прикидывают наилучшие варианты взаимодействия и распределения позиций в группе. </a:t>
            </a:r>
            <a:r>
              <a:rPr lang="ru-RU" dirty="0" smtClean="0"/>
              <a:t>Смысл </a:t>
            </a:r>
            <a:r>
              <a:rPr lang="ru-RU" dirty="0"/>
              <a:t>групповой работы здесь – развернуть как можно больше подходов к работе над достижением поставленной цели и критически оценить каждый из них.</a:t>
            </a:r>
          </a:p>
        </p:txBody>
      </p:sp>
    </p:spTree>
    <p:extLst>
      <p:ext uri="{BB962C8B-B14F-4D97-AF65-F5344CB8AC3E}">
        <p14:creationId xmlns:p14="http://schemas.microsoft.com/office/powerpoint/2010/main" val="4248585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FF0000"/>
                </a:solidFill>
              </a:rPr>
              <a:t>Работа в группе</a:t>
            </a:r>
            <a:endParaRPr lang="ru-RU" dirty="0">
              <a:solidFill>
                <a:srgbClr val="FF0000"/>
              </a:solidFill>
            </a:endParaRPr>
          </a:p>
        </p:txBody>
      </p:sp>
      <p:sp>
        <p:nvSpPr>
          <p:cNvPr id="3" name="Объект 2"/>
          <p:cNvSpPr>
            <a:spLocks noGrp="1"/>
          </p:cNvSpPr>
          <p:nvPr>
            <p:ph idx="1"/>
          </p:nvPr>
        </p:nvSpPr>
        <p:spPr>
          <a:xfrm>
            <a:off x="457200" y="1412776"/>
            <a:ext cx="8229600" cy="4896584"/>
          </a:xfrm>
        </p:spPr>
        <p:txBody>
          <a:bodyPr>
            <a:normAutofit fontScale="77500" lnSpcReduction="20000"/>
          </a:bodyPr>
          <a:lstStyle/>
          <a:p>
            <a:pPr algn="just"/>
            <a:r>
              <a:rPr lang="ru-RU" dirty="0"/>
              <a:t> На первом этапе учитель распределяет детей в группы так, чтобы в каждой группе был сильный учащийся. Роли в группах учитель распределяет сам</a:t>
            </a:r>
            <a:r>
              <a:rPr lang="ru-RU" dirty="0" smtClean="0"/>
              <a:t>.</a:t>
            </a:r>
          </a:p>
          <a:p>
            <a:pPr algn="just"/>
            <a:r>
              <a:rPr lang="ru-RU" dirty="0"/>
              <a:t>При изучении нового материала лучше объединять в пары ''сильного'' и ''слабого'' учеников, ''среднего'' и ''сильного''. </a:t>
            </a:r>
            <a:endParaRPr lang="ru-RU" dirty="0" smtClean="0"/>
          </a:p>
          <a:p>
            <a:pPr marL="137160" indent="0" algn="just">
              <a:buNone/>
            </a:pPr>
            <a:r>
              <a:rPr lang="ru-RU" dirty="0" smtClean="0"/>
              <a:t>        При </a:t>
            </a:r>
            <a:r>
              <a:rPr lang="ru-RU" dirty="0"/>
              <a:t>обобщении и закреплении материала лучше, чтобы дети в паре были равносильны: сильный – сильный, средний – средний, слабый – слабый. </a:t>
            </a:r>
            <a:endParaRPr lang="ru-RU" dirty="0" smtClean="0"/>
          </a:p>
          <a:p>
            <a:pPr marL="137160" indent="0" algn="just">
              <a:buNone/>
            </a:pPr>
            <a:r>
              <a:rPr lang="ru-RU" dirty="0" smtClean="0"/>
              <a:t>        При </a:t>
            </a:r>
            <a:r>
              <a:rPr lang="ru-RU" dirty="0"/>
              <a:t>проведении творческих работ можно разрешить детям объединяться в пары по желанию.</a:t>
            </a:r>
          </a:p>
          <a:p>
            <a:pPr algn="just"/>
            <a:r>
              <a:rPr lang="ru-RU" dirty="0"/>
              <a:t>Если ребенок не хочет присоединяться ни к одной группе, принуждать нельзя. Пусть сегодня работает один, но в следующий раз ему вновь предложить работать в группе.</a:t>
            </a:r>
          </a:p>
          <a:p>
            <a:pPr algn="just"/>
            <a:r>
              <a:rPr lang="ru-RU" dirty="0" smtClean="0"/>
              <a:t>Для </a:t>
            </a:r>
            <a:r>
              <a:rPr lang="ru-RU" dirty="0"/>
              <a:t>срабатывания групп нужно минимум 3-5 занятий. Поэтому часто учащихся не пересаживают, но и закреплять состав на четверть тоже не стоит.</a:t>
            </a:r>
          </a:p>
          <a:p>
            <a:endParaRPr lang="ru-RU" dirty="0"/>
          </a:p>
        </p:txBody>
      </p:sp>
    </p:spTree>
    <p:extLst>
      <p:ext uri="{BB962C8B-B14F-4D97-AF65-F5344CB8AC3E}">
        <p14:creationId xmlns:p14="http://schemas.microsoft.com/office/powerpoint/2010/main" val="795146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r>
              <a:rPr lang="ru-RU" dirty="0" smtClean="0">
                <a:solidFill>
                  <a:srgbClr val="FF0000"/>
                </a:solidFill>
              </a:rPr>
              <a:t>Индивидуально-групповые </a:t>
            </a:r>
            <a:r>
              <a:rPr lang="ru-RU" dirty="0">
                <a:solidFill>
                  <a:srgbClr val="FF0000"/>
                </a:solidFill>
              </a:rPr>
              <a:t>занятия направлены на</a:t>
            </a:r>
            <a:br>
              <a:rPr lang="ru-RU" dirty="0">
                <a:solidFill>
                  <a:srgbClr val="FF0000"/>
                </a:solidFill>
              </a:rPr>
            </a:br>
            <a:endParaRPr lang="ru-RU" dirty="0">
              <a:solidFill>
                <a:srgbClr val="FF0000"/>
              </a:solidFill>
            </a:endParaRPr>
          </a:p>
        </p:txBody>
      </p:sp>
      <p:sp>
        <p:nvSpPr>
          <p:cNvPr id="3" name="Объект 2"/>
          <p:cNvSpPr>
            <a:spLocks noGrp="1"/>
          </p:cNvSpPr>
          <p:nvPr>
            <p:ph idx="1"/>
          </p:nvPr>
        </p:nvSpPr>
        <p:spPr/>
        <p:txBody>
          <a:bodyPr/>
          <a:lstStyle/>
          <a:p>
            <a:r>
              <a:rPr lang="ru-RU" b="1" dirty="0" smtClean="0"/>
              <a:t>повышение </a:t>
            </a:r>
            <a:r>
              <a:rPr lang="ru-RU" b="1" dirty="0"/>
              <a:t>качества знаний учащихся</a:t>
            </a:r>
            <a:r>
              <a:rPr lang="ru-RU" b="1" dirty="0" smtClean="0"/>
              <a:t>,</a:t>
            </a:r>
          </a:p>
          <a:p>
            <a:r>
              <a:rPr lang="ru-RU" b="1" dirty="0" smtClean="0"/>
              <a:t>  </a:t>
            </a:r>
            <a:r>
              <a:rPr lang="ru-RU" b="1" dirty="0"/>
              <a:t>предупреждение неуспеваемости, </a:t>
            </a:r>
            <a:endParaRPr lang="ru-RU" b="1" dirty="0" smtClean="0"/>
          </a:p>
          <a:p>
            <a:r>
              <a:rPr lang="ru-RU" b="1" dirty="0" smtClean="0"/>
              <a:t>развитие </a:t>
            </a:r>
            <a:r>
              <a:rPr lang="ru-RU" b="1" dirty="0"/>
              <a:t>мотивации учащихся, </a:t>
            </a:r>
            <a:endParaRPr lang="ru-RU" b="1" dirty="0" smtClean="0"/>
          </a:p>
          <a:p>
            <a:r>
              <a:rPr lang="ru-RU" b="1" dirty="0" smtClean="0"/>
              <a:t> </a:t>
            </a:r>
            <a:r>
              <a:rPr lang="ru-RU" b="1" dirty="0"/>
              <a:t>удовлетворение интересов учащихся с повышенной </a:t>
            </a:r>
            <a:r>
              <a:rPr lang="ru-RU" b="1" dirty="0" smtClean="0"/>
              <a:t>мотивацией.</a:t>
            </a:r>
            <a:endParaRPr lang="ru-RU" dirty="0"/>
          </a:p>
          <a:p>
            <a:pPr marL="137160" indent="0">
              <a:buNone/>
            </a:pPr>
            <a:r>
              <a:rPr lang="ru-RU" dirty="0"/>
              <a:t> </a:t>
            </a:r>
          </a:p>
          <a:p>
            <a:pPr marL="137160" indent="0">
              <a:buNone/>
            </a:pPr>
            <a:endParaRPr lang="ru-RU" dirty="0"/>
          </a:p>
        </p:txBody>
      </p:sp>
    </p:spTree>
    <p:extLst>
      <p:ext uri="{BB962C8B-B14F-4D97-AF65-F5344CB8AC3E}">
        <p14:creationId xmlns:p14="http://schemas.microsoft.com/office/powerpoint/2010/main" val="1380537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r>
              <a:rPr lang="ru-RU" dirty="0" smtClean="0">
                <a:solidFill>
                  <a:srgbClr val="FF0000"/>
                </a:solidFill>
              </a:rPr>
              <a:t>Индивидуально </a:t>
            </a:r>
            <a:r>
              <a:rPr lang="ru-RU" dirty="0">
                <a:solidFill>
                  <a:srgbClr val="FF0000"/>
                </a:solidFill>
              </a:rPr>
              <a:t>– групповые занятия могут быть двух видов:</a:t>
            </a:r>
            <a:br>
              <a:rPr lang="ru-RU" dirty="0">
                <a:solidFill>
                  <a:srgbClr val="FF0000"/>
                </a:solidFill>
              </a:rPr>
            </a:br>
            <a:endParaRPr lang="ru-RU" dirty="0">
              <a:solidFill>
                <a:srgbClr val="FF0000"/>
              </a:solidFill>
            </a:endParaRPr>
          </a:p>
        </p:txBody>
      </p:sp>
      <p:sp>
        <p:nvSpPr>
          <p:cNvPr id="3" name="Объект 2"/>
          <p:cNvSpPr>
            <a:spLocks noGrp="1"/>
          </p:cNvSpPr>
          <p:nvPr>
            <p:ph idx="1"/>
          </p:nvPr>
        </p:nvSpPr>
        <p:spPr/>
        <p:txBody>
          <a:bodyPr>
            <a:normAutofit/>
          </a:bodyPr>
          <a:lstStyle/>
          <a:p>
            <a:r>
              <a:rPr lang="ru-RU" b="1" dirty="0" smtClean="0"/>
              <a:t>индивидуально </a:t>
            </a:r>
            <a:r>
              <a:rPr lang="ru-RU" b="1" dirty="0"/>
              <a:t>– групповые занятия с постоянным составом </a:t>
            </a:r>
            <a:r>
              <a:rPr lang="ru-RU" b="1" dirty="0" smtClean="0"/>
              <a:t>обучающихся в </a:t>
            </a:r>
            <a:r>
              <a:rPr lang="ru-RU" b="1" dirty="0"/>
              <a:t>течение всего учебного года. Наполняемость группы не более 15 человек.</a:t>
            </a:r>
            <a:endParaRPr lang="ru-RU" dirty="0"/>
          </a:p>
          <a:p>
            <a:r>
              <a:rPr lang="ru-RU" b="1" dirty="0" smtClean="0"/>
              <a:t> </a:t>
            </a:r>
            <a:r>
              <a:rPr lang="ru-RU" b="1" dirty="0"/>
              <a:t>индивидуально групповые занятия со сменным составом (количество </a:t>
            </a:r>
            <a:r>
              <a:rPr lang="ru-RU" b="1" dirty="0" smtClean="0"/>
              <a:t>уч-ся не регламентировано).</a:t>
            </a:r>
          </a:p>
          <a:p>
            <a:pPr marL="137160" indent="0">
              <a:buNone/>
            </a:pPr>
            <a:r>
              <a:rPr lang="ru-RU" b="1" i="1" dirty="0" smtClean="0"/>
              <a:t>     </a:t>
            </a:r>
            <a:endParaRPr lang="ru-RU" dirty="0"/>
          </a:p>
        </p:txBody>
      </p:sp>
    </p:spTree>
    <p:extLst>
      <p:ext uri="{BB962C8B-B14F-4D97-AF65-F5344CB8AC3E}">
        <p14:creationId xmlns:p14="http://schemas.microsoft.com/office/powerpoint/2010/main" val="32350477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63272" cy="2074242"/>
          </a:xfrm>
        </p:spPr>
        <p:txBody>
          <a:bodyPr>
            <a:normAutofit fontScale="90000"/>
          </a:bodyPr>
          <a:lstStyle/>
          <a:p>
            <a:pPr marL="137160" indent="0" algn="just"/>
            <a:r>
              <a:rPr lang="ru-RU" i="1" dirty="0" smtClean="0"/>
              <a:t/>
            </a:r>
            <a:br>
              <a:rPr lang="ru-RU" i="1" dirty="0" smtClean="0"/>
            </a:br>
            <a:r>
              <a:rPr lang="ru-RU" i="1" dirty="0"/>
              <a:t/>
            </a:r>
            <a:br>
              <a:rPr lang="ru-RU" i="1" dirty="0"/>
            </a:br>
            <a:r>
              <a:rPr lang="ru-RU" i="1" dirty="0" smtClean="0"/>
              <a:t/>
            </a:r>
            <a:br>
              <a:rPr lang="ru-RU" i="1" dirty="0" smtClean="0"/>
            </a:br>
            <a:r>
              <a:rPr lang="ru-RU" i="1" dirty="0" smtClean="0"/>
              <a:t>      </a:t>
            </a:r>
            <a:r>
              <a:rPr lang="ru-RU" sz="2700" i="1" dirty="0" smtClean="0"/>
              <a:t>Индивидуально-групповая   форма</a:t>
            </a:r>
            <a:r>
              <a:rPr lang="ru-RU" sz="2700" dirty="0"/>
              <a:t> </a:t>
            </a:r>
            <a:r>
              <a:rPr lang="ru-RU" sz="2700" dirty="0" smtClean="0"/>
              <a:t>предусматривает </a:t>
            </a:r>
            <a:r>
              <a:rPr lang="ru-RU" sz="2700" dirty="0"/>
              <a:t>распределение учебной работы между членами группы, когда каждый член группы выполняет часть общей </a:t>
            </a:r>
            <a:r>
              <a:rPr lang="ru-RU" sz="2700" dirty="0" smtClean="0"/>
              <a:t>задачи. </a:t>
            </a:r>
            <a:r>
              <a:rPr lang="ru-RU" sz="2700" dirty="0"/>
              <a:t>Результат выполнения сначала обсуждается и оценивается в группе, а затем выносятся на рассмотрение всего класса и педагога.</a:t>
            </a:r>
            <a:br>
              <a:rPr lang="ru-RU" sz="2700" dirty="0"/>
            </a:br>
            <a:r>
              <a:rPr lang="ru-RU" sz="2200" dirty="0"/>
              <a:t/>
            </a:r>
            <a:br>
              <a:rPr lang="ru-RU" sz="2200" dirty="0"/>
            </a:br>
            <a:endParaRPr lang="ru-RU" sz="2200" dirty="0"/>
          </a:p>
        </p:txBody>
      </p:sp>
      <p:sp>
        <p:nvSpPr>
          <p:cNvPr id="3" name="Объект 2"/>
          <p:cNvSpPr>
            <a:spLocks noGrp="1"/>
          </p:cNvSpPr>
          <p:nvPr>
            <p:ph idx="1"/>
          </p:nvPr>
        </p:nvSpPr>
        <p:spPr>
          <a:xfrm>
            <a:off x="611560" y="2492896"/>
            <a:ext cx="8075240" cy="3816464"/>
          </a:xfrm>
        </p:spPr>
        <p:txBody>
          <a:bodyPr>
            <a:normAutofit/>
          </a:bodyPr>
          <a:lstStyle/>
          <a:p>
            <a:pPr marL="137160" indent="0" algn="just">
              <a:buNone/>
            </a:pPr>
            <a:r>
              <a:rPr lang="ru-RU" sz="2400" dirty="0" smtClean="0"/>
              <a:t>     </a:t>
            </a:r>
          </a:p>
          <a:p>
            <a:pPr marL="137160" indent="0" algn="just">
              <a:buNone/>
            </a:pPr>
            <a:endParaRPr lang="ru-RU" sz="2400" dirty="0"/>
          </a:p>
          <a:p>
            <a:pPr marL="137160" indent="0" algn="just">
              <a:buNone/>
            </a:pPr>
            <a:r>
              <a:rPr lang="ru-RU" sz="2400" dirty="0" smtClean="0"/>
              <a:t>         Успех </a:t>
            </a:r>
            <a:r>
              <a:rPr lang="ru-RU" sz="2400" dirty="0"/>
              <a:t>работы в группах зависит от умения учителя комплектовать группы, организовывать работу в них, распределять свое внимание так, чтобы каждая группа и каждый ее участник чувствовали заинтересованность педагога </a:t>
            </a:r>
            <a:r>
              <a:rPr lang="ru-RU" sz="2400" dirty="0" smtClean="0"/>
              <a:t>в </a:t>
            </a:r>
            <a:r>
              <a:rPr lang="ru-RU" sz="2400" dirty="0"/>
              <a:t>их </a:t>
            </a:r>
            <a:r>
              <a:rPr lang="ru-RU" sz="2400" dirty="0" smtClean="0"/>
              <a:t>успехах, </a:t>
            </a:r>
            <a:r>
              <a:rPr lang="ru-RU" sz="2400" dirty="0"/>
              <a:t>в нормальных и плодотворных межличностных </a:t>
            </a:r>
            <a:r>
              <a:rPr lang="ru-RU" sz="2400" dirty="0" smtClean="0"/>
              <a:t>взаимоотношениях.</a:t>
            </a:r>
            <a:endParaRPr lang="ru-RU" sz="2400" dirty="0"/>
          </a:p>
        </p:txBody>
      </p:sp>
    </p:spTree>
    <p:extLst>
      <p:ext uri="{BB962C8B-B14F-4D97-AF65-F5344CB8AC3E}">
        <p14:creationId xmlns:p14="http://schemas.microsoft.com/office/powerpoint/2010/main" val="23503243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269</TotalTime>
  <Words>1148</Words>
  <Application>Microsoft Office PowerPoint</Application>
  <PresentationFormat>Экран (4:3)</PresentationFormat>
  <Paragraphs>140</Paragraphs>
  <Slides>19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Апекс</vt:lpstr>
      <vt:lpstr>Формы и методы организации индивидуально-группового занятия с учащимися группы учебного риска </vt:lpstr>
      <vt:lpstr>Презентация PowerPoint</vt:lpstr>
      <vt:lpstr>  систему форм учебной деятельности учащихся на уроке составляют фронтальная, индивидуальная и групповая работа </vt:lpstr>
      <vt:lpstr>Индивидуальная работа</vt:lpstr>
      <vt:lpstr>Групповая работа</vt:lpstr>
      <vt:lpstr>Работа в группе</vt:lpstr>
      <vt:lpstr> Индивидуально-групповые занятия направлены на </vt:lpstr>
      <vt:lpstr> Индивидуально – групповые занятия могут быть двух видов: </vt:lpstr>
      <vt:lpstr>         Индивидуально-групповая   форма предусматривает распределение учебной работы между членами группы, когда каждый член группы выполняет часть общей задачи. Результат выполнения сначала обсуждается и оценивается в группе, а затем выносятся на рассмотрение всего класса и педагога.  </vt:lpstr>
      <vt:lpstr>  Что положительного дает индивидуально-групповая форма работы учащихся? </vt:lpstr>
      <vt:lpstr>Методические рекомендации по организации групповой (коллективной) деятельности</vt:lpstr>
      <vt:lpstr>Метод проектной деятельности</vt:lpstr>
      <vt:lpstr>Этапы проектной деятельности </vt:lpstr>
      <vt:lpstr>Из проекта нового стандарта для начальной школы</vt:lpstr>
      <vt:lpstr>Метод исследовательской деятельности</vt:lpstr>
      <vt:lpstr> Ведущую роль должны играть творческие методы обучения.  </vt:lpstr>
      <vt:lpstr>План работы:  </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Формы и методы организации индивидуально-группового занятия с учащимися группы учебного </dc:title>
  <dc:creator>Евгений</dc:creator>
  <cp:lastModifiedBy>Евгений</cp:lastModifiedBy>
  <cp:revision>37</cp:revision>
  <dcterms:created xsi:type="dcterms:W3CDTF">2015-03-25T10:27:26Z</dcterms:created>
  <dcterms:modified xsi:type="dcterms:W3CDTF">2015-04-08T01:28:23Z</dcterms:modified>
</cp:coreProperties>
</file>