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2" r:id="rId5"/>
    <p:sldId id="263" r:id="rId6"/>
    <p:sldId id="264" r:id="rId7"/>
    <p:sldId id="260" r:id="rId8"/>
    <p:sldId id="265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7CDC5-A703-4C81-BE4B-FC887F996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295400" y="15240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43000" y="1752600"/>
            <a:ext cx="739139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Повторение</a:t>
            </a:r>
            <a:endParaRPr lang="ru-RU" sz="1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685800"/>
            <a:ext cx="7010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/>
              <a:t>Треугольники и их виды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Прямоугольник, квадрат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Равенство фигур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Периметр, площадь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Единицы площади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914400"/>
            <a:ext cx="685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2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3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4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/>
              <a:t>5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62000" y="762000"/>
            <a:ext cx="2667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77000" y="838200"/>
            <a:ext cx="20574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3962400" y="914400"/>
            <a:ext cx="2209800" cy="14478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 rot="18405327">
            <a:off x="634823" y="3027056"/>
            <a:ext cx="1876529" cy="146923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 rot="1379792">
            <a:off x="2631165" y="3242039"/>
            <a:ext cx="3505200" cy="842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6400800" y="3276600"/>
            <a:ext cx="2057400" cy="1981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76400" y="152400"/>
            <a:ext cx="60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19600" y="1524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152400"/>
            <a:ext cx="121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981200" y="23622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029200" y="24384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077200" y="29718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6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088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0"/>
          <p:cNvGrpSpPr>
            <a:grpSpLocks/>
          </p:cNvGrpSpPr>
          <p:nvPr/>
        </p:nvGrpSpPr>
        <p:grpSpPr bwMode="auto">
          <a:xfrm rot="-5400000">
            <a:off x="59531" y="2756694"/>
            <a:ext cx="3322638" cy="2794000"/>
            <a:chOff x="288" y="173"/>
            <a:chExt cx="2093" cy="1760"/>
          </a:xfrm>
        </p:grpSpPr>
        <p:sp>
          <p:nvSpPr>
            <p:cNvPr id="18442" name="Rectangle 23"/>
            <p:cNvSpPr>
              <a:spLocks noChangeArrowheads="1"/>
            </p:cNvSpPr>
            <p:nvPr/>
          </p:nvSpPr>
          <p:spPr bwMode="auto">
            <a:xfrm>
              <a:off x="1125" y="149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3" name="Rectangle 22"/>
            <p:cNvSpPr>
              <a:spLocks noChangeArrowheads="1"/>
            </p:cNvSpPr>
            <p:nvPr/>
          </p:nvSpPr>
          <p:spPr bwMode="auto">
            <a:xfrm>
              <a:off x="707" y="149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4" name="Rectangle 21"/>
            <p:cNvSpPr>
              <a:spLocks noChangeArrowheads="1"/>
            </p:cNvSpPr>
            <p:nvPr/>
          </p:nvSpPr>
          <p:spPr bwMode="auto">
            <a:xfrm>
              <a:off x="288" y="149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5" name="Rectangle 18"/>
            <p:cNvSpPr>
              <a:spLocks noChangeArrowheads="1"/>
            </p:cNvSpPr>
            <p:nvPr/>
          </p:nvSpPr>
          <p:spPr bwMode="auto">
            <a:xfrm>
              <a:off x="1125" y="105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6" name="Rectangle 17"/>
            <p:cNvSpPr>
              <a:spLocks noChangeArrowheads="1"/>
            </p:cNvSpPr>
            <p:nvPr/>
          </p:nvSpPr>
          <p:spPr bwMode="auto">
            <a:xfrm>
              <a:off x="707" y="105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7" name="Rectangle 16"/>
            <p:cNvSpPr>
              <a:spLocks noChangeArrowheads="1"/>
            </p:cNvSpPr>
            <p:nvPr/>
          </p:nvSpPr>
          <p:spPr bwMode="auto">
            <a:xfrm>
              <a:off x="288" y="105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8" name="Rectangle 14"/>
            <p:cNvSpPr>
              <a:spLocks noChangeArrowheads="1"/>
            </p:cNvSpPr>
            <p:nvPr/>
          </p:nvSpPr>
          <p:spPr bwMode="auto">
            <a:xfrm>
              <a:off x="1544" y="61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49" name="Rectangle 13"/>
            <p:cNvSpPr>
              <a:spLocks noChangeArrowheads="1"/>
            </p:cNvSpPr>
            <p:nvPr/>
          </p:nvSpPr>
          <p:spPr bwMode="auto">
            <a:xfrm>
              <a:off x="1125" y="61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0" name="Rectangle 12"/>
            <p:cNvSpPr>
              <a:spLocks noChangeArrowheads="1"/>
            </p:cNvSpPr>
            <p:nvPr/>
          </p:nvSpPr>
          <p:spPr bwMode="auto">
            <a:xfrm>
              <a:off x="707" y="61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1" name="Rectangle 11"/>
            <p:cNvSpPr>
              <a:spLocks noChangeArrowheads="1"/>
            </p:cNvSpPr>
            <p:nvPr/>
          </p:nvSpPr>
          <p:spPr bwMode="auto">
            <a:xfrm>
              <a:off x="288" y="61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2" name="Rectangle 10"/>
            <p:cNvSpPr>
              <a:spLocks noChangeArrowheads="1"/>
            </p:cNvSpPr>
            <p:nvPr/>
          </p:nvSpPr>
          <p:spPr bwMode="auto">
            <a:xfrm>
              <a:off x="1962" y="17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3" name="Rectangle 9"/>
            <p:cNvSpPr>
              <a:spLocks noChangeArrowheads="1"/>
            </p:cNvSpPr>
            <p:nvPr/>
          </p:nvSpPr>
          <p:spPr bwMode="auto">
            <a:xfrm>
              <a:off x="1544" y="17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4" name="Rectangle 8"/>
            <p:cNvSpPr>
              <a:spLocks noChangeArrowheads="1"/>
            </p:cNvSpPr>
            <p:nvPr/>
          </p:nvSpPr>
          <p:spPr bwMode="auto">
            <a:xfrm>
              <a:off x="1125" y="17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5" name="Rectangle 7"/>
            <p:cNvSpPr>
              <a:spLocks noChangeArrowheads="1"/>
            </p:cNvSpPr>
            <p:nvPr/>
          </p:nvSpPr>
          <p:spPr bwMode="auto">
            <a:xfrm>
              <a:off x="707" y="173"/>
              <a:ext cx="418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6" name="Rectangle 6"/>
            <p:cNvSpPr>
              <a:spLocks noChangeArrowheads="1"/>
            </p:cNvSpPr>
            <p:nvPr/>
          </p:nvSpPr>
          <p:spPr bwMode="auto">
            <a:xfrm>
              <a:off x="288" y="173"/>
              <a:ext cx="419" cy="44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BEEEF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vert="eaVert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8457" name="Line 27"/>
            <p:cNvSpPr>
              <a:spLocks noChangeShapeType="1"/>
            </p:cNvSpPr>
            <p:nvPr/>
          </p:nvSpPr>
          <p:spPr bwMode="auto">
            <a:xfrm>
              <a:off x="288" y="613"/>
              <a:ext cx="20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8" name="Line 28"/>
            <p:cNvSpPr>
              <a:spLocks noChangeShapeType="1"/>
            </p:cNvSpPr>
            <p:nvPr/>
          </p:nvSpPr>
          <p:spPr bwMode="auto">
            <a:xfrm>
              <a:off x="288" y="1053"/>
              <a:ext cx="167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59" name="Line 29"/>
            <p:cNvSpPr>
              <a:spLocks noChangeShapeType="1"/>
            </p:cNvSpPr>
            <p:nvPr/>
          </p:nvSpPr>
          <p:spPr bwMode="auto">
            <a:xfrm>
              <a:off x="288" y="1493"/>
              <a:ext cx="12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0" name="Line 32"/>
            <p:cNvSpPr>
              <a:spLocks noChangeShapeType="1"/>
            </p:cNvSpPr>
            <p:nvPr/>
          </p:nvSpPr>
          <p:spPr bwMode="auto">
            <a:xfrm>
              <a:off x="707" y="173"/>
              <a:ext cx="0" cy="17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1" name="Line 33"/>
            <p:cNvSpPr>
              <a:spLocks noChangeShapeType="1"/>
            </p:cNvSpPr>
            <p:nvPr/>
          </p:nvSpPr>
          <p:spPr bwMode="auto">
            <a:xfrm>
              <a:off x="1125" y="173"/>
              <a:ext cx="0" cy="17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2" name="Line 34"/>
            <p:cNvSpPr>
              <a:spLocks noChangeShapeType="1"/>
            </p:cNvSpPr>
            <p:nvPr/>
          </p:nvSpPr>
          <p:spPr bwMode="auto">
            <a:xfrm>
              <a:off x="1544" y="173"/>
              <a:ext cx="0" cy="17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Line 35"/>
            <p:cNvSpPr>
              <a:spLocks noChangeShapeType="1"/>
            </p:cNvSpPr>
            <p:nvPr/>
          </p:nvSpPr>
          <p:spPr bwMode="auto">
            <a:xfrm>
              <a:off x="1962" y="173"/>
              <a:ext cx="0" cy="8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4" name="Line 40"/>
            <p:cNvSpPr>
              <a:spLocks noChangeShapeType="1"/>
            </p:cNvSpPr>
            <p:nvPr/>
          </p:nvSpPr>
          <p:spPr bwMode="auto">
            <a:xfrm>
              <a:off x="2381" y="613"/>
              <a:ext cx="0" cy="44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5" name="Line 36"/>
            <p:cNvSpPr>
              <a:spLocks noChangeShapeType="1"/>
            </p:cNvSpPr>
            <p:nvPr/>
          </p:nvSpPr>
          <p:spPr bwMode="auto">
            <a:xfrm>
              <a:off x="2381" y="173"/>
              <a:ext cx="0" cy="4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6" name="Line 26"/>
            <p:cNvSpPr>
              <a:spLocks noChangeShapeType="1"/>
            </p:cNvSpPr>
            <p:nvPr/>
          </p:nvSpPr>
          <p:spPr bwMode="auto">
            <a:xfrm>
              <a:off x="288" y="173"/>
              <a:ext cx="20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7" name="Line 31"/>
            <p:cNvSpPr>
              <a:spLocks noChangeShapeType="1"/>
            </p:cNvSpPr>
            <p:nvPr/>
          </p:nvSpPr>
          <p:spPr bwMode="auto">
            <a:xfrm>
              <a:off x="288" y="173"/>
              <a:ext cx="0" cy="17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8" name="Line 30"/>
            <p:cNvSpPr>
              <a:spLocks noChangeShapeType="1"/>
            </p:cNvSpPr>
            <p:nvPr/>
          </p:nvSpPr>
          <p:spPr bwMode="auto">
            <a:xfrm>
              <a:off x="288" y="1933"/>
              <a:ext cx="12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91" name="Text Box 91"/>
          <p:cNvSpPr txBox="1">
            <a:spLocks noChangeArrowheads="1"/>
          </p:cNvSpPr>
          <p:nvPr/>
        </p:nvSpPr>
        <p:spPr bwMode="auto">
          <a:xfrm>
            <a:off x="250825" y="260350"/>
            <a:ext cx="86344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Найдите площадь фигуры, изображённой на рисунке, если</a:t>
            </a:r>
          </a:p>
          <a:p>
            <a:r>
              <a:rPr lang="ru-RU" sz="2400" b="1" dirty="0">
                <a:latin typeface="Times New Roman" pitchFamily="18" charset="0"/>
              </a:rPr>
              <a:t>условиться, что длина стороны каждой клетки равна 1 см.</a:t>
            </a:r>
          </a:p>
        </p:txBody>
      </p:sp>
      <p:sp>
        <p:nvSpPr>
          <p:cNvPr id="25692" name="AutoShape 92"/>
          <p:cNvSpPr>
            <a:spLocks noChangeArrowheads="1"/>
          </p:cNvSpPr>
          <p:nvPr/>
        </p:nvSpPr>
        <p:spPr bwMode="auto">
          <a:xfrm>
            <a:off x="3911600" y="1831975"/>
            <a:ext cx="2052638" cy="78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1ECEB"/>
              </a:gs>
              <a:gs pos="50000">
                <a:srgbClr val="FFFFFF"/>
              </a:gs>
              <a:gs pos="100000">
                <a:srgbClr val="B1ECEB"/>
              </a:gs>
            </a:gsLst>
            <a:lin ang="5400000" scaled="1"/>
          </a:gradFill>
          <a:ln w="19050">
            <a:solidFill>
              <a:srgbClr val="00808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19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5693" name="AutoShape 93"/>
          <p:cNvSpPr>
            <a:spLocks noChangeArrowheads="1"/>
          </p:cNvSpPr>
          <p:nvPr/>
        </p:nvSpPr>
        <p:spPr bwMode="auto">
          <a:xfrm>
            <a:off x="3924300" y="2997200"/>
            <a:ext cx="2052638" cy="78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1ECEB"/>
              </a:gs>
              <a:gs pos="50000">
                <a:srgbClr val="FFFFFF"/>
              </a:gs>
              <a:gs pos="100000">
                <a:srgbClr val="B1ECEB"/>
              </a:gs>
            </a:gsLst>
            <a:lin ang="5400000" scaled="1"/>
          </a:gradFill>
          <a:ln w="19050">
            <a:solidFill>
              <a:srgbClr val="00808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16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5694" name="AutoShape 94"/>
          <p:cNvSpPr>
            <a:spLocks noChangeArrowheads="1"/>
          </p:cNvSpPr>
          <p:nvPr/>
        </p:nvSpPr>
        <p:spPr bwMode="auto">
          <a:xfrm>
            <a:off x="3924300" y="4149725"/>
            <a:ext cx="2052638" cy="78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1ECEB"/>
              </a:gs>
              <a:gs pos="50000">
                <a:srgbClr val="FFFFFF"/>
              </a:gs>
              <a:gs pos="100000">
                <a:srgbClr val="B1ECEB"/>
              </a:gs>
            </a:gsLst>
            <a:lin ang="5400000" scaled="1"/>
          </a:gradFill>
          <a:ln w="19050">
            <a:solidFill>
              <a:srgbClr val="00808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15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5695" name="AutoShape 95"/>
          <p:cNvSpPr>
            <a:spLocks noChangeArrowheads="1"/>
          </p:cNvSpPr>
          <p:nvPr/>
        </p:nvSpPr>
        <p:spPr bwMode="auto">
          <a:xfrm>
            <a:off x="3924300" y="5373688"/>
            <a:ext cx="2052638" cy="787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1ECEB"/>
              </a:gs>
              <a:gs pos="50000">
                <a:srgbClr val="FFFFFF"/>
              </a:gs>
              <a:gs pos="100000">
                <a:srgbClr val="B1ECEB"/>
              </a:gs>
            </a:gsLst>
            <a:lin ang="5400000" scaled="1"/>
          </a:gradFill>
          <a:ln w="19050">
            <a:solidFill>
              <a:srgbClr val="00808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24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5696" name="AutoShape 96"/>
          <p:cNvSpPr>
            <a:spLocks noChangeArrowheads="1"/>
          </p:cNvSpPr>
          <p:nvPr/>
        </p:nvSpPr>
        <p:spPr bwMode="auto">
          <a:xfrm>
            <a:off x="5508625" y="2708275"/>
            <a:ext cx="2447925" cy="681038"/>
          </a:xfrm>
          <a:prstGeom prst="wedgeRoundRectCallout">
            <a:avLst>
              <a:gd name="adj1" fmla="val 42347"/>
              <a:gd name="adj2" fmla="val 151866"/>
              <a:gd name="adj3" fmla="val 16667"/>
            </a:avLst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</a:gradFill>
          <a:ln w="44450">
            <a:solidFill>
              <a:srgbClr val="00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i="1">
                <a:solidFill>
                  <a:srgbClr val="006600"/>
                </a:solidFill>
                <a:latin typeface="Times New Roman" pitchFamily="18" charset="0"/>
              </a:rPr>
              <a:t>Молодец!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5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5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5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2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5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5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5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4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" fill="hold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" fill="hold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" fill="hold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" fill="hold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" fill="hold"/>
                                        <p:tgtEl>
                                          <p:spTgt spid="25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25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" fill="hold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" fill="hold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5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9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5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2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5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5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5"/>
                  </p:tgtEl>
                </p:cond>
              </p:nextCondLst>
            </p:seq>
          </p:childTnLst>
        </p:cTn>
      </p:par>
    </p:tnLst>
    <p:bldLst>
      <p:bldP spid="25692" grpId="0" animBg="1" autoUpdateAnimBg="0"/>
      <p:bldP spid="25692" grpId="1" animBg="1"/>
      <p:bldP spid="25693" grpId="0" animBg="1" autoUpdateAnimBg="0"/>
      <p:bldP spid="25693" grpId="1" animBg="1"/>
      <p:bldP spid="25694" grpId="0" animBg="1" autoUpdateAnimBg="0"/>
      <p:bldP spid="25695" grpId="0" animBg="1" autoUpdateAnimBg="0"/>
      <p:bldP spid="25695" grpId="1" animBg="1"/>
      <p:bldP spid="256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088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1"/>
          <p:cNvSpPr txBox="1">
            <a:spLocks noChangeArrowheads="1"/>
          </p:cNvSpPr>
          <p:nvPr/>
        </p:nvSpPr>
        <p:spPr bwMode="auto">
          <a:xfrm>
            <a:off x="250825" y="260350"/>
            <a:ext cx="8634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Найдите площадь фигуры, изображённой на рисунке, если</a:t>
            </a:r>
          </a:p>
          <a:p>
            <a:r>
              <a:rPr lang="ru-RU" sz="2400" b="1">
                <a:latin typeface="Times New Roman" pitchFamily="18" charset="0"/>
              </a:rPr>
              <a:t>условиться, что длина стороны каждой клетки равна 1 см.</a:t>
            </a:r>
          </a:p>
        </p:txBody>
      </p:sp>
      <p:sp>
        <p:nvSpPr>
          <p:cNvPr id="27680" name="AutoShape 32"/>
          <p:cNvSpPr>
            <a:spLocks noChangeArrowheads="1"/>
          </p:cNvSpPr>
          <p:nvPr/>
        </p:nvSpPr>
        <p:spPr bwMode="auto">
          <a:xfrm>
            <a:off x="3924300" y="5300663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rgbClr val="3399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20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7681" name="AutoShape 33"/>
          <p:cNvSpPr>
            <a:spLocks noChangeArrowheads="1"/>
          </p:cNvSpPr>
          <p:nvPr/>
        </p:nvSpPr>
        <p:spPr bwMode="auto">
          <a:xfrm>
            <a:off x="3924300" y="4221163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rgbClr val="3399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16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7682" name="AutoShape 34"/>
          <p:cNvSpPr>
            <a:spLocks noChangeArrowheads="1"/>
          </p:cNvSpPr>
          <p:nvPr/>
        </p:nvSpPr>
        <p:spPr bwMode="auto">
          <a:xfrm>
            <a:off x="3924300" y="2997200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rgbClr val="3399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15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7683" name="AutoShape 35"/>
          <p:cNvSpPr>
            <a:spLocks noChangeArrowheads="1"/>
          </p:cNvSpPr>
          <p:nvPr/>
        </p:nvSpPr>
        <p:spPr bwMode="auto">
          <a:xfrm>
            <a:off x="3924300" y="1916113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rgbClr val="3399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14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27684" name="AutoShape 36"/>
          <p:cNvSpPr>
            <a:spLocks noChangeArrowheads="1"/>
          </p:cNvSpPr>
          <p:nvPr/>
        </p:nvSpPr>
        <p:spPr bwMode="auto">
          <a:xfrm>
            <a:off x="5724525" y="2205038"/>
            <a:ext cx="2447925" cy="681037"/>
          </a:xfrm>
          <a:prstGeom prst="wedgeRoundRectCallout">
            <a:avLst>
              <a:gd name="adj1" fmla="val 33528"/>
              <a:gd name="adj2" fmla="val 225759"/>
              <a:gd name="adj3" fmla="val 16667"/>
            </a:avLst>
          </a:prstGeom>
          <a:gradFill rotWithShape="1">
            <a:gsLst>
              <a:gs pos="0">
                <a:srgbClr val="FFCCFF"/>
              </a:gs>
              <a:gs pos="50000">
                <a:srgbClr val="FFFFFF"/>
              </a:gs>
              <a:gs pos="100000">
                <a:srgbClr val="FFCCFF"/>
              </a:gs>
            </a:gsLst>
            <a:lin ang="5400000" scaled="1"/>
          </a:gradFill>
          <a:ln w="44450">
            <a:solidFill>
              <a:srgbClr val="FF00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i="1">
                <a:solidFill>
                  <a:srgbClr val="CC3300"/>
                </a:solidFill>
                <a:latin typeface="Times New Roman" pitchFamily="18" charset="0"/>
              </a:rPr>
              <a:t>Молодец!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468313" y="1557338"/>
            <a:ext cx="2243137" cy="5026025"/>
            <a:chOff x="1610" y="346"/>
            <a:chExt cx="1413" cy="3166"/>
          </a:xfrm>
        </p:grpSpPr>
        <p:sp>
          <p:nvSpPr>
            <p:cNvPr id="19466" name="Rectangle 39"/>
            <p:cNvSpPr>
              <a:spLocks noChangeArrowheads="1"/>
            </p:cNvSpPr>
            <p:nvPr/>
          </p:nvSpPr>
          <p:spPr bwMode="auto">
            <a:xfrm>
              <a:off x="1610" y="3059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67" name="Rectangle 40"/>
            <p:cNvSpPr>
              <a:spLocks noChangeArrowheads="1"/>
            </p:cNvSpPr>
            <p:nvPr/>
          </p:nvSpPr>
          <p:spPr bwMode="auto">
            <a:xfrm>
              <a:off x="1610" y="2608"/>
              <a:ext cx="471" cy="45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68" name="Rectangle 41"/>
            <p:cNvSpPr>
              <a:spLocks noChangeArrowheads="1"/>
            </p:cNvSpPr>
            <p:nvPr/>
          </p:nvSpPr>
          <p:spPr bwMode="auto">
            <a:xfrm>
              <a:off x="2081" y="2155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69" name="Rectangle 42"/>
            <p:cNvSpPr>
              <a:spLocks noChangeArrowheads="1"/>
            </p:cNvSpPr>
            <p:nvPr/>
          </p:nvSpPr>
          <p:spPr bwMode="auto">
            <a:xfrm>
              <a:off x="1610" y="2155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0" name="Rectangle 43"/>
            <p:cNvSpPr>
              <a:spLocks noChangeArrowheads="1"/>
            </p:cNvSpPr>
            <p:nvPr/>
          </p:nvSpPr>
          <p:spPr bwMode="auto">
            <a:xfrm>
              <a:off x="2081" y="1703"/>
              <a:ext cx="471" cy="45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1" name="Rectangle 44"/>
            <p:cNvSpPr>
              <a:spLocks noChangeArrowheads="1"/>
            </p:cNvSpPr>
            <p:nvPr/>
          </p:nvSpPr>
          <p:spPr bwMode="auto">
            <a:xfrm>
              <a:off x="1610" y="1703"/>
              <a:ext cx="471" cy="45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2" name="Rectangle 45"/>
            <p:cNvSpPr>
              <a:spLocks noChangeArrowheads="1"/>
            </p:cNvSpPr>
            <p:nvPr/>
          </p:nvSpPr>
          <p:spPr bwMode="auto">
            <a:xfrm>
              <a:off x="2552" y="1250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3" name="Rectangle 46"/>
            <p:cNvSpPr>
              <a:spLocks noChangeArrowheads="1"/>
            </p:cNvSpPr>
            <p:nvPr/>
          </p:nvSpPr>
          <p:spPr bwMode="auto">
            <a:xfrm>
              <a:off x="2081" y="1250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4" name="Rectangle 47"/>
            <p:cNvSpPr>
              <a:spLocks noChangeArrowheads="1"/>
            </p:cNvSpPr>
            <p:nvPr/>
          </p:nvSpPr>
          <p:spPr bwMode="auto">
            <a:xfrm>
              <a:off x="1610" y="1250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5" name="Rectangle 48"/>
            <p:cNvSpPr>
              <a:spLocks noChangeArrowheads="1"/>
            </p:cNvSpPr>
            <p:nvPr/>
          </p:nvSpPr>
          <p:spPr bwMode="auto">
            <a:xfrm>
              <a:off x="2552" y="799"/>
              <a:ext cx="471" cy="45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6" name="Rectangle 49"/>
            <p:cNvSpPr>
              <a:spLocks noChangeArrowheads="1"/>
            </p:cNvSpPr>
            <p:nvPr/>
          </p:nvSpPr>
          <p:spPr bwMode="auto">
            <a:xfrm>
              <a:off x="2081" y="799"/>
              <a:ext cx="471" cy="45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7" name="Rectangle 50"/>
            <p:cNvSpPr>
              <a:spLocks noChangeArrowheads="1"/>
            </p:cNvSpPr>
            <p:nvPr/>
          </p:nvSpPr>
          <p:spPr bwMode="auto">
            <a:xfrm>
              <a:off x="1610" y="799"/>
              <a:ext cx="471" cy="451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8" name="Rectangle 51"/>
            <p:cNvSpPr>
              <a:spLocks noChangeArrowheads="1"/>
            </p:cNvSpPr>
            <p:nvPr/>
          </p:nvSpPr>
          <p:spPr bwMode="auto">
            <a:xfrm>
              <a:off x="2552" y="346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79" name="Rectangle 52"/>
            <p:cNvSpPr>
              <a:spLocks noChangeArrowheads="1"/>
            </p:cNvSpPr>
            <p:nvPr/>
          </p:nvSpPr>
          <p:spPr bwMode="auto">
            <a:xfrm>
              <a:off x="2081" y="346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80" name="Rectangle 53"/>
            <p:cNvSpPr>
              <a:spLocks noChangeArrowheads="1"/>
            </p:cNvSpPr>
            <p:nvPr/>
          </p:nvSpPr>
          <p:spPr bwMode="auto">
            <a:xfrm>
              <a:off x="1610" y="346"/>
              <a:ext cx="471" cy="45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1FF1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19481" name="Line 54"/>
            <p:cNvSpPr>
              <a:spLocks noChangeShapeType="1"/>
            </p:cNvSpPr>
            <p:nvPr/>
          </p:nvSpPr>
          <p:spPr bwMode="auto">
            <a:xfrm>
              <a:off x="1610" y="799"/>
              <a:ext cx="1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2" name="Line 55"/>
            <p:cNvSpPr>
              <a:spLocks noChangeShapeType="1"/>
            </p:cNvSpPr>
            <p:nvPr/>
          </p:nvSpPr>
          <p:spPr bwMode="auto">
            <a:xfrm>
              <a:off x="1610" y="1250"/>
              <a:ext cx="1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3" name="Line 56"/>
            <p:cNvSpPr>
              <a:spLocks noChangeShapeType="1"/>
            </p:cNvSpPr>
            <p:nvPr/>
          </p:nvSpPr>
          <p:spPr bwMode="auto">
            <a:xfrm>
              <a:off x="1610" y="1703"/>
              <a:ext cx="1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4" name="Line 57"/>
            <p:cNvSpPr>
              <a:spLocks noChangeShapeType="1"/>
            </p:cNvSpPr>
            <p:nvPr/>
          </p:nvSpPr>
          <p:spPr bwMode="auto">
            <a:xfrm>
              <a:off x="1610" y="2155"/>
              <a:ext cx="9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5" name="Line 58"/>
            <p:cNvSpPr>
              <a:spLocks noChangeShapeType="1"/>
            </p:cNvSpPr>
            <p:nvPr/>
          </p:nvSpPr>
          <p:spPr bwMode="auto">
            <a:xfrm>
              <a:off x="1610" y="2608"/>
              <a:ext cx="9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6" name="Line 59"/>
            <p:cNvSpPr>
              <a:spLocks noChangeShapeType="1"/>
            </p:cNvSpPr>
            <p:nvPr/>
          </p:nvSpPr>
          <p:spPr bwMode="auto">
            <a:xfrm>
              <a:off x="1610" y="3059"/>
              <a:ext cx="47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7" name="Line 60"/>
            <p:cNvSpPr>
              <a:spLocks noChangeShapeType="1"/>
            </p:cNvSpPr>
            <p:nvPr/>
          </p:nvSpPr>
          <p:spPr bwMode="auto">
            <a:xfrm>
              <a:off x="2081" y="346"/>
              <a:ext cx="0" cy="31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8" name="Line 61"/>
            <p:cNvSpPr>
              <a:spLocks noChangeShapeType="1"/>
            </p:cNvSpPr>
            <p:nvPr/>
          </p:nvSpPr>
          <p:spPr bwMode="auto">
            <a:xfrm>
              <a:off x="2552" y="346"/>
              <a:ext cx="0" cy="2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9" name="Line 62"/>
            <p:cNvSpPr>
              <a:spLocks noChangeShapeType="1"/>
            </p:cNvSpPr>
            <p:nvPr/>
          </p:nvSpPr>
          <p:spPr bwMode="auto">
            <a:xfrm>
              <a:off x="1610" y="3512"/>
              <a:ext cx="47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0" name="Line 63"/>
            <p:cNvSpPr>
              <a:spLocks noChangeShapeType="1"/>
            </p:cNvSpPr>
            <p:nvPr/>
          </p:nvSpPr>
          <p:spPr bwMode="auto">
            <a:xfrm>
              <a:off x="3023" y="346"/>
              <a:ext cx="0" cy="13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1" name="Line 64"/>
            <p:cNvSpPr>
              <a:spLocks noChangeShapeType="1"/>
            </p:cNvSpPr>
            <p:nvPr/>
          </p:nvSpPr>
          <p:spPr bwMode="auto">
            <a:xfrm>
              <a:off x="1610" y="346"/>
              <a:ext cx="1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92" name="Line 65"/>
            <p:cNvSpPr>
              <a:spLocks noChangeShapeType="1"/>
            </p:cNvSpPr>
            <p:nvPr/>
          </p:nvSpPr>
          <p:spPr bwMode="auto">
            <a:xfrm>
              <a:off x="1610" y="346"/>
              <a:ext cx="0" cy="31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25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7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7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27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7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83"/>
                  </p:tgtEl>
                </p:cond>
              </p:nextCondLst>
            </p:seq>
          </p:childTnLst>
        </p:cTn>
      </p:par>
    </p:tnLst>
    <p:bldLst>
      <p:bldP spid="27680" grpId="0" animBg="1" autoUpdateAnimBg="0"/>
      <p:bldP spid="27680" grpId="1" animBg="1"/>
      <p:bldP spid="27681" grpId="0" animBg="1" autoUpdateAnimBg="0"/>
      <p:bldP spid="27681" grpId="1" animBg="1"/>
      <p:bldP spid="27682" grpId="0" animBg="1" autoUpdateAnimBg="0"/>
      <p:bldP spid="27683" grpId="0" animBg="1" autoUpdateAnimBg="0"/>
      <p:bldP spid="27683" grpId="1" animBg="1"/>
      <p:bldP spid="276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Рисунок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6088" y="3284538"/>
            <a:ext cx="234791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8634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Найдите площадь фигуры, изображённой на рисунке, если</a:t>
            </a:r>
          </a:p>
          <a:p>
            <a:r>
              <a:rPr lang="ru-RU" sz="2400" b="1">
                <a:latin typeface="Times New Roman" pitchFamily="18" charset="0"/>
              </a:rPr>
              <a:t>условиться, что длина стороны каждой клетки равна 1 см.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3924300" y="3860800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99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42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924300" y="2852738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99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36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3924300" y="4941888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99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38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3924300" y="1916113"/>
            <a:ext cx="2052638" cy="787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19050">
            <a:solidFill>
              <a:srgbClr val="99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40 см</a:t>
            </a:r>
            <a:r>
              <a:rPr lang="ru-RU" sz="4000" b="1" i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i="1">
                <a:latin typeface="Times New Roman" pitchFamily="18" charset="0"/>
              </a:rPr>
              <a:t> </a:t>
            </a: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6011863" y="1412875"/>
            <a:ext cx="2881312" cy="936625"/>
          </a:xfrm>
          <a:prstGeom prst="wedgeRoundRectCallout">
            <a:avLst>
              <a:gd name="adj1" fmla="val 29722"/>
              <a:gd name="adj2" fmla="val 165931"/>
              <a:gd name="adj3" fmla="val 16667"/>
            </a:avLst>
          </a:prstGeom>
          <a:gradFill rotWithShape="1">
            <a:gsLst>
              <a:gs pos="0">
                <a:srgbClr val="BEEEF8"/>
              </a:gs>
              <a:gs pos="50000">
                <a:srgbClr val="F8FDFE"/>
              </a:gs>
              <a:gs pos="100000">
                <a:srgbClr val="BEEEF8"/>
              </a:gs>
            </a:gsLst>
            <a:lin ang="5400000" scaled="1"/>
          </a:gradFill>
          <a:ln w="44450">
            <a:solidFill>
              <a:srgbClr val="3366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i="1">
                <a:solidFill>
                  <a:schemeClr val="accent2"/>
                </a:solidFill>
                <a:latin typeface="Times New Roman" pitchFamily="18" charset="0"/>
              </a:rPr>
              <a:t>Правильно!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 rot="10800000">
            <a:off x="179388" y="1844675"/>
            <a:ext cx="3467100" cy="4522788"/>
            <a:chOff x="288" y="173"/>
            <a:chExt cx="2592" cy="3439"/>
          </a:xfrm>
        </p:grpSpPr>
        <p:sp>
          <p:nvSpPr>
            <p:cNvPr id="20490" name="Rectangle 38"/>
            <p:cNvSpPr>
              <a:spLocks noChangeArrowheads="1"/>
            </p:cNvSpPr>
            <p:nvPr/>
          </p:nvSpPr>
          <p:spPr bwMode="auto">
            <a:xfrm>
              <a:off x="2016" y="318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1" name="Rectangle 39"/>
            <p:cNvSpPr>
              <a:spLocks noChangeArrowheads="1"/>
            </p:cNvSpPr>
            <p:nvPr/>
          </p:nvSpPr>
          <p:spPr bwMode="auto">
            <a:xfrm>
              <a:off x="1584" y="318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2" name="Rectangle 40"/>
            <p:cNvSpPr>
              <a:spLocks noChangeArrowheads="1"/>
            </p:cNvSpPr>
            <p:nvPr/>
          </p:nvSpPr>
          <p:spPr bwMode="auto">
            <a:xfrm>
              <a:off x="1152" y="318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3" name="Rectangle 41"/>
            <p:cNvSpPr>
              <a:spLocks noChangeArrowheads="1"/>
            </p:cNvSpPr>
            <p:nvPr/>
          </p:nvSpPr>
          <p:spPr bwMode="auto">
            <a:xfrm>
              <a:off x="720" y="318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4" name="Rectangle 42"/>
            <p:cNvSpPr>
              <a:spLocks noChangeArrowheads="1"/>
            </p:cNvSpPr>
            <p:nvPr/>
          </p:nvSpPr>
          <p:spPr bwMode="auto">
            <a:xfrm>
              <a:off x="288" y="318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5" name="Rectangle 43"/>
            <p:cNvSpPr>
              <a:spLocks noChangeArrowheads="1"/>
            </p:cNvSpPr>
            <p:nvPr/>
          </p:nvSpPr>
          <p:spPr bwMode="auto">
            <a:xfrm>
              <a:off x="2016" y="275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6" name="Rectangle 44"/>
            <p:cNvSpPr>
              <a:spLocks noChangeArrowheads="1"/>
            </p:cNvSpPr>
            <p:nvPr/>
          </p:nvSpPr>
          <p:spPr bwMode="auto">
            <a:xfrm>
              <a:off x="1584" y="275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7" name="Rectangle 45"/>
            <p:cNvSpPr>
              <a:spLocks noChangeArrowheads="1"/>
            </p:cNvSpPr>
            <p:nvPr/>
          </p:nvSpPr>
          <p:spPr bwMode="auto">
            <a:xfrm>
              <a:off x="1152" y="275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8" name="Rectangle 46"/>
            <p:cNvSpPr>
              <a:spLocks noChangeArrowheads="1"/>
            </p:cNvSpPr>
            <p:nvPr/>
          </p:nvSpPr>
          <p:spPr bwMode="auto">
            <a:xfrm>
              <a:off x="720" y="275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499" name="Rectangle 47"/>
            <p:cNvSpPr>
              <a:spLocks noChangeArrowheads="1"/>
            </p:cNvSpPr>
            <p:nvPr/>
          </p:nvSpPr>
          <p:spPr bwMode="auto">
            <a:xfrm>
              <a:off x="288" y="275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0" name="Rectangle 48"/>
            <p:cNvSpPr>
              <a:spLocks noChangeArrowheads="1"/>
            </p:cNvSpPr>
            <p:nvPr/>
          </p:nvSpPr>
          <p:spPr bwMode="auto">
            <a:xfrm>
              <a:off x="2448" y="232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1" name="Rectangle 49"/>
            <p:cNvSpPr>
              <a:spLocks noChangeArrowheads="1"/>
            </p:cNvSpPr>
            <p:nvPr/>
          </p:nvSpPr>
          <p:spPr bwMode="auto">
            <a:xfrm>
              <a:off x="2016" y="232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2" name="Rectangle 50"/>
            <p:cNvSpPr>
              <a:spLocks noChangeArrowheads="1"/>
            </p:cNvSpPr>
            <p:nvPr/>
          </p:nvSpPr>
          <p:spPr bwMode="auto">
            <a:xfrm>
              <a:off x="1584" y="232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3" name="Rectangle 51"/>
            <p:cNvSpPr>
              <a:spLocks noChangeArrowheads="1"/>
            </p:cNvSpPr>
            <p:nvPr/>
          </p:nvSpPr>
          <p:spPr bwMode="auto">
            <a:xfrm>
              <a:off x="1152" y="232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4" name="Rectangle 52"/>
            <p:cNvSpPr>
              <a:spLocks noChangeArrowheads="1"/>
            </p:cNvSpPr>
            <p:nvPr/>
          </p:nvSpPr>
          <p:spPr bwMode="auto">
            <a:xfrm>
              <a:off x="720" y="2322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5" name="Rectangle 53"/>
            <p:cNvSpPr>
              <a:spLocks noChangeArrowheads="1"/>
            </p:cNvSpPr>
            <p:nvPr/>
          </p:nvSpPr>
          <p:spPr bwMode="auto">
            <a:xfrm>
              <a:off x="2448" y="1893"/>
              <a:ext cx="432" cy="4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6" name="Rectangle 54"/>
            <p:cNvSpPr>
              <a:spLocks noChangeArrowheads="1"/>
            </p:cNvSpPr>
            <p:nvPr/>
          </p:nvSpPr>
          <p:spPr bwMode="auto">
            <a:xfrm>
              <a:off x="2016" y="1893"/>
              <a:ext cx="432" cy="4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7" name="Rectangle 55"/>
            <p:cNvSpPr>
              <a:spLocks noChangeArrowheads="1"/>
            </p:cNvSpPr>
            <p:nvPr/>
          </p:nvSpPr>
          <p:spPr bwMode="auto">
            <a:xfrm>
              <a:off x="1584" y="1893"/>
              <a:ext cx="432" cy="4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8" name="Rectangle 56"/>
            <p:cNvSpPr>
              <a:spLocks noChangeArrowheads="1"/>
            </p:cNvSpPr>
            <p:nvPr/>
          </p:nvSpPr>
          <p:spPr bwMode="auto">
            <a:xfrm>
              <a:off x="1152" y="1893"/>
              <a:ext cx="432" cy="42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09" name="Rectangle 57"/>
            <p:cNvSpPr>
              <a:spLocks noChangeArrowheads="1"/>
            </p:cNvSpPr>
            <p:nvPr/>
          </p:nvSpPr>
          <p:spPr bwMode="auto">
            <a:xfrm>
              <a:off x="2448" y="146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0" name="Rectangle 58"/>
            <p:cNvSpPr>
              <a:spLocks noChangeArrowheads="1"/>
            </p:cNvSpPr>
            <p:nvPr/>
          </p:nvSpPr>
          <p:spPr bwMode="auto">
            <a:xfrm>
              <a:off x="2016" y="146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1" name="Rectangle 59"/>
            <p:cNvSpPr>
              <a:spLocks noChangeArrowheads="1"/>
            </p:cNvSpPr>
            <p:nvPr/>
          </p:nvSpPr>
          <p:spPr bwMode="auto">
            <a:xfrm>
              <a:off x="1584" y="146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2" name="Rectangle 60"/>
            <p:cNvSpPr>
              <a:spLocks noChangeArrowheads="1"/>
            </p:cNvSpPr>
            <p:nvPr/>
          </p:nvSpPr>
          <p:spPr bwMode="auto">
            <a:xfrm>
              <a:off x="1152" y="146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3" name="Rectangle 61"/>
            <p:cNvSpPr>
              <a:spLocks noChangeArrowheads="1"/>
            </p:cNvSpPr>
            <p:nvPr/>
          </p:nvSpPr>
          <p:spPr bwMode="auto">
            <a:xfrm>
              <a:off x="2448" y="103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4" name="Rectangle 62"/>
            <p:cNvSpPr>
              <a:spLocks noChangeArrowheads="1"/>
            </p:cNvSpPr>
            <p:nvPr/>
          </p:nvSpPr>
          <p:spPr bwMode="auto">
            <a:xfrm>
              <a:off x="2016" y="103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5" name="Rectangle 63"/>
            <p:cNvSpPr>
              <a:spLocks noChangeArrowheads="1"/>
            </p:cNvSpPr>
            <p:nvPr/>
          </p:nvSpPr>
          <p:spPr bwMode="auto">
            <a:xfrm>
              <a:off x="1584" y="103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6" name="Rectangle 64"/>
            <p:cNvSpPr>
              <a:spLocks noChangeArrowheads="1"/>
            </p:cNvSpPr>
            <p:nvPr/>
          </p:nvSpPr>
          <p:spPr bwMode="auto">
            <a:xfrm>
              <a:off x="1152" y="103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7" name="Rectangle 65"/>
            <p:cNvSpPr>
              <a:spLocks noChangeArrowheads="1"/>
            </p:cNvSpPr>
            <p:nvPr/>
          </p:nvSpPr>
          <p:spPr bwMode="auto">
            <a:xfrm>
              <a:off x="720" y="103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8" name="Rectangle 66"/>
            <p:cNvSpPr>
              <a:spLocks noChangeArrowheads="1"/>
            </p:cNvSpPr>
            <p:nvPr/>
          </p:nvSpPr>
          <p:spPr bwMode="auto">
            <a:xfrm>
              <a:off x="2016" y="60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19" name="Rectangle 67"/>
            <p:cNvSpPr>
              <a:spLocks noChangeArrowheads="1"/>
            </p:cNvSpPr>
            <p:nvPr/>
          </p:nvSpPr>
          <p:spPr bwMode="auto">
            <a:xfrm>
              <a:off x="1584" y="60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0" name="Rectangle 68"/>
            <p:cNvSpPr>
              <a:spLocks noChangeArrowheads="1"/>
            </p:cNvSpPr>
            <p:nvPr/>
          </p:nvSpPr>
          <p:spPr bwMode="auto">
            <a:xfrm>
              <a:off x="1152" y="60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1" name="Rectangle 69"/>
            <p:cNvSpPr>
              <a:spLocks noChangeArrowheads="1"/>
            </p:cNvSpPr>
            <p:nvPr/>
          </p:nvSpPr>
          <p:spPr bwMode="auto">
            <a:xfrm>
              <a:off x="720" y="60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2" name="Rectangle 70"/>
            <p:cNvSpPr>
              <a:spLocks noChangeArrowheads="1"/>
            </p:cNvSpPr>
            <p:nvPr/>
          </p:nvSpPr>
          <p:spPr bwMode="auto">
            <a:xfrm>
              <a:off x="288" y="60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3" name="Rectangle 71"/>
            <p:cNvSpPr>
              <a:spLocks noChangeArrowheads="1"/>
            </p:cNvSpPr>
            <p:nvPr/>
          </p:nvSpPr>
          <p:spPr bwMode="auto">
            <a:xfrm>
              <a:off x="2016" y="17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4" name="Rectangle 72"/>
            <p:cNvSpPr>
              <a:spLocks noChangeArrowheads="1"/>
            </p:cNvSpPr>
            <p:nvPr/>
          </p:nvSpPr>
          <p:spPr bwMode="auto">
            <a:xfrm>
              <a:off x="1584" y="17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5" name="Rectangle 73"/>
            <p:cNvSpPr>
              <a:spLocks noChangeArrowheads="1"/>
            </p:cNvSpPr>
            <p:nvPr/>
          </p:nvSpPr>
          <p:spPr bwMode="auto">
            <a:xfrm>
              <a:off x="1152" y="17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6" name="Rectangle 74"/>
            <p:cNvSpPr>
              <a:spLocks noChangeArrowheads="1"/>
            </p:cNvSpPr>
            <p:nvPr/>
          </p:nvSpPr>
          <p:spPr bwMode="auto">
            <a:xfrm>
              <a:off x="720" y="17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7" name="Rectangle 75"/>
            <p:cNvSpPr>
              <a:spLocks noChangeArrowheads="1"/>
            </p:cNvSpPr>
            <p:nvPr/>
          </p:nvSpPr>
          <p:spPr bwMode="auto">
            <a:xfrm>
              <a:off x="288" y="173"/>
              <a:ext cx="432" cy="430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33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spcBef>
                  <a:spcPct val="20000"/>
                </a:spcBef>
              </a:pPr>
              <a:endParaRPr lang="ru-RU" sz="2800"/>
            </a:p>
          </p:txBody>
        </p:sp>
        <p:sp>
          <p:nvSpPr>
            <p:cNvPr id="20528" name="Line 76"/>
            <p:cNvSpPr>
              <a:spLocks noChangeShapeType="1"/>
            </p:cNvSpPr>
            <p:nvPr/>
          </p:nvSpPr>
          <p:spPr bwMode="auto">
            <a:xfrm>
              <a:off x="288" y="603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9" name="Line 77"/>
            <p:cNvSpPr>
              <a:spLocks noChangeShapeType="1"/>
            </p:cNvSpPr>
            <p:nvPr/>
          </p:nvSpPr>
          <p:spPr bwMode="auto">
            <a:xfrm>
              <a:off x="288" y="1033"/>
              <a:ext cx="25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0" name="Line 78"/>
            <p:cNvSpPr>
              <a:spLocks noChangeShapeType="1"/>
            </p:cNvSpPr>
            <p:nvPr/>
          </p:nvSpPr>
          <p:spPr bwMode="auto">
            <a:xfrm>
              <a:off x="288" y="2752"/>
              <a:ext cx="25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1" name="Line 79"/>
            <p:cNvSpPr>
              <a:spLocks noChangeShapeType="1"/>
            </p:cNvSpPr>
            <p:nvPr/>
          </p:nvSpPr>
          <p:spPr bwMode="auto">
            <a:xfrm>
              <a:off x="288" y="3182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2" name="Line 80"/>
            <p:cNvSpPr>
              <a:spLocks noChangeShapeType="1"/>
            </p:cNvSpPr>
            <p:nvPr/>
          </p:nvSpPr>
          <p:spPr bwMode="auto">
            <a:xfrm>
              <a:off x="288" y="173"/>
              <a:ext cx="0" cy="8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3" name="Line 81"/>
            <p:cNvSpPr>
              <a:spLocks noChangeShapeType="1"/>
            </p:cNvSpPr>
            <p:nvPr/>
          </p:nvSpPr>
          <p:spPr bwMode="auto">
            <a:xfrm>
              <a:off x="720" y="173"/>
              <a:ext cx="0" cy="12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4" name="Line 82"/>
            <p:cNvSpPr>
              <a:spLocks noChangeShapeType="1"/>
            </p:cNvSpPr>
            <p:nvPr/>
          </p:nvSpPr>
          <p:spPr bwMode="auto">
            <a:xfrm>
              <a:off x="1152" y="173"/>
              <a:ext cx="0" cy="3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5" name="Line 83"/>
            <p:cNvSpPr>
              <a:spLocks noChangeShapeType="1"/>
            </p:cNvSpPr>
            <p:nvPr/>
          </p:nvSpPr>
          <p:spPr bwMode="auto">
            <a:xfrm>
              <a:off x="1584" y="173"/>
              <a:ext cx="0" cy="3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6" name="Line 84"/>
            <p:cNvSpPr>
              <a:spLocks noChangeShapeType="1"/>
            </p:cNvSpPr>
            <p:nvPr/>
          </p:nvSpPr>
          <p:spPr bwMode="auto">
            <a:xfrm>
              <a:off x="2016" y="173"/>
              <a:ext cx="0" cy="3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7" name="Line 85"/>
            <p:cNvSpPr>
              <a:spLocks noChangeShapeType="1"/>
            </p:cNvSpPr>
            <p:nvPr/>
          </p:nvSpPr>
          <p:spPr bwMode="auto">
            <a:xfrm>
              <a:off x="2448" y="173"/>
              <a:ext cx="0" cy="34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8" name="Line 86"/>
            <p:cNvSpPr>
              <a:spLocks noChangeShapeType="1"/>
            </p:cNvSpPr>
            <p:nvPr/>
          </p:nvSpPr>
          <p:spPr bwMode="auto">
            <a:xfrm>
              <a:off x="288" y="3612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9" name="Line 87"/>
            <p:cNvSpPr>
              <a:spLocks noChangeShapeType="1"/>
            </p:cNvSpPr>
            <p:nvPr/>
          </p:nvSpPr>
          <p:spPr bwMode="auto">
            <a:xfrm>
              <a:off x="2880" y="2752"/>
              <a:ext cx="0" cy="430"/>
            </a:xfrm>
            <a:prstGeom prst="line">
              <a:avLst/>
            </a:prstGeom>
            <a:noFill/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0" name="Line 88"/>
            <p:cNvSpPr>
              <a:spLocks noChangeShapeType="1"/>
            </p:cNvSpPr>
            <p:nvPr/>
          </p:nvSpPr>
          <p:spPr bwMode="auto">
            <a:xfrm>
              <a:off x="2880" y="1033"/>
              <a:ext cx="0" cy="171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1" name="Line 89"/>
            <p:cNvSpPr>
              <a:spLocks noChangeShapeType="1"/>
            </p:cNvSpPr>
            <p:nvPr/>
          </p:nvSpPr>
          <p:spPr bwMode="auto">
            <a:xfrm>
              <a:off x="288" y="173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2" name="Line 90"/>
            <p:cNvSpPr>
              <a:spLocks noChangeShapeType="1"/>
            </p:cNvSpPr>
            <p:nvPr/>
          </p:nvSpPr>
          <p:spPr bwMode="auto">
            <a:xfrm>
              <a:off x="288" y="2752"/>
              <a:ext cx="0" cy="8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3" name="Line 91"/>
            <p:cNvSpPr>
              <a:spLocks noChangeShapeType="1"/>
            </p:cNvSpPr>
            <p:nvPr/>
          </p:nvSpPr>
          <p:spPr bwMode="auto">
            <a:xfrm>
              <a:off x="720" y="2322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4" name="Line 92"/>
            <p:cNvSpPr>
              <a:spLocks noChangeShapeType="1"/>
            </p:cNvSpPr>
            <p:nvPr/>
          </p:nvSpPr>
          <p:spPr bwMode="auto">
            <a:xfrm>
              <a:off x="720" y="1463"/>
              <a:ext cx="21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5" name="Line 93"/>
            <p:cNvSpPr>
              <a:spLocks noChangeShapeType="1"/>
            </p:cNvSpPr>
            <p:nvPr/>
          </p:nvSpPr>
          <p:spPr bwMode="auto">
            <a:xfrm>
              <a:off x="1152" y="1893"/>
              <a:ext cx="17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6" name="Line 94"/>
            <p:cNvSpPr>
              <a:spLocks noChangeShapeType="1"/>
            </p:cNvSpPr>
            <p:nvPr/>
          </p:nvSpPr>
          <p:spPr bwMode="auto">
            <a:xfrm>
              <a:off x="720" y="2322"/>
              <a:ext cx="0" cy="12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25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1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9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0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7"/>
                  </p:tgtEl>
                </p:cond>
              </p:nextCondLst>
            </p:seq>
          </p:childTnLst>
        </p:cTn>
      </p:par>
    </p:tnLst>
    <p:bldLst>
      <p:bldP spid="30724" grpId="0" animBg="1" autoUpdateAnimBg="0"/>
      <p:bldP spid="30724" grpId="1" animBg="1"/>
      <p:bldP spid="30725" grpId="0" animBg="1" autoUpdateAnimBg="0"/>
      <p:bldP spid="30725" grpId="1" animBg="1"/>
      <p:bldP spid="30726" grpId="0" animBg="1" autoUpdateAnimBg="0"/>
      <p:bldP spid="30727" grpId="0" animBg="1" autoUpdateAnimBg="0"/>
      <p:bldP spid="30727" grpId="1" animBg="1"/>
      <p:bldP spid="307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95400" y="137160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Упр. 6 стр. 156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2819400"/>
            <a:ext cx="594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Упр. 8, 9 стр. 157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67000" y="4038600"/>
            <a:ext cx="601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Домашнее задание:   упр. 3, 4 стр. 156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корабли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15400" cy="677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66800" y="1447800"/>
            <a:ext cx="71482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nstantia" pitchFamily="18" charset="0"/>
              </a:rPr>
              <a:t>Спасибо за урок!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145</Words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учитель</cp:lastModifiedBy>
  <cp:revision>14</cp:revision>
  <dcterms:created xsi:type="dcterms:W3CDTF">2019-01-24T14:03:09Z</dcterms:created>
  <dcterms:modified xsi:type="dcterms:W3CDTF">2019-01-29T09:55:31Z</dcterms:modified>
</cp:coreProperties>
</file>