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13" r:id="rId3"/>
    <p:sldId id="305" r:id="rId4"/>
    <p:sldId id="311" r:id="rId5"/>
    <p:sldId id="310" r:id="rId6"/>
    <p:sldId id="304" r:id="rId7"/>
    <p:sldId id="278" r:id="rId8"/>
    <p:sldId id="279" r:id="rId9"/>
    <p:sldId id="280" r:id="rId10"/>
    <p:sldId id="281" r:id="rId11"/>
    <p:sldId id="282" r:id="rId12"/>
    <p:sldId id="288" r:id="rId13"/>
    <p:sldId id="283" r:id="rId14"/>
    <p:sldId id="289" r:id="rId15"/>
    <p:sldId id="290" r:id="rId16"/>
    <p:sldId id="291" r:id="rId17"/>
    <p:sldId id="293" r:id="rId18"/>
    <p:sldId id="292" r:id="rId19"/>
    <p:sldId id="262" r:id="rId20"/>
    <p:sldId id="271" r:id="rId21"/>
    <p:sldId id="263" r:id="rId22"/>
    <p:sldId id="265" r:id="rId23"/>
    <p:sldId id="269" r:id="rId24"/>
    <p:sldId id="270" r:id="rId25"/>
    <p:sldId id="272" r:id="rId26"/>
    <p:sldId id="294" r:id="rId27"/>
    <p:sldId id="295" r:id="rId28"/>
    <p:sldId id="297" r:id="rId29"/>
    <p:sldId id="298" r:id="rId30"/>
    <p:sldId id="299" r:id="rId31"/>
    <p:sldId id="302" r:id="rId32"/>
    <p:sldId id="301" r:id="rId33"/>
    <p:sldId id="300" r:id="rId34"/>
    <p:sldId id="303" r:id="rId35"/>
    <p:sldId id="314" r:id="rId36"/>
    <p:sldId id="315" r:id="rId37"/>
    <p:sldId id="31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F584-F7BE-4686-9B9E-1783C1D8D50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52C5-F5B4-4BB9-B3E6-AB4461AF2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F584-F7BE-4686-9B9E-1783C1D8D50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52C5-F5B4-4BB9-B3E6-AB4461AF2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F584-F7BE-4686-9B9E-1783C1D8D50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52C5-F5B4-4BB9-B3E6-AB4461AF2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F584-F7BE-4686-9B9E-1783C1D8D50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52C5-F5B4-4BB9-B3E6-AB4461AF2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F584-F7BE-4686-9B9E-1783C1D8D50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52C5-F5B4-4BB9-B3E6-AB4461AF2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F584-F7BE-4686-9B9E-1783C1D8D50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52C5-F5B4-4BB9-B3E6-AB4461AF2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F584-F7BE-4686-9B9E-1783C1D8D50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52C5-F5B4-4BB9-B3E6-AB4461AF2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F584-F7BE-4686-9B9E-1783C1D8D50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52C5-F5B4-4BB9-B3E6-AB4461AF2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F584-F7BE-4686-9B9E-1783C1D8D50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52C5-F5B4-4BB9-B3E6-AB4461AF2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F584-F7BE-4686-9B9E-1783C1D8D50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52C5-F5B4-4BB9-B3E6-AB4461AF2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F584-F7BE-4686-9B9E-1783C1D8D50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552C5-F5B4-4BB9-B3E6-AB4461AF2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1F584-F7BE-4686-9B9E-1783C1D8D507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552C5-F5B4-4BB9-B3E6-AB4461AF25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get-pdb/872807/392319a3-7b56-4bfa-bbc9-4791a1652d2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Рисунок 8" descr="http://rpp.nashaucheba.ru/pars_docs/refs/28/27448/img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3304"/>
            <a:ext cx="871296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get-pdb/872807/392319a3-7b56-4bfa-bbc9-4791a1652d2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259632" y="216011"/>
            <a:ext cx="5904656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Пальчиковая гимнастика: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Массаж  пальцев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Чтоб здоров был пальчик наш, сделаем ему массаж.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Посильнее разотрем и к другому перейдем.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Мы с обратной стороны пальчик растереть должны,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он повеселел, был здоров и не болел.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Чтобы крепкой быть ладошке - помассируем немножко: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Десять раз понажимаем и ладошки поменяем.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Вот веселые цыплятки в огород пришли на грядку.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Они радостно идут, быстро зернышки клюют.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Вот уже друзья-цыплятки на другую влезли грядку.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Там клюют ребятки зерна так же смело и проворно.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Вот из моря вылез краб и клешней за руку-  цап!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не справился никак-  слишком крепкая рука.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Краб обратно не ушел- пальчик он теперь нашел.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схватил за ноготок. Вряд ли в этом будет прок.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Надо нам скорее, братцы, дружно каратэ заняться.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Тренируем мы ладони, нас теперь никто не тронет.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Даже с этой стороны мы размять ладонь должны.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крепка была ладошка, мы побьем ее немножко.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Постучали, а потом мы ладошку разотрем.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потри ее еще, так, чтоб стало горячо.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get-pdb/872807/392319a3-7b56-4bfa-bbc9-4791a1652d2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115616" y="1266695"/>
            <a:ext cx="72008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ассаж биологически активных зон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Теплый ветер гладит лица,         (Двумя ладонями провести, не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 шумит густой листвой.         надавливая, от бровей до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Дуб нам хочет поклониться,     (массаж лба пальцами правой 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Клен кивает головой.               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кудрявая березка                    Массаж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висковых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впадин большими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Встретит всех ребят.                  правой и левой рук, совершая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движения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 раз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Здравствуй, лес зеленый,          Поглаживание лица ладонями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гости мы к тебе пришли.     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2" name="Picture 4" descr="https://avatars.mds.yandex.net/get-pdb/1357142/8e341d87-6b18-4b65-a9b6-42ddeb8d1454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get-pdb/872807/392319a3-7b56-4bfa-bbc9-4791a1652d2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1484784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«В этом доме без забот</a:t>
            </a:r>
            <a:br>
              <a:rPr lang="ru-RU" sz="2800" b="1" dirty="0" smtClean="0"/>
            </a:br>
            <a:r>
              <a:rPr lang="ru-RU" sz="2800" b="1" dirty="0" smtClean="0"/>
              <a:t>Жили звери, только вот,</a:t>
            </a:r>
            <a:br>
              <a:rPr lang="ru-RU" sz="2800" b="1" dirty="0" smtClean="0"/>
            </a:br>
            <a:r>
              <a:rPr lang="ru-RU" sz="2800" b="1" dirty="0" smtClean="0"/>
              <a:t>Мишка к ним пришел потом,</a:t>
            </a:r>
            <a:br>
              <a:rPr lang="ru-RU" sz="2800" b="1" dirty="0" smtClean="0"/>
            </a:br>
            <a:r>
              <a:rPr lang="ru-RU" sz="2800" b="1" dirty="0" smtClean="0"/>
              <a:t>Поломал звериный дом».</a:t>
            </a:r>
            <a:endParaRPr lang="ru-RU"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get-pdb/872807/392319a3-7b56-4bfa-bbc9-4791a1652d2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95736" y="1916832"/>
            <a:ext cx="47173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/>
              <a:t> </a:t>
            </a:r>
            <a:r>
              <a:rPr lang="ru-RU" sz="7200" b="1" dirty="0" err="1" smtClean="0"/>
              <a:t>те</a:t>
            </a:r>
            <a:r>
              <a:rPr lang="ru-RU" sz="7200" b="1" dirty="0" err="1" smtClean="0">
                <a:solidFill>
                  <a:srgbClr val="00B050"/>
                </a:solidFill>
              </a:rPr>
              <a:t>Р</a:t>
            </a:r>
            <a:r>
              <a:rPr lang="ru-RU" sz="7200" b="1" dirty="0" err="1" smtClean="0"/>
              <a:t>емок</a:t>
            </a:r>
            <a:endParaRPr lang="ru-RU" sz="72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get-pdb/872807/392319a3-7b56-4bfa-bbc9-4791a1652d2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91680" y="764704"/>
            <a:ext cx="522144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/>
              <a:t> Звук </a:t>
            </a:r>
            <a:r>
              <a:rPr lang="en-US" sz="7200" b="1" dirty="0" smtClean="0"/>
              <a:t>[</a:t>
            </a:r>
            <a:r>
              <a:rPr lang="ru-RU" sz="7200" b="1" dirty="0" err="1" smtClean="0">
                <a:solidFill>
                  <a:srgbClr val="00B050"/>
                </a:solidFill>
              </a:rPr>
              <a:t>Рь</a:t>
            </a:r>
            <a:r>
              <a:rPr lang="en-US" sz="7200" b="1" dirty="0" smtClean="0"/>
              <a:t>]</a:t>
            </a:r>
            <a:r>
              <a:rPr lang="ru-RU" sz="7200" b="1" dirty="0" smtClean="0"/>
              <a:t> -</a:t>
            </a:r>
            <a:r>
              <a:rPr lang="ru-RU" sz="7200" i="1" dirty="0" smtClean="0"/>
              <a:t> Согласный, мягкий, звонкий</a:t>
            </a:r>
            <a:endParaRPr lang="ru-RU" sz="72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get-pdb/872807/392319a3-7b56-4bfa-bbc9-4791a1652d2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23728" y="1390003"/>
            <a:ext cx="424847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«Нет пути передо мной —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и дома, и не дома,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Между небом и землей.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Отгадайте-ка, друзья,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 же я?  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get-pdb/872807/392319a3-7b56-4bfa-bbc9-4791a1652d2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23728" y="2251777"/>
            <a:ext cx="42484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7" y="2276872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 </a:t>
            </a:r>
            <a:r>
              <a:rPr lang="ru-RU" sz="7200" b="1" dirty="0" smtClean="0"/>
              <a:t> </a:t>
            </a:r>
            <a:r>
              <a:rPr lang="ru-RU" sz="7200" b="1" dirty="0" err="1" smtClean="0"/>
              <a:t>к</a:t>
            </a:r>
            <a:r>
              <a:rPr lang="ru-RU" sz="7200" b="1" dirty="0" err="1" smtClean="0">
                <a:solidFill>
                  <a:schemeClr val="tx2"/>
                </a:solidFill>
              </a:rPr>
              <a:t>Р</a:t>
            </a:r>
            <a:r>
              <a:rPr lang="ru-RU" sz="7200" b="1" dirty="0" err="1" smtClean="0"/>
              <a:t>ыльцо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get-pdb/872807/392319a3-7b56-4bfa-bbc9-4791a1652d2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91680" y="764704"/>
            <a:ext cx="522144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/>
              <a:t> Звук </a:t>
            </a:r>
            <a:r>
              <a:rPr lang="en-US" sz="7200" b="1" dirty="0" smtClean="0"/>
              <a:t>[</a:t>
            </a:r>
            <a:r>
              <a:rPr lang="ru-RU" sz="7200" b="1" dirty="0" smtClean="0">
                <a:solidFill>
                  <a:schemeClr val="tx2"/>
                </a:solidFill>
              </a:rPr>
              <a:t>Р</a:t>
            </a:r>
            <a:r>
              <a:rPr lang="en-US" sz="7200" b="1" dirty="0" smtClean="0"/>
              <a:t>]</a:t>
            </a:r>
            <a:r>
              <a:rPr lang="ru-RU" sz="7200" b="1" dirty="0" smtClean="0"/>
              <a:t> -</a:t>
            </a:r>
            <a:r>
              <a:rPr lang="ru-RU" sz="7200" i="1" dirty="0" smtClean="0"/>
              <a:t> </a:t>
            </a:r>
            <a:r>
              <a:rPr lang="ru-RU" sz="7200" i="1" dirty="0" err="1" smtClean="0"/>
              <a:t>Согласный,твердый</a:t>
            </a:r>
            <a:r>
              <a:rPr lang="ru-RU" sz="7200" i="1" dirty="0" smtClean="0"/>
              <a:t>, звонкий</a:t>
            </a:r>
            <a:endParaRPr lang="ru-RU" sz="72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2.bp.blogspot.com/-54HaT_WZ85c/W2lN3pRWqII/AAAAAAAAF_A/fwfzjueZVDcDLCpQQ9Lv1q3_FLHAQF7ZQCLcBGAs/s1600/powerpoint-power-point-background-wallpaper-page-background-photo-picture-image-gif-%2B%252838%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4150"/>
            <a:ext cx="9817100" cy="7362825"/>
          </a:xfrm>
          <a:prstGeom prst="rect">
            <a:avLst/>
          </a:prstGeom>
          <a:noFill/>
        </p:spPr>
      </p:pic>
      <p:pic>
        <p:nvPicPr>
          <p:cNvPr id="5" name="Picture 2" descr="http://skazachok.ru/wp-content/uploads/2015/12/1441957919_teremok_norm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8892480" cy="6696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get-pdb/872807/392319a3-7b56-4bfa-bbc9-4791a1652d2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7" descr="https://ds02.infourok.ru/uploads/ex/0f86/0008395d-85c3752f/img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87129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2.bp.blogspot.com/-54HaT_WZ85c/W2lN3pRWqII/AAAAAAAAF_A/fwfzjueZVDcDLCpQQ9Lv1q3_FLHAQF7ZQCLcBGAs/s1600/powerpoint-power-point-background-wallpaper-page-background-photo-picture-image-gif-%2B%252838%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4150"/>
            <a:ext cx="9817100" cy="7362825"/>
          </a:xfrm>
          <a:prstGeom prst="rect">
            <a:avLst/>
          </a:prstGeom>
          <a:noFill/>
        </p:spPr>
      </p:pic>
      <p:pic>
        <p:nvPicPr>
          <p:cNvPr id="5" name="Picture 2" descr="http://skazachok.ru/wp-content/uploads/2015/12/1441957919_teremok_norm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8892480" cy="6696744"/>
          </a:xfrm>
          <a:prstGeom prst="rect">
            <a:avLst/>
          </a:prstGeom>
          <a:noFill/>
        </p:spPr>
      </p:pic>
      <p:pic>
        <p:nvPicPr>
          <p:cNvPr id="6" name="Рисунок 5" descr="http://borisova.ucoz.com/_pu/0/4245325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4221088"/>
            <a:ext cx="165618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2.bp.blogspot.com/-54HaT_WZ85c/W2lN3pRWqII/AAAAAAAAF_A/fwfzjueZVDcDLCpQQ9Lv1q3_FLHAQF7ZQCLcBGAs/s1600/powerpoint-power-point-background-wallpaper-page-background-photo-picture-image-gif-%2B%252838%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4150"/>
            <a:ext cx="9817100" cy="7362825"/>
          </a:xfrm>
          <a:prstGeom prst="rect">
            <a:avLst/>
          </a:prstGeom>
          <a:noFill/>
        </p:spPr>
      </p:pic>
      <p:pic>
        <p:nvPicPr>
          <p:cNvPr id="5" name="Picture 2" descr="http://skazachok.ru/wp-content/uploads/2015/12/1441957919_teremok_norm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8892480" cy="6696744"/>
          </a:xfrm>
          <a:prstGeom prst="rect">
            <a:avLst/>
          </a:prstGeom>
          <a:noFill/>
        </p:spPr>
      </p:pic>
      <p:pic>
        <p:nvPicPr>
          <p:cNvPr id="6" name="Рисунок 5" descr="http://borisova.ucoz.com/_pu/0/4245325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356992"/>
            <a:ext cx="144016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ds04.infourok.ru/uploads/ex/135a/0004e1d1-f3043f52/hello_html_m77f46b55.png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139952" y="4437112"/>
            <a:ext cx="194421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2.bp.blogspot.com/-54HaT_WZ85c/W2lN3pRWqII/AAAAAAAAF_A/fwfzjueZVDcDLCpQQ9Lv1q3_FLHAQF7ZQCLcBGAs/s1600/powerpoint-power-point-background-wallpaper-page-background-photo-picture-image-gif-%2B%252838%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4150"/>
            <a:ext cx="9817100" cy="7362825"/>
          </a:xfrm>
          <a:prstGeom prst="rect">
            <a:avLst/>
          </a:prstGeom>
          <a:noFill/>
        </p:spPr>
      </p:pic>
      <p:pic>
        <p:nvPicPr>
          <p:cNvPr id="5" name="Picture 2" descr="http://skazachok.ru/wp-content/uploads/2015/12/1441957919_teremok_norm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8892480" cy="6696744"/>
          </a:xfrm>
          <a:prstGeom prst="rect">
            <a:avLst/>
          </a:prstGeom>
          <a:noFill/>
        </p:spPr>
      </p:pic>
      <p:pic>
        <p:nvPicPr>
          <p:cNvPr id="6" name="Рисунок 5" descr="https://www.beesona.ru/upload/124/f540a313224e8af7a5e03813b45689f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140968"/>
            <a:ext cx="2339752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ds04.infourok.ru/uploads/ex/135a/0004e1d1-f3043f52/hello_html_m77f46b55.png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139952" y="4437112"/>
            <a:ext cx="194421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borisova.ucoz.com/_pu/0/42453251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3573016"/>
            <a:ext cx="165618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2.bp.blogspot.com/-54HaT_WZ85c/W2lN3pRWqII/AAAAAAAAF_A/fwfzjueZVDcDLCpQQ9Lv1q3_FLHAQF7ZQCLcBGAs/s1600/powerpoint-power-point-background-wallpaper-page-background-photo-picture-image-gif-%2B%252838%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4150"/>
            <a:ext cx="9817100" cy="7362825"/>
          </a:xfrm>
          <a:prstGeom prst="rect">
            <a:avLst/>
          </a:prstGeom>
          <a:noFill/>
        </p:spPr>
      </p:pic>
      <p:pic>
        <p:nvPicPr>
          <p:cNvPr id="5" name="Picture 2" descr="http://skazachok.ru/wp-content/uploads/2015/12/1441957919_teremok_norm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8892480" cy="6696744"/>
          </a:xfrm>
          <a:prstGeom prst="rect">
            <a:avLst/>
          </a:prstGeom>
          <a:noFill/>
        </p:spPr>
      </p:pic>
      <p:pic>
        <p:nvPicPr>
          <p:cNvPr id="6" name="Рисунок 5" descr="https://www.beesona.ru/upload/124/f540a313224e8af7a5e03813b45689f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284984"/>
            <a:ext cx="2088232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ds04.infourok.ru/uploads/ex/135a/0004e1d1-f3043f52/hello_html_m77f46b55.png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427984" y="4725144"/>
            <a:ext cx="16561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borisova.ucoz.com/_pu/0/42453251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3573016"/>
            <a:ext cx="165618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ds04.infourok.ru/uploads/ex/0862/00081eb1-6132dc69/hello_html_46b0f687.jpg"/>
          <p:cNvPicPr/>
          <p:nvPr/>
        </p:nvPicPr>
        <p:blipFill>
          <a:blip r:embed="rId7" cstate="print"/>
          <a:srcRect l="2907" t="37263" r="73773" b="3194"/>
          <a:stretch>
            <a:fillRect/>
          </a:stretch>
        </p:blipFill>
        <p:spPr bwMode="auto">
          <a:xfrm>
            <a:off x="7308305" y="3789040"/>
            <a:ext cx="1835696" cy="323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2.bp.blogspot.com/-54HaT_WZ85c/W2lN3pRWqII/AAAAAAAAF_A/fwfzjueZVDcDLCpQQ9Lv1q3_FLHAQF7ZQCLcBGAs/s1600/powerpoint-power-point-background-wallpaper-page-background-photo-picture-image-gif-%2B%252838%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4150"/>
            <a:ext cx="9817100" cy="7362825"/>
          </a:xfrm>
          <a:prstGeom prst="rect">
            <a:avLst/>
          </a:prstGeom>
          <a:noFill/>
        </p:spPr>
      </p:pic>
      <p:pic>
        <p:nvPicPr>
          <p:cNvPr id="5" name="Picture 2" descr="http://skazachok.ru/wp-content/uploads/2015/12/1441957919_teremok_norm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8892480" cy="6696744"/>
          </a:xfrm>
          <a:prstGeom prst="rect">
            <a:avLst/>
          </a:prstGeom>
          <a:noFill/>
        </p:spPr>
      </p:pic>
      <p:pic>
        <p:nvPicPr>
          <p:cNvPr id="6" name="Рисунок 5" descr="https://www.beesona.ru/upload/124/f540a313224e8af7a5e03813b45689f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284984"/>
            <a:ext cx="194421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ds04.infourok.ru/uploads/ex/135a/0004e1d1-f3043f52/hello_html_m77f46b55.png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355976" y="3429000"/>
            <a:ext cx="18002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borisova.ucoz.com/_pu/0/42453251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1484784"/>
            <a:ext cx="1656184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do.gendocs.ru/pars_docs/tw_refs/194/193945/193945_html_41c0225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924945"/>
            <a:ext cx="226774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ds04.infourok.ru/uploads/ex/0862/00081eb1-6132dc69/hello_html_46b0f687.jpg"/>
          <p:cNvPicPr/>
          <p:nvPr/>
        </p:nvPicPr>
        <p:blipFill>
          <a:blip r:embed="rId8" cstate="print"/>
          <a:srcRect l="2907" t="37263" r="73773" b="3194"/>
          <a:stretch>
            <a:fillRect/>
          </a:stretch>
        </p:blipFill>
        <p:spPr bwMode="auto">
          <a:xfrm>
            <a:off x="7092280" y="3789040"/>
            <a:ext cx="1835696" cy="323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2.bp.blogspot.com/-54HaT_WZ85c/W2lN3pRWqII/AAAAAAAAF_A/fwfzjueZVDcDLCpQQ9Lv1q3_FLHAQF7ZQCLcBGAs/s1600/powerpoint-power-point-background-wallpaper-page-background-photo-picture-image-gif-%2B%252838%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4150"/>
            <a:ext cx="9817100" cy="7362825"/>
          </a:xfrm>
          <a:prstGeom prst="rect">
            <a:avLst/>
          </a:prstGeom>
          <a:noFill/>
        </p:spPr>
      </p:pic>
      <p:pic>
        <p:nvPicPr>
          <p:cNvPr id="5" name="Picture 2" descr="http://skazachok.ru/wp-content/uploads/2015/12/1441957919_teremok_norm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8892480" cy="6696744"/>
          </a:xfrm>
          <a:prstGeom prst="rect">
            <a:avLst/>
          </a:prstGeom>
          <a:noFill/>
        </p:spPr>
      </p:pic>
      <p:pic>
        <p:nvPicPr>
          <p:cNvPr id="6" name="Рисунок 5" descr="https://www.beesona.ru/upload/124/f540a313224e8af7a5e03813b45689f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980728"/>
            <a:ext cx="216024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ds04.infourok.ru/uploads/ex/135a/0004e1d1-f3043f52/hello_html_m77f46b55.png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292080" y="4365104"/>
            <a:ext cx="194421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borisova.ucoz.com/_pu/0/42453251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212976"/>
            <a:ext cx="165618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do.gendocs.ru/pars_docs/tw_refs/194/193945/193945_html_41c0225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924945"/>
            <a:ext cx="226774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ds04.infourok.ru/uploads/ex/0862/00081eb1-6132dc69/hello_html_46b0f687.jpg"/>
          <p:cNvPicPr/>
          <p:nvPr/>
        </p:nvPicPr>
        <p:blipFill>
          <a:blip r:embed="rId8" cstate="print"/>
          <a:srcRect l="2907" t="37263" r="73773" b="3194"/>
          <a:stretch>
            <a:fillRect/>
          </a:stretch>
        </p:blipFill>
        <p:spPr bwMode="auto">
          <a:xfrm>
            <a:off x="2267744" y="3861048"/>
            <a:ext cx="1763688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ds04.infourok.ru/uploads/ex/0862/00081eb1-6132dc69/hello_html_46b0f687.jpg"/>
          <p:cNvPicPr/>
          <p:nvPr/>
        </p:nvPicPr>
        <p:blipFill>
          <a:blip r:embed="rId8" cstate="print"/>
          <a:srcRect l="67232" t="6920" r="1090" b="6388"/>
          <a:stretch>
            <a:fillRect/>
          </a:stretch>
        </p:blipFill>
        <p:spPr bwMode="auto">
          <a:xfrm>
            <a:off x="6886575" y="2661394"/>
            <a:ext cx="2257425" cy="4196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get-pdb/872807/392319a3-7b56-4bfa-bbc9-4791a1652d2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23728" y="2251777"/>
            <a:ext cx="42484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7" y="2276872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 </a:t>
            </a:r>
            <a:endParaRPr lang="ru-RU" b="1" dirty="0"/>
          </a:p>
        </p:txBody>
      </p:sp>
      <p:pic>
        <p:nvPicPr>
          <p:cNvPr id="43010" name="Picture 2" descr="https://ds03.infourok.ru/uploads/ex/1353/00014bd2-788c544c/1/640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8064896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get-pdb/872807/392319a3-7b56-4bfa-bbc9-4791a1652d2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39552" y="1462946"/>
            <a:ext cx="820891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/>
              <a:t>Угадайте названия птиц по переставленным слогам:  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err="1" smtClean="0"/>
              <a:t>бей-воро</a:t>
            </a:r>
            <a:r>
              <a:rPr lang="ru-RU" sz="4800" b="1" dirty="0" smtClean="0"/>
              <a:t>, </a:t>
            </a:r>
            <a:r>
              <a:rPr lang="ru-RU" sz="4800" b="1" dirty="0" err="1" smtClean="0"/>
              <a:t>ка-соро</a:t>
            </a:r>
            <a:r>
              <a:rPr lang="ru-RU" sz="4800" b="1" dirty="0" smtClean="0"/>
              <a:t>, </a:t>
            </a:r>
            <a:r>
              <a:rPr lang="ru-RU" sz="4800" b="1" dirty="0" err="1" smtClean="0"/>
              <a:t>равль-жу</a:t>
            </a:r>
            <a:r>
              <a:rPr lang="ru-RU" sz="4800" b="1" dirty="0" smtClean="0"/>
              <a:t>.</a:t>
            </a:r>
            <a:r>
              <a:rPr lang="ru-RU" sz="4800" dirty="0" smtClean="0"/>
              <a:t> 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7" y="2276872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 </a:t>
            </a:r>
            <a:r>
              <a:rPr lang="ru-RU" sz="7200" b="1" dirty="0" smtClean="0"/>
              <a:t> 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1" name="Рисунок 10" descr="https://www.beesona.ru/upload/124/f540a313224e8af7a5e03813b45689f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140968"/>
            <a:ext cx="2339752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get-pdb/872807/392319a3-7b56-4bfa-bbc9-4791a1652d2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23728" y="2251777"/>
            <a:ext cx="42484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7" y="2276872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 </a:t>
            </a:r>
            <a:r>
              <a:rPr lang="ru-RU" sz="7200" b="1" dirty="0" smtClean="0"/>
              <a:t> 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0" name="Рисунок 9" descr="https://ds04.infourok.ru/uploads/ex/0862/00081eb1-6132dc69/hello_html_46b0f687.jpg"/>
          <p:cNvPicPr/>
          <p:nvPr/>
        </p:nvPicPr>
        <p:blipFill>
          <a:blip r:embed="rId3" cstate="print"/>
          <a:srcRect l="2907" t="37263" r="73773" b="3194"/>
          <a:stretch>
            <a:fillRect/>
          </a:stretch>
        </p:blipFill>
        <p:spPr bwMode="auto">
          <a:xfrm>
            <a:off x="6804248" y="3212976"/>
            <a:ext cx="2123728" cy="3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467544" y="508552"/>
            <a:ext cx="612068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 Давайте поиграем в игру «Скажи наоборот». Я буду называть слова, а вы — их противоположное значение.»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Холодно – ….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Мягкий – ….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Весёлый – ….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Длинный – ….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Медленно – ….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Плохо — ….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get-pdb/872807/392319a3-7b56-4bfa-bbc9-4791a1652d2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23728" y="2251777"/>
            <a:ext cx="42484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7" y="2276872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 </a:t>
            </a:r>
            <a:r>
              <a:rPr lang="ru-RU" sz="7200" b="1" dirty="0" smtClean="0"/>
              <a:t>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987824" y="78599"/>
            <a:ext cx="561662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«Я предлагаю поиграть в игру «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Большой-маленький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». Я буду называть животных, а вы  их называйте ласковыми словами»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Корова – …..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Баран – …...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Барсук – ……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Воробей – …..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Рыба – …..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Краб –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…..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Черепаха — …..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http://www.do.gendocs.ru/pars_docs/tw_refs/194/193945/193945_html_41c022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24945"/>
            <a:ext cx="2520280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get-pdb/872807/392319a3-7b56-4bfa-bbc9-4791a1652d2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11498" y="764704"/>
            <a:ext cx="6121035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Что развивает и корректирует 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логопед?</a:t>
            </a: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-понимания речи;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-звукопроизношения;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-лексико-грамматический строй речи;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-связную речь;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-активизацию речевой деятельности;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-психические процессы (память, внимание, 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мышление, восприятия, воображения);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-мелкую и общую моторику.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get-pdb/872807/392319a3-7b56-4bfa-bbc9-4791a1652d2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23728" y="2251777"/>
            <a:ext cx="42484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7" y="2276872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 </a:t>
            </a:r>
            <a:r>
              <a:rPr lang="ru-RU" sz="7200" b="1" dirty="0" smtClean="0"/>
              <a:t>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403648" y="989734"/>
            <a:ext cx="633670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Топором рубили :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Пилой пилили: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з-з-з</a:t>
            </a:r>
            <a:r>
              <a:rPr lang="ru-RU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-з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Рубанком строгали: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в-в-в-в-в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Молотком забивали: тук-тук-тук-тук.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Бревна друг на друга клали: шлеп-шлеп-шлеп.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Кисточкой красили: на-на-на-на.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get-pdb/872807/392319a3-7b56-4bfa-bbc9-4791a1652d2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23728" y="2251777"/>
            <a:ext cx="42484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7" y="2276872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 </a:t>
            </a:r>
            <a:r>
              <a:rPr lang="ru-RU" sz="7200" b="1" dirty="0" smtClean="0"/>
              <a:t>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403648" y="2713283"/>
            <a:ext cx="6336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https://i.pinimg.com/originals/a5/16/7f/a5167fc625f6dcc5b4d1cd186125f8d9.jpg"/>
          <p:cNvPicPr/>
          <p:nvPr/>
        </p:nvPicPr>
        <p:blipFill>
          <a:blip r:embed="rId3" cstate="print"/>
          <a:srcRect l="48189" b="12176"/>
          <a:stretch>
            <a:fillRect/>
          </a:stretch>
        </p:blipFill>
        <p:spPr bwMode="auto">
          <a:xfrm>
            <a:off x="1043607" y="404664"/>
            <a:ext cx="6840761" cy="612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get-pdb/872807/392319a3-7b56-4bfa-bbc9-4791a1652d2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23728" y="2251777"/>
            <a:ext cx="42484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7" y="2276872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 </a:t>
            </a:r>
            <a:r>
              <a:rPr lang="ru-RU" sz="7200" b="1" dirty="0" smtClean="0"/>
              <a:t>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403648" y="2713283"/>
            <a:ext cx="6336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971600" y="1214614"/>
            <a:ext cx="7200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Ра-ра-ра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ра-ра-ра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Рама, рак, гора, нора.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Ро-ро-ро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ро-ро-ро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Роза, роща, рот, перо.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Ру-ру-ру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ру-ру-ру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Руки, ружья, кенгуру.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Ры-ры-ры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ры-ры-ры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Рыба, рынок, комары.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Рю-рю-рю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рю-рю-рю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красиво говорю!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Ри-ри-ри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ри-ри-ри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 зари и до зари.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Ре-ре-ре, ре-ре-ре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 горе и о норе.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Рё-рё-рё, рё-рё-рё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 ребят и про зверьё.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get-pdb/872807/392319a3-7b56-4bfa-bbc9-4791a1652d2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23728" y="2251777"/>
            <a:ext cx="42484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7" y="2276872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 </a:t>
            </a:r>
            <a:endParaRPr lang="ru-RU" b="1" dirty="0"/>
          </a:p>
        </p:txBody>
      </p:sp>
      <p:pic>
        <p:nvPicPr>
          <p:cNvPr id="11" name="Рисунок 10" descr="https://png.pngtree.com/element_origin_min_pic/17/07/10/983fd1710f871d54456b883ef87200dc.jpg"/>
          <p:cNvPicPr/>
          <p:nvPr/>
        </p:nvPicPr>
        <p:blipFill>
          <a:blip r:embed="rId3" cstate="print"/>
          <a:srcRect l="23357" t="13148" r="15394" b="22088"/>
          <a:stretch>
            <a:fillRect/>
          </a:stretch>
        </p:blipFill>
        <p:spPr bwMode="auto">
          <a:xfrm>
            <a:off x="179512" y="332657"/>
            <a:ext cx="201622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279142" y="548681"/>
            <a:ext cx="5533217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Буква Р такая важная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родная, и отважная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Ведь на букву Р –Россия,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Родина, родня и белые ромашки,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Роща, речка, радость, чистый ручеёк,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Русская земля родная наша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Рожь-краюшка, хлеба и на поле колосок!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get-pdb/872807/392319a3-7b56-4bfa-bbc9-4791a1652d2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23728" y="2251777"/>
            <a:ext cx="42484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7" y="2276872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 </a:t>
            </a:r>
            <a:r>
              <a:rPr lang="ru-RU" sz="7200" b="1" dirty="0" smtClean="0"/>
              <a:t>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1052736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Ребята вам понравилось занятие?</a:t>
            </a:r>
          </a:p>
          <a:p>
            <a:r>
              <a:rPr lang="ru-RU" sz="3200" b="1" dirty="0" smtClean="0"/>
              <a:t>Какой звук вы сегодня учились говорить? Герои какой сказки помогали нам сегодня на занятии? </a:t>
            </a:r>
            <a:endParaRPr lang="ru-RU" sz="32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get-pdb/872807/392319a3-7b56-4bfa-bbc9-4791a1652d2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23728" y="2251777"/>
            <a:ext cx="42484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7" y="2276872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 </a:t>
            </a:r>
            <a:r>
              <a:rPr lang="ru-RU" sz="7200" b="1" dirty="0" smtClean="0"/>
              <a:t> 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0" name="Рисунок 9" descr="https://ds01.infourok.ru/uploads/ex/04ae/00001835-7918ee86/img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7920879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get-pdb/872807/392319a3-7b56-4bfa-bbc9-4791a1652d2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23728" y="2251777"/>
            <a:ext cx="42484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7" y="2276872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 </a:t>
            </a:r>
            <a:r>
              <a:rPr lang="ru-RU" sz="7200" b="1" dirty="0" smtClean="0"/>
              <a:t> 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62466" name="Picture 2" descr="https://ds03.infourok.ru/uploads/ex/0573/0001da32-e220d42c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3"/>
            <a:ext cx="8712968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get-pdb/872807/392319a3-7b56-4bfa-bbc9-4791a1652d2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23728" y="2251777"/>
            <a:ext cx="42484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7" y="2276872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/>
              <a:t> </a:t>
            </a:r>
            <a:r>
              <a:rPr lang="ru-RU" sz="7200" b="1" dirty="0" smtClean="0"/>
              <a:t>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65538" name="WordArt 2"/>
          <p:cNvSpPr>
            <a:spLocks noChangeArrowheads="1" noChangeShapeType="1" noTextEdit="1"/>
          </p:cNvSpPr>
          <p:nvPr/>
        </p:nvSpPr>
        <p:spPr bwMode="auto">
          <a:xfrm>
            <a:off x="1409700" y="836712"/>
            <a:ext cx="6546676" cy="6021288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Спасибо за внимание!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pic>
        <p:nvPicPr>
          <p:cNvPr id="65540" name="Picture 4" descr="http://hcenter-irk.info/sites/default/files/det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564903"/>
            <a:ext cx="5472608" cy="4156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get-pdb/872807/392319a3-7b56-4bfa-bbc9-4791a1652d2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9394" name="Picture 2" descr="https://ds04.infourok.ru/uploads/ex/001f/00065536-ef8c4c97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260649"/>
            <a:ext cx="8828980" cy="6460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get-pdb/872807/392319a3-7b56-4bfa-bbc9-4791a1652d2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-60004" y="980728"/>
            <a:ext cx="9264011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Логопедическое занятие  по развитию речи для учащихся </a:t>
            </a:r>
          </a:p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класса на тему: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Автоматизация звуков «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Р,Рь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связной речи на основе 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сюжета сказки «Теремок»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get-pdb/872807/392319a3-7b56-4bfa-bbc9-4791a1652d2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475656" y="1470578"/>
            <a:ext cx="626469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Раз, два, три, четыре, пять.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Будем мы сейчас опять,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Смотреть, слушать, размышлять,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друг другу не мешать.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Внятно, четко говорить,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вертеться, не шалить.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get-pdb/872807/392319a3-7b56-4bfa-bbc9-4791a1652d2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475656" y="1769924"/>
            <a:ext cx="5040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Повернитесь вы друг другу,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Улыбнитесь вы друг другу.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Повернитесь влево, вправо,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Дружно крикните ура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Новое занятие начать пора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get-pdb/872807/392319a3-7b56-4bfa-bbc9-4791a1652d2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331640" y="144078"/>
            <a:ext cx="547260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Упражнения на развитие дыхания.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Носом вдох, а выдох ртом,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дышим глубже, а потом 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подуем высоко,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(Дети поднимают руки вверх,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встают на носки, дуют).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Мы подуем низко,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(Вытягивают руки перед собой,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приседают и дуют)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подуем далеко,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(Держат руки перед собой, наклоняются вперед, дуют).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Мы подуем близко.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(Кладут руки на грудь и дуют на них).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  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get-pdb/872807/392319a3-7b56-4bfa-bbc9-4791a1652d2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95536" y="90858"/>
            <a:ext cx="8208912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Артикуляционная гимнастика: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Считалка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открыли мы окошко (открыть широко рот и закрыть его.5 раз)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лакает сливки кошка. (высунуть широкий язык, имитировать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лакательные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движения. 10 раз)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кот спинку выгибает. (рот открыть, спрятать кончик языка за нижние передние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зубы,выгнуть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спинку языка. 6 раз)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четыре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отдыхать. (рот открыть, положить язык на нижнюю губу, расслабить язык. 5 сек.)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Пять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качели: вниз и вверх. (рот открыть, попеременно поднимать широкий язык на верхнюю губу и опускать на нижнюю. 10 раз)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Шесть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болтаем лучше всех. (рот открыть, поднять широкий язык на верхнюю губу, быстро проводить языком по губе вперед-назад, произнося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10 раз)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катушку закрутили. (рот открыть, кончик языка упереть в нижние передние зубы, бока языка зажат коренными зубами, закрученный язык выдвигать вперед и убирать в рот. 10 раз)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Восемь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нёбо побелили. (рот открыть, поднять широкий язык к нёбу, проводить языком вперед-назад по нёбу.10 раз)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Девять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лошадь в поле мчится. (рот открыть и не закрывать, щелкать языком, присасывая его к небу. 10 раз)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Десять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спать пора ложиться. (рот закрыть, язык спрятать.)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1004</Words>
  <Application>Microsoft Office PowerPoint</Application>
  <PresentationFormat>Экран (4:3)</PresentationFormat>
  <Paragraphs>154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ShkolaOkt@outlook.com</cp:lastModifiedBy>
  <cp:revision>75</cp:revision>
  <dcterms:created xsi:type="dcterms:W3CDTF">2019-04-26T12:25:31Z</dcterms:created>
  <dcterms:modified xsi:type="dcterms:W3CDTF">2020-11-12T14:09:13Z</dcterms:modified>
</cp:coreProperties>
</file>