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1"/>
  </p:notesMasterIdLst>
  <p:sldIdLst>
    <p:sldId id="289" r:id="rId2"/>
    <p:sldId id="273" r:id="rId3"/>
    <p:sldId id="272" r:id="rId4"/>
    <p:sldId id="274" r:id="rId5"/>
    <p:sldId id="275" r:id="rId6"/>
    <p:sldId id="277" r:id="rId7"/>
    <p:sldId id="276" r:id="rId8"/>
    <p:sldId id="278" r:id="rId9"/>
    <p:sldId id="270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8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74832F-888E-455C-A74C-0CD346C44C19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96DDAC9-FAEF-46D3-9B60-4963A04250E6}">
      <dgm:prSet phldrT="[Текст]" custT="1"/>
      <dgm:spPr/>
      <dgm:t>
        <a:bodyPr/>
        <a:lstStyle/>
        <a:p>
          <a:r>
            <a:rPr lang="ru-RU" sz="3600" b="1" dirty="0" smtClean="0">
              <a:latin typeface="Times New Roman" pitchFamily="18" charset="0"/>
              <a:cs typeface="Times New Roman" pitchFamily="18" charset="0"/>
            </a:rPr>
            <a:t>Сливной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8447A14D-3E22-4626-A641-885F65399FCE}" type="parTrans" cxnId="{FCF85E78-2FAD-44A0-8B16-F74A7F6E4FA1}">
      <dgm:prSet/>
      <dgm:spPr/>
      <dgm:t>
        <a:bodyPr/>
        <a:lstStyle/>
        <a:p>
          <a:endParaRPr lang="ru-RU"/>
        </a:p>
      </dgm:t>
    </dgm:pt>
    <dgm:pt modelId="{32C67F33-2BBC-448B-B6A3-C1C9E11A16BF}" type="sibTrans" cxnId="{FCF85E78-2FAD-44A0-8B16-F74A7F6E4FA1}">
      <dgm:prSet/>
      <dgm:spPr/>
      <dgm:t>
        <a:bodyPr/>
        <a:lstStyle/>
        <a:p>
          <a:endParaRPr lang="ru-RU"/>
        </a:p>
      </dgm:t>
    </dgm:pt>
    <dgm:pt modelId="{D487D7AE-CF5E-4277-B691-0FBC33F527BE}">
      <dgm:prSet phldrT="[Текст]" custT="1"/>
      <dgm:spPr/>
      <dgm:t>
        <a:bodyPr/>
        <a:lstStyle/>
        <a:p>
          <a:r>
            <a:rPr lang="ru-RU" sz="3600" b="1" dirty="0" err="1" smtClean="0">
              <a:latin typeface="Times New Roman" pitchFamily="18" charset="0"/>
              <a:cs typeface="Times New Roman" pitchFamily="18" charset="0"/>
            </a:rPr>
            <a:t>Несливной</a:t>
          </a:r>
          <a:endParaRPr lang="ru-RU" sz="3600" b="1" dirty="0">
            <a:latin typeface="Times New Roman" pitchFamily="18" charset="0"/>
            <a:cs typeface="Times New Roman" pitchFamily="18" charset="0"/>
          </a:endParaRPr>
        </a:p>
      </dgm:t>
    </dgm:pt>
    <dgm:pt modelId="{3431216D-5022-47F6-B096-568F3A1B1385}" type="parTrans" cxnId="{65194A3B-4DA4-425F-B636-E2A767A3E403}">
      <dgm:prSet/>
      <dgm:spPr/>
      <dgm:t>
        <a:bodyPr/>
        <a:lstStyle/>
        <a:p>
          <a:endParaRPr lang="ru-RU"/>
        </a:p>
      </dgm:t>
    </dgm:pt>
    <dgm:pt modelId="{FD31322D-57D0-4B4E-BBAB-E38CBCF51469}" type="sibTrans" cxnId="{65194A3B-4DA4-425F-B636-E2A767A3E403}">
      <dgm:prSet/>
      <dgm:spPr/>
      <dgm:t>
        <a:bodyPr/>
        <a:lstStyle/>
        <a:p>
          <a:endParaRPr lang="ru-RU"/>
        </a:p>
      </dgm:t>
    </dgm:pt>
    <dgm:pt modelId="{1A081FF9-C31B-4EBB-AD44-0757AE0E887D}">
      <dgm:prSet custT="1"/>
      <dgm:spPr/>
      <dgm:t>
        <a:bodyPr/>
        <a:lstStyle/>
        <a:p>
          <a:pPr algn="just"/>
          <a:r>
            <a:rPr lang="ru-RU" sz="2400" b="1" u="sng" dirty="0" smtClean="0">
              <a:latin typeface="Times New Roman" pitchFamily="18" charset="0"/>
              <a:cs typeface="Times New Roman" pitchFamily="18" charset="0"/>
            </a:rPr>
            <a:t>В большом количестве воды: </a:t>
          </a:r>
          <a:r>
            <a:rPr lang="ru-RU" sz="2400" b="0" dirty="0" smtClean="0">
              <a:latin typeface="Times New Roman" pitchFamily="18" charset="0"/>
              <a:cs typeface="Times New Roman" pitchFamily="18" charset="0"/>
            </a:rPr>
            <a:t>на 100 грамм макаронных изделий – 600 грамм воды</a:t>
          </a:r>
          <a:endParaRPr lang="ru-RU" sz="2400" b="0" dirty="0">
            <a:latin typeface="Times New Roman" pitchFamily="18" charset="0"/>
            <a:cs typeface="Times New Roman" pitchFamily="18" charset="0"/>
          </a:endParaRPr>
        </a:p>
      </dgm:t>
    </dgm:pt>
    <dgm:pt modelId="{AF1ECDC7-0969-46A0-A6DF-8DA771811865}" type="parTrans" cxnId="{9AE5601D-9193-4846-ADA6-382D4EFF2454}">
      <dgm:prSet/>
      <dgm:spPr/>
      <dgm:t>
        <a:bodyPr/>
        <a:lstStyle/>
        <a:p>
          <a:endParaRPr lang="ru-RU"/>
        </a:p>
      </dgm:t>
    </dgm:pt>
    <dgm:pt modelId="{619CF25F-A9A4-4E58-8C1E-A8014E1F811A}" type="sibTrans" cxnId="{9AE5601D-9193-4846-ADA6-382D4EFF2454}">
      <dgm:prSet/>
      <dgm:spPr/>
      <dgm:t>
        <a:bodyPr/>
        <a:lstStyle/>
        <a:p>
          <a:endParaRPr lang="ru-RU"/>
        </a:p>
      </dgm:t>
    </dgm:pt>
    <dgm:pt modelId="{094FC78B-3D29-4797-8EAB-529D6CA2D13F}">
      <dgm:prSet/>
      <dgm:spPr/>
      <dgm:t>
        <a:bodyPr/>
        <a:lstStyle/>
        <a:p>
          <a:pPr algn="l"/>
          <a:endParaRPr lang="ru-RU" sz="2900" dirty="0"/>
        </a:p>
      </dgm:t>
    </dgm:pt>
    <dgm:pt modelId="{61C4745D-F87A-46BB-A3DA-2BA03897205D}" type="parTrans" cxnId="{D607F642-9939-4076-AB22-626C27259469}">
      <dgm:prSet/>
      <dgm:spPr/>
      <dgm:t>
        <a:bodyPr/>
        <a:lstStyle/>
        <a:p>
          <a:endParaRPr lang="ru-RU"/>
        </a:p>
      </dgm:t>
    </dgm:pt>
    <dgm:pt modelId="{313425F0-DB01-4854-B20D-F76429B1A79A}" type="sibTrans" cxnId="{D607F642-9939-4076-AB22-626C27259469}">
      <dgm:prSet/>
      <dgm:spPr/>
      <dgm:t>
        <a:bodyPr/>
        <a:lstStyle/>
        <a:p>
          <a:endParaRPr lang="ru-RU"/>
        </a:p>
      </dgm:t>
    </dgm:pt>
    <dgm:pt modelId="{CC53E590-0578-4162-A663-A5AE011EA0DC}">
      <dgm:prSet custT="1"/>
      <dgm:spPr/>
      <dgm:t>
        <a:bodyPr/>
        <a:lstStyle/>
        <a:p>
          <a:pPr algn="just"/>
          <a:r>
            <a:rPr lang="ru-RU" sz="2800" b="1" u="sng" dirty="0" smtClean="0">
              <a:latin typeface="Times New Roman" pitchFamily="18" charset="0"/>
              <a:cs typeface="Times New Roman" pitchFamily="18" charset="0"/>
            </a:rPr>
            <a:t>В небольшом количестве воды: </a:t>
          </a:r>
          <a:r>
            <a:rPr lang="ru-RU" sz="2800" b="0" dirty="0" smtClean="0">
              <a:latin typeface="Times New Roman" pitchFamily="18" charset="0"/>
              <a:cs typeface="Times New Roman" pitchFamily="18" charset="0"/>
            </a:rPr>
            <a:t>на 100 грамм макаронных изделий – 220 – 250  грамм воды</a:t>
          </a:r>
          <a:endParaRPr lang="ru-RU" sz="2800" dirty="0"/>
        </a:p>
      </dgm:t>
    </dgm:pt>
    <dgm:pt modelId="{9BC0429E-7C11-44FB-BA5A-8F000B3018FC}" type="parTrans" cxnId="{76BD7B53-421D-4621-83DF-46A7B83B06CF}">
      <dgm:prSet/>
      <dgm:spPr/>
      <dgm:t>
        <a:bodyPr/>
        <a:lstStyle/>
        <a:p>
          <a:endParaRPr lang="ru-RU"/>
        </a:p>
      </dgm:t>
    </dgm:pt>
    <dgm:pt modelId="{94676509-9E04-4D51-ACAD-E05A56F75F4C}" type="sibTrans" cxnId="{76BD7B53-421D-4621-83DF-46A7B83B06CF}">
      <dgm:prSet/>
      <dgm:spPr/>
      <dgm:t>
        <a:bodyPr/>
        <a:lstStyle/>
        <a:p>
          <a:endParaRPr lang="ru-RU"/>
        </a:p>
      </dgm:t>
    </dgm:pt>
    <dgm:pt modelId="{D5144EA7-F6E0-48BC-AFBA-2BB04945B053}" type="pres">
      <dgm:prSet presAssocID="{2774832F-888E-455C-A74C-0CD346C44C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CD19C-A073-41A9-952F-6594D6A71B1E}" type="pres">
      <dgm:prSet presAssocID="{D96DDAC9-FAEF-46D3-9B60-4963A04250E6}" presName="parentLin" presStyleCnt="0"/>
      <dgm:spPr/>
    </dgm:pt>
    <dgm:pt modelId="{EE38F543-25ED-4AEB-A6F0-065323AE4662}" type="pres">
      <dgm:prSet presAssocID="{D96DDAC9-FAEF-46D3-9B60-4963A04250E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EB2C60C-103A-46E4-8770-A500C2C78B79}" type="pres">
      <dgm:prSet presAssocID="{D96DDAC9-FAEF-46D3-9B60-4963A04250E6}" presName="parentText" presStyleLbl="node1" presStyleIdx="0" presStyleCnt="2" custScaleX="500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9F693-74D8-41F6-BCF8-2F0F39187AED}" type="pres">
      <dgm:prSet presAssocID="{D96DDAC9-FAEF-46D3-9B60-4963A04250E6}" presName="negativeSpace" presStyleCnt="0"/>
      <dgm:spPr/>
    </dgm:pt>
    <dgm:pt modelId="{3901526A-DB0C-42B0-B013-4EFC34CC5C7E}" type="pres">
      <dgm:prSet presAssocID="{D96DDAC9-FAEF-46D3-9B60-4963A04250E6}" presName="childText" presStyleLbl="conFgAcc1" presStyleIdx="0" presStyleCnt="2" custLinFactNeighborX="5556" custLinFactNeighborY="84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B13E8-F3F5-4B89-A8FD-EA4CB732EAAB}" type="pres">
      <dgm:prSet presAssocID="{32C67F33-2BBC-448B-B6A3-C1C9E11A16BF}" presName="spaceBetweenRectangles" presStyleCnt="0"/>
      <dgm:spPr/>
    </dgm:pt>
    <dgm:pt modelId="{5154E0D9-20F7-4E99-B93C-148880331249}" type="pres">
      <dgm:prSet presAssocID="{D487D7AE-CF5E-4277-B691-0FBC33F527BE}" presName="parentLin" presStyleCnt="0"/>
      <dgm:spPr/>
    </dgm:pt>
    <dgm:pt modelId="{79615B3E-E63A-4956-B4BF-3857AA065CB3}" type="pres">
      <dgm:prSet presAssocID="{D487D7AE-CF5E-4277-B691-0FBC33F527B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23182F7-FEBF-40E1-88CF-2906E481DA4B}" type="pres">
      <dgm:prSet presAssocID="{D487D7AE-CF5E-4277-B691-0FBC33F527BE}" presName="parentText" presStyleLbl="node1" presStyleIdx="1" presStyleCnt="2" custScaleX="50001" custLinFactNeighborX="-44987" custLinFactNeighborY="6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CFEEC-83E9-4573-9E4A-3D63678E3E18}" type="pres">
      <dgm:prSet presAssocID="{D487D7AE-CF5E-4277-B691-0FBC33F527BE}" presName="negativeSpace" presStyleCnt="0"/>
      <dgm:spPr/>
    </dgm:pt>
    <dgm:pt modelId="{A73034C2-A955-45A0-99E9-8BC5E8F3DE6C}" type="pres">
      <dgm:prSet presAssocID="{D487D7AE-CF5E-4277-B691-0FBC33F527BE}" presName="childText" presStyleLbl="conFgAcc1" presStyleIdx="1" presStyleCnt="2" custLinFactNeighborX="126" custLinFactNeighborY="68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BD7B53-421D-4621-83DF-46A7B83B06CF}" srcId="{D487D7AE-CF5E-4277-B691-0FBC33F527BE}" destId="{CC53E590-0578-4162-A663-A5AE011EA0DC}" srcOrd="1" destOrd="0" parTransId="{9BC0429E-7C11-44FB-BA5A-8F000B3018FC}" sibTransId="{94676509-9E04-4D51-ACAD-E05A56F75F4C}"/>
    <dgm:cxn modelId="{220F7223-75B9-4158-9F59-53236105A1AD}" type="presOf" srcId="{2774832F-888E-455C-A74C-0CD346C44C19}" destId="{D5144EA7-F6E0-48BC-AFBA-2BB04945B053}" srcOrd="0" destOrd="0" presId="urn:microsoft.com/office/officeart/2005/8/layout/list1"/>
    <dgm:cxn modelId="{9AE5601D-9193-4846-ADA6-382D4EFF2454}" srcId="{D96DDAC9-FAEF-46D3-9B60-4963A04250E6}" destId="{1A081FF9-C31B-4EBB-AD44-0757AE0E887D}" srcOrd="0" destOrd="0" parTransId="{AF1ECDC7-0969-46A0-A6DF-8DA771811865}" sibTransId="{619CF25F-A9A4-4E58-8C1E-A8014E1F811A}"/>
    <dgm:cxn modelId="{09E1A55E-B31F-4270-961E-63E90200ED90}" type="presOf" srcId="{D487D7AE-CF5E-4277-B691-0FBC33F527BE}" destId="{723182F7-FEBF-40E1-88CF-2906E481DA4B}" srcOrd="1" destOrd="0" presId="urn:microsoft.com/office/officeart/2005/8/layout/list1"/>
    <dgm:cxn modelId="{FCF85E78-2FAD-44A0-8B16-F74A7F6E4FA1}" srcId="{2774832F-888E-455C-A74C-0CD346C44C19}" destId="{D96DDAC9-FAEF-46D3-9B60-4963A04250E6}" srcOrd="0" destOrd="0" parTransId="{8447A14D-3E22-4626-A641-885F65399FCE}" sibTransId="{32C67F33-2BBC-448B-B6A3-C1C9E11A16BF}"/>
    <dgm:cxn modelId="{CC92E1C2-6788-4C5C-A310-DF5ADD344225}" type="presOf" srcId="{D96DDAC9-FAEF-46D3-9B60-4963A04250E6}" destId="{DEB2C60C-103A-46E4-8770-A500C2C78B79}" srcOrd="1" destOrd="0" presId="urn:microsoft.com/office/officeart/2005/8/layout/list1"/>
    <dgm:cxn modelId="{8F8FF6DC-192B-4D19-A878-FDADE561ADE4}" type="presOf" srcId="{1A081FF9-C31B-4EBB-AD44-0757AE0E887D}" destId="{3901526A-DB0C-42B0-B013-4EFC34CC5C7E}" srcOrd="0" destOrd="0" presId="urn:microsoft.com/office/officeart/2005/8/layout/list1"/>
    <dgm:cxn modelId="{C72468D5-8C60-4546-812E-FF5807CA4CE4}" type="presOf" srcId="{CC53E590-0578-4162-A663-A5AE011EA0DC}" destId="{A73034C2-A955-45A0-99E9-8BC5E8F3DE6C}" srcOrd="0" destOrd="1" presId="urn:microsoft.com/office/officeart/2005/8/layout/list1"/>
    <dgm:cxn modelId="{65194A3B-4DA4-425F-B636-E2A767A3E403}" srcId="{2774832F-888E-455C-A74C-0CD346C44C19}" destId="{D487D7AE-CF5E-4277-B691-0FBC33F527BE}" srcOrd="1" destOrd="0" parTransId="{3431216D-5022-47F6-B096-568F3A1B1385}" sibTransId="{FD31322D-57D0-4B4E-BBAB-E38CBCF51469}"/>
    <dgm:cxn modelId="{459C7DD6-BCCF-4E33-ABCE-E6CC3E7A09A7}" type="presOf" srcId="{D96DDAC9-FAEF-46D3-9B60-4963A04250E6}" destId="{EE38F543-25ED-4AEB-A6F0-065323AE4662}" srcOrd="0" destOrd="0" presId="urn:microsoft.com/office/officeart/2005/8/layout/list1"/>
    <dgm:cxn modelId="{D607F642-9939-4076-AB22-626C27259469}" srcId="{D487D7AE-CF5E-4277-B691-0FBC33F527BE}" destId="{094FC78B-3D29-4797-8EAB-529D6CA2D13F}" srcOrd="0" destOrd="0" parTransId="{61C4745D-F87A-46BB-A3DA-2BA03897205D}" sibTransId="{313425F0-DB01-4854-B20D-F76429B1A79A}"/>
    <dgm:cxn modelId="{157F4C27-E95D-43C9-97BE-AF1E764B7E67}" type="presOf" srcId="{D487D7AE-CF5E-4277-B691-0FBC33F527BE}" destId="{79615B3E-E63A-4956-B4BF-3857AA065CB3}" srcOrd="0" destOrd="0" presId="urn:microsoft.com/office/officeart/2005/8/layout/list1"/>
    <dgm:cxn modelId="{7362BFB1-C1D5-4BBF-ACCF-E9657E9DF59A}" type="presOf" srcId="{094FC78B-3D29-4797-8EAB-529D6CA2D13F}" destId="{A73034C2-A955-45A0-99E9-8BC5E8F3DE6C}" srcOrd="0" destOrd="0" presId="urn:microsoft.com/office/officeart/2005/8/layout/list1"/>
    <dgm:cxn modelId="{A2511376-41E9-4EFA-B26D-30C482A20C6F}" type="presParOf" srcId="{D5144EA7-F6E0-48BC-AFBA-2BB04945B053}" destId="{E7CCD19C-A073-41A9-952F-6594D6A71B1E}" srcOrd="0" destOrd="0" presId="urn:microsoft.com/office/officeart/2005/8/layout/list1"/>
    <dgm:cxn modelId="{A3F5D251-A2A2-430C-BB59-7D9F6443CAD2}" type="presParOf" srcId="{E7CCD19C-A073-41A9-952F-6594D6A71B1E}" destId="{EE38F543-25ED-4AEB-A6F0-065323AE4662}" srcOrd="0" destOrd="0" presId="urn:microsoft.com/office/officeart/2005/8/layout/list1"/>
    <dgm:cxn modelId="{26AAA44D-8215-4D8C-8D52-12924CF55B56}" type="presParOf" srcId="{E7CCD19C-A073-41A9-952F-6594D6A71B1E}" destId="{DEB2C60C-103A-46E4-8770-A500C2C78B79}" srcOrd="1" destOrd="0" presId="urn:microsoft.com/office/officeart/2005/8/layout/list1"/>
    <dgm:cxn modelId="{84FFFD6A-3DB4-4466-96A0-8D08B4F3108D}" type="presParOf" srcId="{D5144EA7-F6E0-48BC-AFBA-2BB04945B053}" destId="{7629F693-74D8-41F6-BCF8-2F0F39187AED}" srcOrd="1" destOrd="0" presId="urn:microsoft.com/office/officeart/2005/8/layout/list1"/>
    <dgm:cxn modelId="{97A00E87-C9F0-4D71-8CAD-945CF8D74776}" type="presParOf" srcId="{D5144EA7-F6E0-48BC-AFBA-2BB04945B053}" destId="{3901526A-DB0C-42B0-B013-4EFC34CC5C7E}" srcOrd="2" destOrd="0" presId="urn:microsoft.com/office/officeart/2005/8/layout/list1"/>
    <dgm:cxn modelId="{754033DB-9C42-49D5-B128-190A6DCA33F5}" type="presParOf" srcId="{D5144EA7-F6E0-48BC-AFBA-2BB04945B053}" destId="{220B13E8-F3F5-4B89-A8FD-EA4CB732EAAB}" srcOrd="3" destOrd="0" presId="urn:microsoft.com/office/officeart/2005/8/layout/list1"/>
    <dgm:cxn modelId="{A3906969-4B72-4145-B0D7-499B969399ED}" type="presParOf" srcId="{D5144EA7-F6E0-48BC-AFBA-2BB04945B053}" destId="{5154E0D9-20F7-4E99-B93C-148880331249}" srcOrd="4" destOrd="0" presId="urn:microsoft.com/office/officeart/2005/8/layout/list1"/>
    <dgm:cxn modelId="{EB96F7BF-93E4-4CCC-B7C9-17AF9D4F4BC6}" type="presParOf" srcId="{5154E0D9-20F7-4E99-B93C-148880331249}" destId="{79615B3E-E63A-4956-B4BF-3857AA065CB3}" srcOrd="0" destOrd="0" presId="urn:microsoft.com/office/officeart/2005/8/layout/list1"/>
    <dgm:cxn modelId="{DE3C4EDF-5A09-4EB7-B73C-35A245EF35FE}" type="presParOf" srcId="{5154E0D9-20F7-4E99-B93C-148880331249}" destId="{723182F7-FEBF-40E1-88CF-2906E481DA4B}" srcOrd="1" destOrd="0" presId="urn:microsoft.com/office/officeart/2005/8/layout/list1"/>
    <dgm:cxn modelId="{BA3A463C-7964-413C-9DF6-B6B107C84844}" type="presParOf" srcId="{D5144EA7-F6E0-48BC-AFBA-2BB04945B053}" destId="{3B6CFEEC-83E9-4573-9E4A-3D63678E3E18}" srcOrd="5" destOrd="0" presId="urn:microsoft.com/office/officeart/2005/8/layout/list1"/>
    <dgm:cxn modelId="{FFEEB43D-714B-48EC-9574-B988AF821F38}" type="presParOf" srcId="{D5144EA7-F6E0-48BC-AFBA-2BB04945B053}" destId="{A73034C2-A955-45A0-99E9-8BC5E8F3DE6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01526A-DB0C-42B0-B013-4EFC34CC5C7E}">
      <dsp:nvSpPr>
        <dsp:cNvPr id="0" name=""/>
        <dsp:cNvSpPr/>
      </dsp:nvSpPr>
      <dsp:spPr>
        <a:xfrm>
          <a:off x="0" y="598004"/>
          <a:ext cx="8229600" cy="1415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04012" rIns="638708" bIns="170688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u="sng" kern="1200" dirty="0" smtClean="0">
              <a:latin typeface="Times New Roman" pitchFamily="18" charset="0"/>
              <a:cs typeface="Times New Roman" pitchFamily="18" charset="0"/>
            </a:rPr>
            <a:t>В большом количестве воды: </a:t>
          </a:r>
          <a:r>
            <a:rPr lang="ru-RU" sz="2400" b="0" kern="1200" dirty="0" smtClean="0">
              <a:latin typeface="Times New Roman" pitchFamily="18" charset="0"/>
              <a:cs typeface="Times New Roman" pitchFamily="18" charset="0"/>
            </a:rPr>
            <a:t>на 100 грамм макаронных изделий – 600 грамм воды</a:t>
          </a:r>
          <a:endParaRPr lang="ru-RU" sz="2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598004"/>
        <a:ext cx="8229600" cy="1415925"/>
      </dsp:txXfrm>
    </dsp:sp>
    <dsp:sp modelId="{DEB2C60C-103A-46E4-8770-A500C2C78B79}">
      <dsp:nvSpPr>
        <dsp:cNvPr id="0" name=""/>
        <dsp:cNvSpPr/>
      </dsp:nvSpPr>
      <dsp:spPr>
        <a:xfrm>
          <a:off x="411480" y="37881"/>
          <a:ext cx="2880417" cy="856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Times New Roman" pitchFamily="18" charset="0"/>
              <a:cs typeface="Times New Roman" pitchFamily="18" charset="0"/>
            </a:rPr>
            <a:t>Сливной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" y="37881"/>
        <a:ext cx="2880417" cy="856080"/>
      </dsp:txXfrm>
    </dsp:sp>
    <dsp:sp modelId="{A73034C2-A955-45A0-99E9-8BC5E8F3DE6C}">
      <dsp:nvSpPr>
        <dsp:cNvPr id="0" name=""/>
        <dsp:cNvSpPr/>
      </dsp:nvSpPr>
      <dsp:spPr>
        <a:xfrm>
          <a:off x="0" y="2495606"/>
          <a:ext cx="8229600" cy="2420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04012" rIns="638708" bIns="199136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900" kern="1200" dirty="0"/>
        </a:p>
        <a:p>
          <a:pPr marL="285750" lvl="1" indent="-285750" algn="just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u="sng" kern="1200" dirty="0" smtClean="0">
              <a:latin typeface="Times New Roman" pitchFamily="18" charset="0"/>
              <a:cs typeface="Times New Roman" pitchFamily="18" charset="0"/>
            </a:rPr>
            <a:t>В небольшом количестве воды: </a:t>
          </a:r>
          <a:r>
            <a:rPr lang="ru-RU" sz="2800" b="0" kern="1200" dirty="0" smtClean="0">
              <a:latin typeface="Times New Roman" pitchFamily="18" charset="0"/>
              <a:cs typeface="Times New Roman" pitchFamily="18" charset="0"/>
            </a:rPr>
            <a:t>на 100 грамм макаронных изделий – 220 – 250  грамм воды</a:t>
          </a:r>
          <a:endParaRPr lang="ru-RU" sz="2800" kern="1200" dirty="0"/>
        </a:p>
      </dsp:txBody>
      <dsp:txXfrm>
        <a:off x="0" y="2495606"/>
        <a:ext cx="8229600" cy="2420775"/>
      </dsp:txXfrm>
    </dsp:sp>
    <dsp:sp modelId="{723182F7-FEBF-40E1-88CF-2906E481DA4B}">
      <dsp:nvSpPr>
        <dsp:cNvPr id="0" name=""/>
        <dsp:cNvSpPr/>
      </dsp:nvSpPr>
      <dsp:spPr>
        <a:xfrm>
          <a:off x="226367" y="2571716"/>
          <a:ext cx="2880417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err="1" smtClean="0">
              <a:latin typeface="Times New Roman" pitchFamily="18" charset="0"/>
              <a:cs typeface="Times New Roman" pitchFamily="18" charset="0"/>
            </a:rPr>
            <a:t>Несливной</a:t>
          </a:r>
          <a:endParaRPr lang="ru-RU" sz="3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367" y="2571716"/>
        <a:ext cx="2880417" cy="856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7FBDF-F4D0-4B89-AC1C-35E54E2D5C1D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28829-5ABA-4FC9-BEA2-E5B6D7CC2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BF322D-5427-4891-9967-32BE5F2D2178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F322D-5427-4891-9967-32BE5F2D2178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F322D-5427-4891-9967-32BE5F2D2178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F322D-5427-4891-9967-32BE5F2D2178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F322D-5427-4891-9967-32BE5F2D2178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F322D-5427-4891-9967-32BE5F2D2178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F322D-5427-4891-9967-32BE5F2D2178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F322D-5427-4891-9967-32BE5F2D2178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BF322D-5427-4891-9967-32BE5F2D2178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BF322D-5427-4891-9967-32BE5F2D2178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BF322D-5427-4891-9967-32BE5F2D2178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BF322D-5427-4891-9967-32BE5F2D2178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FC0ADE9-FF88-4124-818E-60E665DA9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4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85794"/>
            <a:ext cx="7929618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Блюда из круп, бобовых и макаронных изделий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hape 57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00034" y="3000372"/>
            <a:ext cx="2796458" cy="1996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5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571868" y="3000372"/>
            <a:ext cx="2520280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58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286512" y="3000372"/>
            <a:ext cx="2627783" cy="2069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12700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Cabi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</a:pPr>
            <a:endParaRPr sz="4300" b="0" i="0" u="none" strike="noStrike" cap="none" baseline="0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15338" y="6072206"/>
            <a:ext cx="642974" cy="542350"/>
          </a:xfrm>
          <a:prstGeom prst="actionButtonHo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31840" y="188640"/>
            <a:ext cx="2780383" cy="8640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ru-RU" sz="3600" b="1" u="none" strike="noStrike" cap="none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Бобовые</a:t>
            </a:r>
          </a:p>
        </p:txBody>
      </p:sp>
      <p:pic>
        <p:nvPicPr>
          <p:cNvPr id="160" name="Shape 16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39552" y="2636912"/>
            <a:ext cx="7957392" cy="4221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42" name="Picture 2" descr="http://hozuyut.ru/wp-content/uploads/2016/10/beans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2779812" cy="1818707"/>
          </a:xfrm>
          <a:prstGeom prst="rect">
            <a:avLst/>
          </a:prstGeom>
          <a:noFill/>
        </p:spPr>
      </p:pic>
      <p:pic>
        <p:nvPicPr>
          <p:cNvPr id="35844" name="Picture 4" descr="http://clipartmania.ru/uploads/gallery/comthumb/341/peas-3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44824"/>
            <a:ext cx="2267744" cy="2040969"/>
          </a:xfrm>
          <a:prstGeom prst="rect">
            <a:avLst/>
          </a:prstGeom>
          <a:noFill/>
        </p:spPr>
      </p:pic>
      <p:pic>
        <p:nvPicPr>
          <p:cNvPr id="35846" name="Picture 6" descr="https://www.sendo.vn/nhip-song/media/camnang/2015/06/product_pulses_lentils_green_lentils_laird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869160"/>
            <a:ext cx="1970584" cy="1474654"/>
          </a:xfrm>
          <a:prstGeom prst="rect">
            <a:avLst/>
          </a:prstGeom>
          <a:noFill/>
        </p:spPr>
      </p:pic>
      <p:sp>
        <p:nvSpPr>
          <p:cNvPr id="35848" name="AutoShape 8" descr="https://www.vebma.com/media/af3101_7a24d711c95c4c838a2f50dbb5558cb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50" name="Picture 10" descr="https://im0-tub-ru.yandex.net/i?id=22a4fb32a0ed522ddd94e11c14aa0ff8-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797152"/>
            <a:ext cx="2412140" cy="1610000"/>
          </a:xfrm>
          <a:prstGeom prst="rect">
            <a:avLst/>
          </a:prstGeom>
          <a:noFill/>
        </p:spPr>
      </p:pic>
      <p:pic>
        <p:nvPicPr>
          <p:cNvPr id="35852" name="Picture 12" descr="http://www.iamcook.ru/upl/products/misc/broad-beans/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1124744"/>
            <a:ext cx="1944216" cy="12929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idx="1"/>
          </p:nvPr>
        </p:nvSpPr>
        <p:spPr>
          <a:xfrm>
            <a:off x="467544" y="1214421"/>
            <a:ext cx="8030636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79999"/>
              <a:buFont typeface="Cabin"/>
              <a:buChar char="●"/>
            </a:pPr>
            <a:r>
              <a:rPr lang="ru-RU" sz="36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Белки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9999"/>
              <a:buFont typeface="Cabin"/>
              <a:buChar char="●"/>
            </a:pPr>
            <a:r>
              <a:rPr lang="ru-RU" sz="36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Клетчатка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9999"/>
              <a:buFont typeface="Cabin"/>
              <a:buChar char="●"/>
            </a:pPr>
            <a:r>
              <a:rPr lang="ru-RU" sz="36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Витамины – В</a:t>
            </a:r>
            <a:r>
              <a:rPr lang="ru-RU" sz="3600" b="1" u="none" strike="noStrike" cap="none" baseline="-2500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1</a:t>
            </a:r>
            <a:r>
              <a:rPr lang="ru-RU" sz="36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, В</a:t>
            </a:r>
            <a:r>
              <a:rPr lang="ru-RU" sz="3600" b="1" u="none" strike="noStrike" cap="none" baseline="-2500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2</a:t>
            </a:r>
            <a:r>
              <a:rPr lang="ru-RU" sz="36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, РР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9999"/>
              <a:buFont typeface="Cabin"/>
              <a:buChar char="●"/>
            </a:pPr>
            <a:r>
              <a:rPr lang="ru-RU" sz="36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Углеводы</a:t>
            </a:r>
          </a:p>
          <a:p>
            <a: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611560" y="260648"/>
            <a:ext cx="8064896" cy="850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ru-RU" sz="3600" b="1" u="none" strike="noStrike" cap="none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Пищевая ценность бобовых</a:t>
            </a:r>
          </a:p>
        </p:txBody>
      </p:sp>
      <p:pic>
        <p:nvPicPr>
          <p:cNvPr id="41986" name="Picture 2" descr="http://annahelp.ru/wp-content/uploads/2016/07/zink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068960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idx="1"/>
          </p:nvPr>
        </p:nvSpPr>
        <p:spPr>
          <a:xfrm>
            <a:off x="611560" y="1214421"/>
            <a:ext cx="7886620" cy="52149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just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78666"/>
              <a:buFont typeface="Cabin"/>
              <a:buChar char="●"/>
            </a:pPr>
            <a:r>
              <a:rPr lang="ru-RU" sz="280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Бобовые перед варкой </a:t>
            </a:r>
            <a:r>
              <a:rPr lang="ru-RU" sz="2800" b="1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перебирают </a:t>
            </a:r>
            <a:r>
              <a:rPr lang="ru-RU" sz="280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(удаляя </a:t>
            </a:r>
            <a:r>
              <a:rPr lang="ru-RU" sz="280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примеси, поврежденные зерна)</a:t>
            </a:r>
          </a:p>
          <a:p>
            <a:pPr marL="365760" marR="0" lvl="0" indent="-289560" algn="just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8666"/>
              <a:buFont typeface="Cabin"/>
              <a:buChar char="●"/>
            </a:pPr>
            <a:r>
              <a:rPr lang="ru-RU" sz="280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ru-RU" sz="28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Промывают </a:t>
            </a:r>
            <a:r>
              <a:rPr lang="ru-RU" sz="280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2-3 раза водой </a:t>
            </a:r>
          </a:p>
          <a:p>
            <a:pPr marL="365760" marR="0" lvl="0" indent="-289560" algn="just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8666"/>
              <a:buFont typeface="Cabin"/>
              <a:buChar char="●"/>
            </a:pPr>
            <a:r>
              <a:rPr lang="ru-RU" sz="28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Замачивают</a:t>
            </a:r>
            <a:r>
              <a:rPr lang="ru-RU" sz="280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(кроме лущеного и колотого гороха) на 3-4 часа, замачивание сокращает срок тепловой обработки и способствует сохранению формы бобовые. При замачивании масса бобовых увеличивается примерно в два раза.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539552" y="274637"/>
            <a:ext cx="8394136" cy="8501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ru-RU" sz="3600" b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Первичная  </a:t>
            </a:r>
            <a:r>
              <a:rPr lang="ru-RU" sz="3600" b="1" u="none" strike="noStrike" cap="none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обработка бобовых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072462" y="5857892"/>
            <a:ext cx="714380" cy="685226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785785" y="260648"/>
            <a:ext cx="7498080" cy="5760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ru-RU" sz="3600" b="1" i="0" u="none" strike="noStrike" cap="none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Макаронные изделия</a:t>
            </a:r>
          </a:p>
        </p:txBody>
      </p:sp>
      <p:sp>
        <p:nvSpPr>
          <p:cNvPr id="180" name="Shape 180"/>
          <p:cNvSpPr/>
          <p:nvPr/>
        </p:nvSpPr>
        <p:spPr>
          <a:xfrm>
            <a:off x="1763688" y="857226"/>
            <a:ext cx="5544616" cy="571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ctr" rtl="0">
              <a:spcBef>
                <a:spcPts val="0"/>
              </a:spcBef>
              <a:buSzPct val="25000"/>
              <a:buNone/>
            </a:pPr>
            <a:r>
              <a:rPr lang="ru-RU" sz="2400" b="1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Трубчатые</a:t>
            </a:r>
            <a:r>
              <a:rPr lang="ru-RU" sz="2000" b="1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</a:t>
            </a:r>
            <a:r>
              <a:rPr lang="ru-RU" sz="2400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(трубочки, рожки, соломка)</a:t>
            </a:r>
          </a:p>
        </p:txBody>
      </p:sp>
      <p:sp>
        <p:nvSpPr>
          <p:cNvPr id="181" name="Shape 181"/>
          <p:cNvSpPr/>
          <p:nvPr/>
        </p:nvSpPr>
        <p:spPr>
          <a:xfrm>
            <a:off x="2643174" y="4429132"/>
            <a:ext cx="4104455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lvl="0" indent="-289560" algn="ctr">
              <a:buSzPct val="25000"/>
            </a:pPr>
            <a:r>
              <a:rPr lang="ru-RU" sz="2400" b="1" u="none" strike="noStrike" cap="none" baseline="0" dirty="0" err="1" smtClean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Нитеподобные</a:t>
            </a:r>
            <a:endParaRPr lang="ru-RU" sz="2400" b="1" u="none" strike="noStrike" cap="none" baseline="0" dirty="0" smtClean="0">
              <a:solidFill>
                <a:srgbClr val="000000"/>
              </a:solidFill>
              <a:latin typeface="Times New Roman" pitchFamily="18" charset="0"/>
              <a:ea typeface="Cabin"/>
              <a:cs typeface="Times New Roman" pitchFamily="18" charset="0"/>
              <a:sym typeface="Cabin"/>
            </a:endParaRPr>
          </a:p>
          <a:p>
            <a:pPr marL="365760" lvl="0" indent="-289560" algn="ctr">
              <a:buSzPct val="25000"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(спагетти, вермишель, </a:t>
            </a: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паутинка)</a:t>
            </a:r>
            <a:endParaRPr lang="ru-RU" sz="2000" i="1" u="none" strike="noStrike" cap="none" baseline="0" dirty="0">
              <a:solidFill>
                <a:srgbClr val="000000"/>
              </a:solidFill>
              <a:latin typeface="Times New Roman" pitchFamily="18" charset="0"/>
              <a:ea typeface="Cabin"/>
              <a:cs typeface="Times New Roman" pitchFamily="18" charset="0"/>
              <a:sym typeface="Cabin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500827" y="2636912"/>
            <a:ext cx="2643173" cy="15254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ctr" rtl="0">
              <a:spcBef>
                <a:spcPts val="0"/>
              </a:spcBef>
              <a:buSzPct val="25000"/>
              <a:buNone/>
            </a:pPr>
            <a:r>
              <a:rPr lang="ru-RU" sz="2400" b="1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Ленточные </a:t>
            </a:r>
            <a:r>
              <a:rPr lang="ru-RU" sz="2400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(лапша узкая, широкая, гофрированная</a:t>
            </a:r>
            <a:r>
              <a:rPr lang="ru-RU" sz="2400" b="1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)</a:t>
            </a:r>
          </a:p>
        </p:txBody>
      </p:sp>
      <p:sp>
        <p:nvSpPr>
          <p:cNvPr id="183" name="Shape 183"/>
          <p:cNvSpPr/>
          <p:nvPr/>
        </p:nvSpPr>
        <p:spPr>
          <a:xfrm>
            <a:off x="-428660" y="2928934"/>
            <a:ext cx="3417624" cy="14537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ctr" rtl="0">
              <a:spcBef>
                <a:spcPts val="0"/>
              </a:spcBef>
              <a:buSzPct val="25000"/>
              <a:buNone/>
            </a:pPr>
            <a:r>
              <a:rPr lang="ru-RU" sz="2400" b="1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Фигурные </a:t>
            </a:r>
          </a:p>
          <a:p>
            <a:pPr marL="365760" marR="0" lvl="0" indent="-289560" algn="ctr" rtl="0">
              <a:spcBef>
                <a:spcPts val="600"/>
              </a:spcBef>
              <a:buSzPct val="25000"/>
              <a:buNone/>
            </a:pPr>
            <a:r>
              <a:rPr lang="ru-RU" sz="2400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(перья, звездочки, завитушки, ракушки)</a:t>
            </a:r>
            <a:r>
              <a:rPr lang="ru-RU" sz="2000" b="1" i="1" u="none" strike="noStrike" cap="none" baseline="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  <p:pic>
        <p:nvPicPr>
          <p:cNvPr id="184" name="Shape 18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357554" y="5214950"/>
            <a:ext cx="2866070" cy="152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14282" y="4357694"/>
            <a:ext cx="2643205" cy="1735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6643702" y="4293096"/>
            <a:ext cx="2500298" cy="171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3286125" y="1412776"/>
            <a:ext cx="2928900" cy="158763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/>
          <p:nvPr/>
        </p:nvSpPr>
        <p:spPr>
          <a:xfrm>
            <a:off x="2571735" y="2571743"/>
            <a:ext cx="4286280" cy="2000265"/>
          </a:xfrm>
          <a:prstGeom prst="quadArrowCallout">
            <a:avLst>
              <a:gd name="adj1" fmla="val 18515"/>
              <a:gd name="adj2" fmla="val 18515"/>
              <a:gd name="adj3" fmla="val 18515"/>
              <a:gd name="adj4" fmla="val 48123"/>
            </a:avLst>
          </a:prstGeom>
          <a:solidFill>
            <a:srgbClr val="FFD46A"/>
          </a:solidFill>
          <a:ln w="9525" cap="flat" cmpd="sng">
            <a:solidFill>
              <a:srgbClr val="C58C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2786050" y="3214686"/>
            <a:ext cx="4000527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Виды макаронных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изделий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idx="1"/>
          </p:nvPr>
        </p:nvSpPr>
        <p:spPr>
          <a:xfrm>
            <a:off x="395536" y="1214421"/>
            <a:ext cx="8496944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ru-RU" sz="32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Белки – 10-11 %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ru-RU" sz="32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Углеводы – 74-75 %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ru-RU" sz="32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Жиры – до 1 %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ru-RU" sz="32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Минеральные вещества </a:t>
            </a:r>
            <a:r>
              <a:rPr lang="ru-RU" sz="320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– калий, </a:t>
            </a:r>
            <a:r>
              <a:rPr lang="ru-RU" sz="3200" u="none" strike="noStrike" cap="none" baseline="0" dirty="0" smtClean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кальций</a:t>
            </a:r>
            <a:r>
              <a:rPr lang="ru-RU" sz="320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, магний, фосфор, железо</a:t>
            </a:r>
          </a:p>
          <a:p>
            <a: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</a:pPr>
            <a:endParaRPr sz="3200" b="0" u="none" strike="noStrike" cap="none" baseline="0" dirty="0">
              <a:solidFill>
                <a:schemeClr val="dk1"/>
              </a:solidFill>
              <a:latin typeface="Times New Roman" pitchFamily="18" charset="0"/>
              <a:ea typeface="Cabin"/>
              <a:cs typeface="Times New Roman" pitchFamily="18" charset="0"/>
              <a:sym typeface="Cabin"/>
            </a:endParaRPr>
          </a:p>
        </p:txBody>
      </p:sp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755576" y="404664"/>
            <a:ext cx="7885479" cy="7383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ru-RU" sz="3600" b="1" u="none" strike="noStrike" cap="none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Пищевая ценность макарон</a:t>
            </a:r>
          </a:p>
        </p:txBody>
      </p:sp>
      <p:pic>
        <p:nvPicPr>
          <p:cNvPr id="44034" name="Picture 2" descr="https://im0-tub-ru.yandex.net/i?id=22a0a2abc0b20a862121df269abcfafa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077072"/>
            <a:ext cx="3778553" cy="25032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idx="1"/>
          </p:nvPr>
        </p:nvSpPr>
        <p:spPr>
          <a:xfrm>
            <a:off x="539552" y="1628800"/>
            <a:ext cx="7958628" cy="4600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ru-RU" sz="36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Перебирают</a:t>
            </a:r>
          </a:p>
          <a:p>
            <a:pPr marL="365760" marR="0" lvl="0" indent="-28956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ru-RU" sz="360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Некоторые виды макарон </a:t>
            </a:r>
            <a:r>
              <a:rPr lang="ru-RU" sz="36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просеивают</a:t>
            </a:r>
          </a:p>
          <a:p>
            <a:pPr marL="365760" marR="0" lvl="0" indent="-289560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ru-RU" sz="360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Длинные р</a:t>
            </a:r>
            <a:r>
              <a:rPr lang="ru-RU" sz="36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азламывают</a:t>
            </a:r>
            <a:r>
              <a:rPr lang="ru-RU" sz="360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на кусочки размером 5 – 15 см</a:t>
            </a:r>
          </a:p>
          <a:p>
            <a:pPr marL="365760" marR="0" lvl="0" indent="-127000" algn="just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</a:pPr>
            <a:endParaRPr sz="3600" u="none" strike="noStrike" cap="none" baseline="0" dirty="0">
              <a:solidFill>
                <a:schemeClr val="dk1"/>
              </a:solidFill>
              <a:latin typeface="Times New Roman" pitchFamily="18" charset="0"/>
              <a:ea typeface="Cabin"/>
              <a:cs typeface="Times New Roman" pitchFamily="18" charset="0"/>
              <a:sym typeface="Cabin"/>
            </a:endParaRPr>
          </a:p>
        </p:txBody>
      </p:sp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67544" y="476671"/>
            <a:ext cx="8466144" cy="72008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ru-RU" sz="3600" b="1" u="none" strike="noStrike" cap="none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Первичная </a:t>
            </a:r>
            <a:r>
              <a:rPr lang="ru-RU" sz="3600" b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обработка  макарон</a:t>
            </a:r>
            <a:endParaRPr lang="ru-RU" sz="3600" b="1" u="none" strike="noStrike" cap="none" baseline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bin"/>
              <a:cs typeface="Times New Roman" pitchFamily="18" charset="0"/>
              <a:sym typeface="Cabi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Способы варки макарон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hape 213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6516216" y="3717032"/>
            <a:ext cx="2304256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14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6588224" y="1412776"/>
            <a:ext cx="2304256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Управляющая кнопка: домой 6">
            <a:hlinkClick r:id="rId8" action="ppaction://hlinksldjump" highlightClick="1"/>
          </p:cNvPr>
          <p:cNvSpPr/>
          <p:nvPr/>
        </p:nvSpPr>
        <p:spPr>
          <a:xfrm>
            <a:off x="8215338" y="6000768"/>
            <a:ext cx="714380" cy="613788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291264" cy="540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03032"/>
                <a:gridCol w="1080120"/>
                <a:gridCol w="1008112"/>
              </a:tblGrid>
              <a:tr h="4804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Утверждение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Да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0440">
                <a:tc>
                  <a:txBody>
                    <a:bodyPr/>
                    <a:lstStyle/>
                    <a:p>
                      <a:pPr algn="just"/>
                      <a:r>
                        <a:rPr lang="ru-RU" sz="2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Крупу засыпают в кипящую воду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6098">
                <a:tc>
                  <a:txBody>
                    <a:bodyPr/>
                    <a:lstStyle/>
                    <a:p>
                      <a:pPr algn="just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2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ускорения варки манную крупу замачивают на 3-4 часа.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1754">
                <a:tc>
                  <a:txBody>
                    <a:bodyPr/>
                    <a:lstStyle/>
                    <a:p>
                      <a:pPr algn="just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2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приготовления запеканок макароны варят в большом количестве воды.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76098">
                <a:tc>
                  <a:txBody>
                    <a:bodyPr/>
                    <a:lstStyle/>
                    <a:p>
                      <a:pPr algn="just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2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Каши хранят в прохладном затемнённом месте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1754">
                <a:tc>
                  <a:txBody>
                    <a:bodyPr/>
                    <a:lstStyle/>
                    <a:p>
                      <a:pPr algn="just"/>
                      <a:r>
                        <a:rPr lang="ru-RU" sz="260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2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Для приготовления рассыпчатой каши подходят лишь недроблёные крупы</a:t>
                      </a:r>
                      <a:endParaRPr lang="ru-RU" sz="2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Проверь себя: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7020272" y="1844824"/>
            <a:ext cx="432048" cy="4103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7956376" y="2564904"/>
            <a:ext cx="432048" cy="4103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8072462" y="3500438"/>
            <a:ext cx="432048" cy="4103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8028384" y="4653136"/>
            <a:ext cx="432048" cy="4103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7020272" y="5661248"/>
            <a:ext cx="432048" cy="410344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idx="1"/>
          </p:nvPr>
        </p:nvSpPr>
        <p:spPr>
          <a:xfrm>
            <a:off x="539552" y="1268759"/>
            <a:ext cx="4603951" cy="3517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ctr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Cabin"/>
              <a:buNone/>
            </a:pPr>
            <a:r>
              <a:rPr lang="ru-RU" sz="3200" b="0" i="0" u="none" strike="noStrike" cap="none" baseline="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  <a:r>
              <a:rPr lang="ru-RU" sz="2400" b="1" i="1" u="none" strike="noStrike" cap="none" baseline="0" dirty="0"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Макароны -60 г, масло-20 г, сыр-15 г (на одну порцию)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rgbClr val="660000"/>
              </a:buClr>
              <a:buSzPct val="80000"/>
              <a:buFont typeface="Cabin"/>
              <a:buChar char="●"/>
            </a:pPr>
            <a:r>
              <a:rPr lang="ru-RU" sz="2400" b="1" i="1" u="none" strike="noStrike" cap="none" baseline="0" dirty="0"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   </a:t>
            </a:r>
            <a:r>
              <a:rPr lang="ru-RU" sz="2400" b="0" i="0" u="none" strike="noStrike" cap="none" baseline="0" dirty="0"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В кипящую </a:t>
            </a:r>
            <a:r>
              <a:rPr lang="ru-RU" sz="2400" b="0" i="0" u="none" strike="noStrike" cap="none" baseline="0" dirty="0" err="1"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подсоленую</a:t>
            </a:r>
            <a:r>
              <a:rPr lang="ru-RU" sz="2400" b="0" i="0" u="none" strike="noStrike" cap="none" baseline="0" dirty="0"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 воду положить макароны. Воду по объему в 5 раз больше, чем макарон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rgbClr val="660000"/>
              </a:buClr>
              <a:buSzPct val="80000"/>
              <a:buFont typeface="Cabin"/>
              <a:buChar char="●"/>
            </a:pPr>
            <a:r>
              <a:rPr lang="ru-RU" sz="2400" b="0" i="0" u="none" strike="noStrike" cap="none" baseline="0" dirty="0"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 Варить до готовности (20 минут)</a:t>
            </a:r>
          </a:p>
          <a:p>
            <a: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67544" y="274637"/>
            <a:ext cx="8466144" cy="1143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ru-RU" sz="3200" b="1" u="none" strike="noStrike" cap="none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Технология приготовления </a:t>
            </a:r>
            <a:r>
              <a:rPr lang="ru-RU" sz="3200" b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/>
            </a:r>
            <a:br>
              <a:rPr lang="ru-RU" sz="3200" b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</a:br>
            <a:r>
              <a:rPr lang="ru-RU" sz="3200" b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макарон </a:t>
            </a:r>
            <a:r>
              <a:rPr lang="ru-RU" sz="3200" b="1" u="none" strike="noStrike" cap="none" baseline="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с </a:t>
            </a:r>
            <a:r>
              <a:rPr lang="ru-RU" sz="3200" b="1" u="none" strike="noStrike" cap="none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сыром</a:t>
            </a:r>
            <a:endParaRPr lang="ru-RU" sz="3850" b="0" i="0" u="none" strike="noStrike" cap="none" baseline="0" dirty="0">
              <a:solidFill>
                <a:schemeClr val="tx2">
                  <a:lumMod val="75000"/>
                </a:schemeClr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4644008" y="3293700"/>
            <a:ext cx="4500117" cy="356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spcBef>
                <a:spcPts val="0"/>
              </a:spcBef>
              <a:buClr>
                <a:srgbClr val="3891A7"/>
              </a:buClr>
              <a:buSzPct val="80000"/>
              <a:buFont typeface="Cabin"/>
              <a:buChar char="•"/>
            </a:pPr>
            <a:r>
              <a:rPr lang="ru-RU" sz="2400" b="0" i="0" u="none" strike="noStrike" cap="none" baseline="0" dirty="0"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 Готовые макароны откинуть на дуршлаг, дать воде стечь, </a:t>
            </a:r>
          </a:p>
          <a:p>
            <a:pPr marL="365760" marR="0" lvl="0" indent="-289560" algn="l" rtl="0">
              <a:spcBef>
                <a:spcPts val="600"/>
              </a:spcBef>
              <a:buClr>
                <a:srgbClr val="660000"/>
              </a:buClr>
              <a:buSzPct val="80000"/>
              <a:buFont typeface="Cabin"/>
              <a:buChar char="•"/>
            </a:pPr>
            <a:r>
              <a:rPr lang="ru-RU" sz="2400" b="0" i="0" u="none" strike="noStrike" cap="none" baseline="0" dirty="0"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Переложить в кастрюлю, заправить маслом и ½ тертого сыра, перемешать</a:t>
            </a:r>
          </a:p>
          <a:p>
            <a:pPr marL="365760" marR="0" lvl="0" indent="-289560" algn="l" rtl="0">
              <a:spcBef>
                <a:spcPts val="600"/>
              </a:spcBef>
              <a:buClr>
                <a:srgbClr val="660000"/>
              </a:buClr>
              <a:buSzPct val="80000"/>
              <a:buFont typeface="Cabin"/>
              <a:buChar char="•"/>
            </a:pPr>
            <a:r>
              <a:rPr lang="ru-RU" sz="2400" b="0" i="0" u="none" strike="noStrike" cap="none" baseline="0" dirty="0"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 Горячие макароны разложить по тарелкам горкой, посыпать сверху сыром</a:t>
            </a:r>
          </a:p>
        </p:txBody>
      </p:sp>
      <p:sp>
        <p:nvSpPr>
          <p:cNvPr id="222" name="Shape 222">
            <a:hlinkClick r:id="rId3" action="ppaction://hlinksldjump"/>
          </p:cNvPr>
          <p:cNvSpPr/>
          <p:nvPr/>
        </p:nvSpPr>
        <p:spPr>
          <a:xfrm>
            <a:off x="8100392" y="6093296"/>
            <a:ext cx="571471" cy="5714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15000" y="60000"/>
                </a:moveTo>
                <a:lnTo>
                  <a:pt x="105000" y="15000"/>
                </a:lnTo>
                <a:lnTo>
                  <a:pt x="105000" y="104999"/>
                </a:lnTo>
                <a:close/>
              </a:path>
              <a:path w="120000" h="120000" fill="darken" extrusionOk="0">
                <a:moveTo>
                  <a:pt x="15000" y="60000"/>
                </a:moveTo>
                <a:lnTo>
                  <a:pt x="105000" y="15000"/>
                </a:lnTo>
                <a:lnTo>
                  <a:pt x="105000" y="104999"/>
                </a:lnTo>
                <a:close/>
              </a:path>
              <a:path w="120000" h="120000" fill="none" extrusionOk="0">
                <a:moveTo>
                  <a:pt x="15000" y="60000"/>
                </a:moveTo>
                <a:lnTo>
                  <a:pt x="105000" y="15000"/>
                </a:lnTo>
                <a:lnTo>
                  <a:pt x="105000" y="104999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296A7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23" name="Shape 22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5580111" y="1556792"/>
            <a:ext cx="3349605" cy="1872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39552" y="4797152"/>
            <a:ext cx="3249309" cy="1715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Крупы и бобовые имеют важное значение в питании. Обладают высокой пищевой ценностью, хорошо усваиваются, питательны и калорийны. В них содержится большое количество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крахмала, белков, богаты они и витаминами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ugc.futurelearn.com/uploads/images/2e/d1/large_hero_2ed15eac-36ec-40aa-a6be-abe189f169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643182"/>
            <a:ext cx="5688632" cy="3792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ultivarenie.ru/images/multivarenie/2016/09/9-2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95536" y="260647"/>
            <a:ext cx="8280920" cy="6253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714744" y="142852"/>
            <a:ext cx="2207168" cy="5960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ru-RU" sz="3200" b="1" u="none" strike="noStrike" cap="none" baseline="0" dirty="0"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Крупы</a:t>
            </a:r>
          </a:p>
        </p:txBody>
      </p:sp>
      <p:sp>
        <p:nvSpPr>
          <p:cNvPr id="71" name="Shape 71"/>
          <p:cNvSpPr/>
          <p:nvPr/>
        </p:nvSpPr>
        <p:spPr>
          <a:xfrm>
            <a:off x="428596" y="714356"/>
            <a:ext cx="273630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i="0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Кукуруза</a:t>
            </a:r>
          </a:p>
        </p:txBody>
      </p:sp>
      <p:sp>
        <p:nvSpPr>
          <p:cNvPr id="72" name="Shape 72"/>
          <p:cNvSpPr/>
          <p:nvPr/>
        </p:nvSpPr>
        <p:spPr>
          <a:xfrm>
            <a:off x="785786" y="4286256"/>
            <a:ext cx="2016224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i="0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Рис </a:t>
            </a:r>
          </a:p>
        </p:txBody>
      </p:sp>
      <p:sp>
        <p:nvSpPr>
          <p:cNvPr id="73" name="Shape 73"/>
          <p:cNvSpPr/>
          <p:nvPr/>
        </p:nvSpPr>
        <p:spPr>
          <a:xfrm>
            <a:off x="714348" y="2428868"/>
            <a:ext cx="216024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i="0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Просо</a:t>
            </a:r>
            <a:r>
              <a:rPr lang="ru-RU" sz="1800" b="0" i="0" u="none" strike="noStrike" cap="none" baseline="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348" y="1214422"/>
            <a:ext cx="2174488" cy="114299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3000364" y="5072074"/>
            <a:ext cx="1357892" cy="4098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296A7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4429124" y="857232"/>
            <a:ext cx="1944216" cy="173352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6357950" y="1071546"/>
            <a:ext cx="2627784" cy="100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крупа кукурузная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85786" y="2928934"/>
            <a:ext cx="2112576" cy="121444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3000364" y="3214686"/>
            <a:ext cx="1285315" cy="35262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296A7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0" name="Shape 80"/>
          <p:cNvSpPr/>
          <p:nvPr/>
        </p:nvSpPr>
        <p:spPr>
          <a:xfrm>
            <a:off x="3000364" y="1428736"/>
            <a:ext cx="1213307" cy="3657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296A7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4500562" y="2500306"/>
            <a:ext cx="1944216" cy="151925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82"/>
          <p:cNvSpPr/>
          <p:nvPr/>
        </p:nvSpPr>
        <p:spPr>
          <a:xfrm>
            <a:off x="6500826" y="3143248"/>
            <a:ext cx="2411760" cy="4314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пшено</a:t>
            </a:r>
          </a:p>
        </p:txBody>
      </p:sp>
      <p:sp>
        <p:nvSpPr>
          <p:cNvPr id="83" name="Shape 83"/>
          <p:cNvSpPr/>
          <p:nvPr/>
        </p:nvSpPr>
        <p:spPr>
          <a:xfrm>
            <a:off x="6572264" y="5000636"/>
            <a:ext cx="2411760" cy="8754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крупа рисовая</a:t>
            </a:r>
          </a:p>
        </p:txBody>
      </p:sp>
      <p:pic>
        <p:nvPicPr>
          <p:cNvPr id="84" name="Shape 84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785786" y="4714884"/>
            <a:ext cx="2031043" cy="137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4643438" y="4857760"/>
            <a:ext cx="1860033" cy="1285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683568" y="260648"/>
            <a:ext cx="2673969" cy="7724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i="0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Ячмень </a:t>
            </a:r>
          </a:p>
        </p:txBody>
      </p:sp>
      <p:sp>
        <p:nvSpPr>
          <p:cNvPr id="91" name="Shape 91"/>
          <p:cNvSpPr/>
          <p:nvPr/>
        </p:nvSpPr>
        <p:spPr>
          <a:xfrm>
            <a:off x="1071537" y="1928801"/>
            <a:ext cx="1844279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Гречиха </a:t>
            </a:r>
          </a:p>
        </p:txBody>
      </p:sp>
      <p:sp>
        <p:nvSpPr>
          <p:cNvPr id="92" name="Shape 92"/>
          <p:cNvSpPr/>
          <p:nvPr/>
        </p:nvSpPr>
        <p:spPr>
          <a:xfrm>
            <a:off x="1071537" y="3429000"/>
            <a:ext cx="22860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i="0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Овес </a:t>
            </a:r>
          </a:p>
        </p:txBody>
      </p:sp>
      <p:sp>
        <p:nvSpPr>
          <p:cNvPr id="93" name="Shape 93"/>
          <p:cNvSpPr/>
          <p:nvPr/>
        </p:nvSpPr>
        <p:spPr>
          <a:xfrm>
            <a:off x="1000100" y="5000635"/>
            <a:ext cx="22860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i="0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Пшеница </a:t>
            </a:r>
          </a:p>
        </p:txBody>
      </p:sp>
      <p:sp>
        <p:nvSpPr>
          <p:cNvPr id="94" name="Shape 94"/>
          <p:cNvSpPr/>
          <p:nvPr/>
        </p:nvSpPr>
        <p:spPr>
          <a:xfrm>
            <a:off x="2714611" y="1285859"/>
            <a:ext cx="1071570" cy="28575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96A7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2714611" y="2786058"/>
            <a:ext cx="1071570" cy="28575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96A7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2714611" y="4143380"/>
            <a:ext cx="1071570" cy="28575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96A7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2714611" y="5643578"/>
            <a:ext cx="1071570" cy="28575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96A7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11561" y="764704"/>
            <a:ext cx="1888736" cy="123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 cstate="print">
            <a:alphaModFix/>
          </a:blip>
          <a:srcRect t="7855" b="13600"/>
          <a:stretch/>
        </p:blipFill>
        <p:spPr>
          <a:xfrm>
            <a:off x="4427984" y="404664"/>
            <a:ext cx="1833541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7092280" y="260648"/>
            <a:ext cx="1800200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683569" y="2348880"/>
            <a:ext cx="1816728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683569" y="3933056"/>
            <a:ext cx="1816728" cy="1097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683569" y="5445224"/>
            <a:ext cx="1816728" cy="112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9" cstate="print">
            <a:alphaModFix/>
          </a:blip>
          <a:srcRect t="5305"/>
          <a:stretch/>
        </p:blipFill>
        <p:spPr>
          <a:xfrm>
            <a:off x="4427984" y="2348880"/>
            <a:ext cx="1857388" cy="128531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6732240" y="2564904"/>
            <a:ext cx="2088232" cy="7200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крупа гречневая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10" cstate="print">
            <a:alphaModFix/>
          </a:blip>
          <a:srcRect t="10768"/>
          <a:stretch/>
        </p:blipFill>
        <p:spPr>
          <a:xfrm>
            <a:off x="4355976" y="3933056"/>
            <a:ext cx="1872208" cy="122413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6444208" y="3789040"/>
            <a:ext cx="2448271" cy="13698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крупа овсяная и хлопья «Геркулес»</a:t>
            </a:r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11" cstate="print">
            <a:alphaModFix/>
          </a:blip>
          <a:srcRect/>
          <a:stretch/>
        </p:blipFill>
        <p:spPr>
          <a:xfrm>
            <a:off x="4211960" y="5445224"/>
            <a:ext cx="1571636" cy="1178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12" cstate="print">
            <a:alphaModFix/>
          </a:blip>
          <a:srcRect/>
          <a:stretch/>
        </p:blipFill>
        <p:spPr>
          <a:xfrm>
            <a:off x="7308304" y="5373216"/>
            <a:ext cx="1501786" cy="128419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/>
          <p:nvPr/>
        </p:nvSpPr>
        <p:spPr>
          <a:xfrm>
            <a:off x="5500694" y="428604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800" b="1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крупа перловая и ячневая</a:t>
            </a:r>
          </a:p>
        </p:txBody>
      </p:sp>
      <p:sp>
        <p:nvSpPr>
          <p:cNvPr id="111" name="Shape 111"/>
          <p:cNvSpPr/>
          <p:nvPr/>
        </p:nvSpPr>
        <p:spPr>
          <a:xfrm>
            <a:off x="5508104" y="5661248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-RU" sz="2400" b="1" u="none" strike="noStrike" cap="none" baseline="0" dirty="0">
                <a:solidFill>
                  <a:srgbClr val="000000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крупа пшеничная и манная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idx="1"/>
          </p:nvPr>
        </p:nvSpPr>
        <p:spPr>
          <a:xfrm>
            <a:off x="611560" y="1447800"/>
            <a:ext cx="8322128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ru-RU" sz="32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Белки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ru-RU" sz="32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Крахмал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ru-RU" sz="32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Витамины – В</a:t>
            </a:r>
            <a:r>
              <a:rPr lang="ru-RU" sz="3200" b="1" u="none" strike="noStrike" cap="none" baseline="-2500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1</a:t>
            </a:r>
            <a:r>
              <a:rPr lang="ru-RU" sz="32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, В</a:t>
            </a:r>
            <a:r>
              <a:rPr lang="ru-RU" sz="3200" b="1" u="none" strike="noStrike" cap="none" baseline="-2500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2</a:t>
            </a:r>
            <a:r>
              <a:rPr lang="ru-RU" sz="32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, РР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ru-RU" sz="32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Углеводы</a:t>
            </a:r>
          </a:p>
          <a:p>
            <a:pPr marL="365760" marR="0" lvl="0" indent="-289560" algn="l" rtl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Char char="●"/>
            </a:pPr>
            <a:r>
              <a:rPr lang="ru-RU" sz="3200" b="1" u="none" strike="noStrike" cap="none" baseline="0" dirty="0">
                <a:solidFill>
                  <a:schemeClr val="dk1"/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Жиры</a:t>
            </a:r>
          </a:p>
          <a:p>
            <a: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bin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39552" y="332656"/>
            <a:ext cx="8387256" cy="81034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ru-RU" sz="3600" b="1" u="none" strike="noStrike" cap="none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Пищевая ценность круп</a:t>
            </a:r>
          </a:p>
        </p:txBody>
      </p:sp>
      <p:pic>
        <p:nvPicPr>
          <p:cNvPr id="26626" name="Picture 2" descr="http://barnaul.market-fmcg.ru/media/a/originals/ble8x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645024"/>
            <a:ext cx="6068616" cy="2852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12700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Cabi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500034" y="357166"/>
            <a:ext cx="8317556" cy="571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539552" y="332656"/>
            <a:ext cx="8208912" cy="622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ru-RU" sz="3200" b="1" u="none" strike="noStrike" cap="none" baseline="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Cabin"/>
                <a:cs typeface="Times New Roman" pitchFamily="18" charset="0"/>
                <a:sym typeface="Cabin"/>
              </a:rPr>
              <a:t>Использование круп в кулинарии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522202" y="1195582"/>
            <a:ext cx="2251500" cy="157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732240" y="5013176"/>
            <a:ext cx="2214578" cy="15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179512" y="4869160"/>
            <a:ext cx="2255222" cy="167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6" cstate="print">
            <a:alphaModFix/>
          </a:blip>
          <a:srcRect/>
          <a:stretch/>
        </p:blipFill>
        <p:spPr>
          <a:xfrm>
            <a:off x="198894" y="1159855"/>
            <a:ext cx="2286000" cy="164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7" cstate="print">
            <a:alphaModFix/>
          </a:blip>
          <a:stretch>
            <a:fillRect/>
          </a:stretch>
        </p:blipFill>
        <p:spPr>
          <a:xfrm>
            <a:off x="214282" y="2071678"/>
            <a:ext cx="8352928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196752"/>
            <a:ext cx="3357571" cy="223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124744"/>
            <a:ext cx="334837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365104"/>
            <a:ext cx="4114816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187624" y="332656"/>
            <a:ext cx="700092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консистенции каши бывают: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3714752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Рассыпчатые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371703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Вязкие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1800" y="6273225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Жидкие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475</TotalTime>
  <Words>343</Words>
  <Application>Microsoft Office PowerPoint</Application>
  <PresentationFormat>Экран (4:3)</PresentationFormat>
  <Paragraphs>77</Paragraphs>
  <Slides>19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Слайд 1</vt:lpstr>
      <vt:lpstr>Слайд 2</vt:lpstr>
      <vt:lpstr>Слайд 3</vt:lpstr>
      <vt:lpstr>Крупы</vt:lpstr>
      <vt:lpstr>Слайд 5</vt:lpstr>
      <vt:lpstr>Пищевая ценность круп</vt:lpstr>
      <vt:lpstr>Слайд 7</vt:lpstr>
      <vt:lpstr>Использование круп в кулинарии</vt:lpstr>
      <vt:lpstr>Слайд 9</vt:lpstr>
      <vt:lpstr>Слайд 10</vt:lpstr>
      <vt:lpstr>Бобовые</vt:lpstr>
      <vt:lpstr>Пищевая ценность бобовых</vt:lpstr>
      <vt:lpstr>Первичная  обработка бобовых</vt:lpstr>
      <vt:lpstr>Макаронные изделия</vt:lpstr>
      <vt:lpstr>Пищевая ценность макарон</vt:lpstr>
      <vt:lpstr>Первичная обработка  макарон</vt:lpstr>
      <vt:lpstr>Способы варки макарон</vt:lpstr>
      <vt:lpstr>Проверь себя:</vt:lpstr>
      <vt:lpstr>Технология приготовления  макарон с сыром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65</cp:revision>
  <dcterms:created xsi:type="dcterms:W3CDTF">2013-09-29T13:11:25Z</dcterms:created>
  <dcterms:modified xsi:type="dcterms:W3CDTF">2020-03-31T13:23:57Z</dcterms:modified>
</cp:coreProperties>
</file>