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90" r:id="rId6"/>
    <p:sldId id="285" r:id="rId7"/>
    <p:sldId id="264" r:id="rId8"/>
    <p:sldId id="260" r:id="rId9"/>
    <p:sldId id="263" r:id="rId10"/>
    <p:sldId id="281" r:id="rId11"/>
    <p:sldId id="268" r:id="rId12"/>
    <p:sldId id="269" r:id="rId13"/>
    <p:sldId id="270" r:id="rId14"/>
    <p:sldId id="271" r:id="rId15"/>
    <p:sldId id="272" r:id="rId16"/>
    <p:sldId id="279" r:id="rId17"/>
    <p:sldId id="273" r:id="rId18"/>
    <p:sldId id="274" r:id="rId19"/>
    <p:sldId id="276" r:id="rId20"/>
    <p:sldId id="283" r:id="rId21"/>
    <p:sldId id="282" r:id="rId22"/>
    <p:sldId id="284" r:id="rId23"/>
    <p:sldId id="277" r:id="rId24"/>
    <p:sldId id="278" r:id="rId25"/>
    <p:sldId id="280" r:id="rId26"/>
    <p:sldId id="291" r:id="rId27"/>
    <p:sldId id="286" r:id="rId28"/>
  </p:sldIdLst>
  <p:sldSz cx="9144000" cy="6858000" type="screen4x3"/>
  <p:notesSz cx="6858000" cy="9144000"/>
  <p:embeddedFontLst>
    <p:embeddedFont>
      <p:font typeface="DisneyPark" charset="-5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nime Ace v3" charset="0"/>
      <p:regular r:id="rId34"/>
    </p:embeddedFont>
    <p:embeddedFont>
      <p:font typeface="돋움" pitchFamily="34" charset="-127"/>
      <p:regular r:id="rId35"/>
    </p:embeddedFont>
    <p:embeddedFont>
      <p:font typeface="Calibri Light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573"/>
    <a:srgbClr val="47B3B0"/>
    <a:srgbClr val="6BC5C3"/>
    <a:srgbClr val="F7E8E1"/>
    <a:srgbClr val="54BCBA"/>
    <a:srgbClr val="F1FCFE"/>
    <a:srgbClr val="DBF6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ommons.wikimedia.org/wiki/File:Aklbusway11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2%D0%BE%D0%B4%D1%8B%D1%80%D1%8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commons.wikimedia.org/wiki/File:Caoguia2006.jpg?uselang=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D%D0%B5%D0%B9%D1%80%D0%BE%D0%BD%D1%8B,_%D0%BF%D0%B0%D0%BB%D0%BE%D1%87%D0%BA%D0%B8_%D0%B8_%D0%BA%D0%BE%D0%BB%D0%B1%D0%BE%D1%87%D0%BA%D0%B8_%D1%81%D0%B5%D1%82%D1%87%D0%B0%D1%82%D0%BA%D0%B8&amp;action=edit&amp;redlink=1" TargetMode="External"/><Relationship Id="rId3" Type="http://schemas.openxmlformats.org/officeDocument/2006/relationships/hyperlink" Target="https://ru.wikipedia.org/wiki/%D0%97%D1%80%D0%B5%D0%BD%D0%B8%D0%B5" TargetMode="External"/><Relationship Id="rId7" Type="http://schemas.openxmlformats.org/officeDocument/2006/relationships/hyperlink" Target="https://ru.wikipedia.org/wiki/%D0%9F%D1%80%D0%BE%D1%82%D0%B5%D0%B7" TargetMode="External"/><Relationship Id="rId12" Type="http://schemas.openxmlformats.org/officeDocument/2006/relationships/image" Target="../media/image40.jpeg"/><Relationship Id="rId2" Type="http://schemas.openxmlformats.org/officeDocument/2006/relationships/hyperlink" Target="https://ru.wikipedia.org/wiki/%D0%97%D1%80%D0%B8%D1%82%D0%B5%D0%BB%D1%8C%D0%BD%D0%B0%D1%8F_%D1%81%D0%B8%D1%81%D1%82%D0%B5%D0%BC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0%BC%D0%BF%D0%BB%D0%B0%D0%BD%D1%82%D0%B0%D1%82" TargetMode="External"/><Relationship Id="rId11" Type="http://schemas.openxmlformats.org/officeDocument/2006/relationships/image" Target="../media/image39.jpeg"/><Relationship Id="rId5" Type="http://schemas.openxmlformats.org/officeDocument/2006/relationships/hyperlink" Target="https://ru.wikipedia.org/wiki/%D0%A1%D0%B5%D1%82%D1%87%D0%B0%D1%82%D0%BA%D0%B0" TargetMode="External"/><Relationship Id="rId10" Type="http://schemas.openxmlformats.org/officeDocument/2006/relationships/hyperlink" Target="https://ru.wikipedia.org/wiki/%D0%9E%D0%B1%D1%8A%D0%B5%D0%BA%D1%82" TargetMode="External"/><Relationship Id="rId4" Type="http://schemas.openxmlformats.org/officeDocument/2006/relationships/hyperlink" Target="https://ru.wikipedia.org/wiki/%D0%93%D0%BB%D0%B0%D0%B7" TargetMode="External"/><Relationship Id="rId9" Type="http://schemas.openxmlformats.org/officeDocument/2006/relationships/hyperlink" Target="https://ru.wikipedia.org/wiki/%D0%9E%D1%87%D0%BA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1%D0%B5%D0%B4%D0%B5%D0%B2-%D0%9F%D0%BE%D0%BB%D1%8F%D0%BD%D1%81%D0%BA%D0%B8%D0%B9,_%D0%9F%D0%B0%D0%B2%D0%B5%D0%BB_%D0%98%D0%B2%D0%B0%D0%BD%D0%BE%D0%B2%D0%B8%D1%87" TargetMode="External"/><Relationship Id="rId13" Type="http://schemas.openxmlformats.org/officeDocument/2006/relationships/hyperlink" Target="https://ru.wikipedia.org/wiki/%D0%AF%D1%80%D0%BE%D1%81%D0%BB%D0%B0%D0%B2%D1%81%D0%BA%D0%B8%D0%B9,_%D0%95%D0%BC%D0%B5%D0%BB%D1%8C%D1%8F%D0%BD_%D0%9C%D0%B8%D1%85%D0%B0%D0%B9%D0%BB%D0%BE%D0%B2%D0%B8%D1%87" TargetMode="External"/><Relationship Id="rId3" Type="http://schemas.openxmlformats.org/officeDocument/2006/relationships/hyperlink" Target="https://ru.wikisource.org/wiki/%D0%AD%D0%A1%D0%91%D0%95/%D0%A1%D0%BB%D0%B5%D0%BF%D0%BE%D1%82%D0%B0" TargetMode="External"/><Relationship Id="rId7" Type="http://schemas.openxmlformats.org/officeDocument/2006/relationships/hyperlink" Target="https://ru.wikipedia.org/wiki/%D0%92%D1%8B%D1%88%D0%B8%D0%BD%D1%81%D0%BA%D0%B8%D0%B9,_%D0%90%D0%BD%D0%B4%D1%80%D0%B5%D0%B9_%D0%AF%D0%BD%D1%83%D0%B0%D1%80%D1%8C%D0%B5%D0%B2%D0%B8%D1%87" TargetMode="External"/><Relationship Id="rId12" Type="http://schemas.openxmlformats.org/officeDocument/2006/relationships/hyperlink" Target="https://ru.wikipedia.org/wiki/%D0%A8%D0%BC%D0%B8%D0%B4%D1%82,_%D0%9E%D1%82%D1%82%D0%BE_%D0%AE%D0%BB%D1%8C%D0%B5%D0%B2%D0%B8%D1%87" TargetMode="External"/><Relationship Id="rId2" Type="http://schemas.openxmlformats.org/officeDocument/2006/relationships/hyperlink" Target="https://ru.wikipedia.org/w/index.php?title=%D0%9E%D1%81%D1%82%D1%80%D0%BE%D0%B2%D1%81%D0%BA%D0%B8%D0%B9,_%D0%92%D0%BB%D0%B0%D0%B4%D0%B8%D0%BC%D0%B8%D1%80_%D0%9C%D0%B0%D1%80%D0%BA%D0%BE%D0%B2%D0%B8%D1%87&amp;action=edit&amp;redlink=1" TargetMode="External"/><Relationship Id="rId16" Type="http://schemas.openxmlformats.org/officeDocument/2006/relationships/hyperlink" Target="https://ru.wikipedia.org/wiki/%D0%9F%D0%B5%D1%82%D1%80%D0%BE%D0%B2%D1%81%D0%BA%D0%B8%D0%B9,_%D0%91%D0%BE%D1%80%D0%B8%D1%81_%D0%92%D0%B0%D1%81%D0%B8%D0%BB%D1%8C%D0%B5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E%D1%80%D0%BE%D1%88%D0%B8%D0%BB%D0%BE%D0%B2,_%D0%9A%D0%BB%D0%B8%D0%BC%D0%B5%D0%BD%D1%82_%D0%95%D1%84%D1%80%D0%B5%D0%BC%D0%BE%D0%B2%D0%B8%D1%87" TargetMode="External"/><Relationship Id="rId11" Type="http://schemas.openxmlformats.org/officeDocument/2006/relationships/hyperlink" Target="https://ru.wikipedia.org/wiki/%D0%A0%D0%BE%D1%82%D1%88%D1%82%D0%B5%D0%B9%D0%BD,_%D0%A4%D1%91%D0%B4%D0%BE%D1%80_%D0%90%D1%80%D0%BE%D0%BD%D0%BE%D0%B2%D0%B8%D1%87" TargetMode="External"/><Relationship Id="rId5" Type="http://schemas.openxmlformats.org/officeDocument/2006/relationships/hyperlink" Target="https://ru.wikipedia.org/wiki/%D0%91%D0%BE%D0%BB%D1%8C%D1%88%D0%B0%D1%8F_%D1%81%D0%BE%D0%B2%D0%B5%D1%82%D1%81%D0%BA%D0%B0%D1%8F_%D1%8D%D0%BD%D1%86%D0%B8%D0%BA%D0%BB%D0%BE%D0%BF%D0%B5%D0%B4%D0%B8%D1%8F" TargetMode="External"/><Relationship Id="rId15" Type="http://schemas.openxmlformats.org/officeDocument/2006/relationships/hyperlink" Target="https://ru.wikipedia.org/wiki/%D0%9F%D1%80%D0%BE%D1%85%D0%BE%D1%80%D0%BE%D0%B2,_%D0%90%D0%BB%D0%B5%D0%BA%D1%81%D0%B0%D0%BD%D0%B4%D1%80_%D0%9C%D0%B8%D1%85%D0%B0%D0%B9%D0%BB%D0%BE%D0%B2%D0%B8%D1%87" TargetMode="External"/><Relationship Id="rId10" Type="http://schemas.openxmlformats.org/officeDocument/2006/relationships/hyperlink" Target="https://ru.wikipedia.org/wiki/%D0%9F%D0%B5%D1%82%D1%80%D0%BE%D0%B2,_%D0%A4%D1%91%D0%B4%D0%BE%D1%80_%D0%9D%D0%B8%D0%BA%D0%BE%D0%BB%D0%B0%D0%B5%D0%B2%D0%B8%D1%87" TargetMode="External"/><Relationship Id="rId4" Type="http://schemas.openxmlformats.org/officeDocument/2006/relationships/hyperlink" Target="https://ru.wikipedia.org/wiki/%D0%AD%D0%BD%D1%86%D0%B8%D0%BA%D0%BB%D0%BE%D0%BF%D0%B5%D0%B4%D0%B8%D1%87%D0%B5%D1%81%D0%BA%D0%B8%D0%B9_%D1%81%D0%BB%D0%BE%D0%B2%D0%B0%D1%80%D1%8C_%D0%91%D1%80%D0%BE%D0%BA%D0%B3%D0%B0%D1%83%D0%B7%D0%B0_%D0%B8_%D0%95%D1%84%D1%80%D0%BE%D0%BD%D0%B0" TargetMode="External"/><Relationship Id="rId9" Type="http://schemas.openxmlformats.org/officeDocument/2006/relationships/hyperlink" Target="https://ru.wikipedia.org/wiki/%D0%9B%D0%BE%D0%B7%D0%BE%D0%B2%D1%81%D0%BA%D0%B8%D0%B9,_%D0%A1%D0%BE%D0%BB%D0%BE%D0%BC%D0%BE%D0%BD_%D0%90%D0%B1%D1%80%D0%B0%D0%BC%D0%BE%D0%B2%D0%B8%D1%87" TargetMode="External"/><Relationship Id="rId14" Type="http://schemas.openxmlformats.org/officeDocument/2006/relationships/hyperlink" Target="https://ru.wikipedia.org/wiki/%D0%91%D0%BE%D0%BB%D1%8C%D1%88%D0%B0%D1%8F_%D0%A0%D0%BE%D1%81%D1%81%D0%B8%D0%B9%D1%81%D0%BA%D0%B0%D1%8F_%D1%8D%D0%BD%D1%86%D0%B8%D0%BA%D0%BB%D0%BE%D0%BF%D0%B5%D0%B4%D0%B8%D1%8F_(%D0%B8%D0%B7%D0%B4%D0%B0%D1%82%D0%B5%D0%BB%D1%8C%D1%81%D1%82%D0%B2%D0%BE)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0%BB%D1%8C%D0%BC%D0%B8%D0%BD%D1%82%D0%BE%D0%B7" TargetMode="External"/><Relationship Id="rId13" Type="http://schemas.openxmlformats.org/officeDocument/2006/relationships/hyperlink" Target="https://ru.wikipedia.org/wiki/%D0%94%D0%B8%D0%B0%D0%B1%D0%B5%D1%82%D0%B8%D1%87%D0%B5%D1%81%D0%BA%D0%B0%D1%8F_%D1%80%D0%B5%D1%82%D0%B8%D0%BD%D0%BE%D0%BF%D0%B0%D1%82%D0%B8%D1%8F" TargetMode="External"/><Relationship Id="rId3" Type="http://schemas.openxmlformats.org/officeDocument/2006/relationships/hyperlink" Target="https://ru.wikipedia.org/wiki/%D0%9A%D0%B5%D1%80%D0%B0%D1%82%D0%B8%D1%82" TargetMode="External"/><Relationship Id="rId7" Type="http://schemas.openxmlformats.org/officeDocument/2006/relationships/hyperlink" Target="https://ru.wikipedia.org/wiki/%D0%9E%D0%BD%D1%85%D0%BE%D1%86%D0%B5%D1%80%D0%BA%D0%BE%D0%B7" TargetMode="External"/><Relationship Id="rId12" Type="http://schemas.openxmlformats.org/officeDocument/2006/relationships/hyperlink" Target="https://ru.wikipedia.org/wiki/%D0%A2%D1%80%D0%B0%D1%85%D0%BE%D0%BC%D0%B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A%D0%B0%D1%82%D0%B0%D1%80%D0%B0%D0%BA%D1%82%D0%B0" TargetMode="External"/><Relationship Id="rId11" Type="http://schemas.openxmlformats.org/officeDocument/2006/relationships/hyperlink" Target="https://ru.wikipedia.org/wiki/%D0%93%D0%BB%D0%B0%D0%B7" TargetMode="External"/><Relationship Id="rId5" Type="http://schemas.openxmlformats.org/officeDocument/2006/relationships/hyperlink" Target="https://ru.wikipedia.org/wiki/%D0%93%D0%BB%D0%B0%D1%83%D0%BA%D0%BE%D0%BC%D0%B0" TargetMode="External"/><Relationship Id="rId10" Type="http://schemas.openxmlformats.org/officeDocument/2006/relationships/hyperlink" Target="https://ru.wikipedia.org/wiki/%D0%9A%D0%BE%D0%B6%D0%B0" TargetMode="External"/><Relationship Id="rId4" Type="http://schemas.openxmlformats.org/officeDocument/2006/relationships/hyperlink" Target="https://ru.wikipedia.org/wiki/%D0%A0%D0%BE%D0%B3%D0%BE%D0%B2%D0%B8%D1%86%D0%B0" TargetMode="External"/><Relationship Id="rId9" Type="http://schemas.openxmlformats.org/officeDocument/2006/relationships/hyperlink" Target="https://ru.wikipedia.org/wiki/%D0%A4%D0%B8%D0%BB%D1%8F%D1%80%D0%B8%D0%B0%D1%82%D0%BE%D0%B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ru.wikipedia.org/wiki/%D0%91%D0%B5%D1%80%D0%B5%D0%BC%D0%B5%D0%BD%D0%BD%D0%BE%D1%81%D1%82%D1%8C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hyperlink" Target="https://ru.wikipedia.org/wiki/%D0%A0%D0%B5%D1%82%D0%B8%D0%BD%D0%BE%D0%BF%D0%B0%D1%82%D0%B8%D1%8F_%D0%BD%D0%B5%D0%B4%D0%BE%D0%BD%D0%BE%D1%88%D0%B5%D0%BD%D0%BD%D1%8B%D1%85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ru.wikipedia.org/w/index.php?title=%D0%A1%D0%B8%D0%BD%D0%B4%D1%80%D0%BE%D0%BC_%D0%B2%D1%80%D0%BE%D0%B6%D0%B4%D1%91%D0%BD%D0%BD%D0%BE%D0%B9_%D0%BA%D1%80%D0%B0%D1%81%D0%BD%D1%83%D1%85%D0%B8&amp;action=edit&amp;redlink=1" TargetMode="External"/><Relationship Id="rId9" Type="http://schemas.openxmlformats.org/officeDocument/2006/relationships/hyperlink" Target="https://ru.wikipedia.org/wiki/%D0%9F%D1%8B%D1%82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94" y="2354252"/>
            <a:ext cx="5015484" cy="2387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2F7573"/>
                </a:solidFill>
                <a:latin typeface="DisneyPark" pitchFamily="65" charset="-52"/>
              </a:rPr>
              <a:t>«И чаще сердцем видим, лучше </a:t>
            </a:r>
            <a:r>
              <a:rPr lang="ru-RU" sz="6600" b="1" dirty="0" smtClean="0">
                <a:solidFill>
                  <a:srgbClr val="2F7573"/>
                </a:solidFill>
                <a:latin typeface="DisneyPark" pitchFamily="65" charset="-52"/>
              </a:rPr>
              <a:t>глаз»</a:t>
            </a:r>
            <a:endParaRPr lang="en-US" sz="6600" b="1" dirty="0">
              <a:solidFill>
                <a:srgbClr val="2F7573"/>
              </a:solidFill>
              <a:latin typeface="DisneyPark" pitchFamily="65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487" y="6460822"/>
            <a:ext cx="4992624" cy="3971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г.Бутурлиновка, </a:t>
            </a:r>
            <a:r>
              <a:rPr lang="ru-RU" sz="2000" b="1" dirty="0" smtClean="0"/>
              <a:t>2020г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242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БПОУ ВО </a:t>
            </a:r>
            <a:r>
              <a:rPr lang="ru-RU" b="1" smtClean="0"/>
              <a:t>«БМТ»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ЦМК клинических дисциплин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31.02.01  </a:t>
            </a:r>
            <a:r>
              <a:rPr lang="ru-RU" b="1" dirty="0" smtClean="0"/>
              <a:t>«Лечебное дело»</a:t>
            </a:r>
            <a:endParaRPr lang="ru-RU" b="1" dirty="0"/>
          </a:p>
        </p:txBody>
      </p:sp>
      <p:pic>
        <p:nvPicPr>
          <p:cNvPr id="5" name="Рисунок 4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4541" y="172092"/>
            <a:ext cx="164683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146" y="1191949"/>
            <a:ext cx="422263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2F7573"/>
                </a:solidFill>
                <a:latin typeface="Anime Ace v3" pitchFamily="18" charset="0"/>
              </a:rPr>
              <a:t>Конференция</a:t>
            </a:r>
            <a:endParaRPr lang="ru-RU" sz="40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2766317" cy="4426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2057400"/>
            <a:ext cx="2778838" cy="4446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59" y="2057400"/>
            <a:ext cx="2790119" cy="4464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2000" y="2997875"/>
            <a:ext cx="23407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b="1" dirty="0" smtClean="0">
                <a:solidFill>
                  <a:srgbClr val="00B0F0"/>
                </a:solidFill>
                <a:latin typeface="Anime Ace v3" pitchFamily="18" charset="0"/>
              </a:rPr>
              <a:t>Во всем мире более 161 миллиона человек страдает нарушениями зрения; из них 124 миллиона имеют пониженное зрение, а 37 миллионов полностью слепы.</a:t>
            </a:r>
            <a:endParaRPr lang="en-US" altLang="ko-KR" sz="1600" b="1" dirty="0">
              <a:solidFill>
                <a:srgbClr val="00B0F0"/>
              </a:solidFill>
              <a:latin typeface="Anime Ace v3" pitchFamily="18" charset="0"/>
              <a:ea typeface="돋움" pitchFamily="50" charset="-127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2F75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ime Ace v3" pitchFamily="18" charset="0"/>
              </a:rPr>
              <a:t>По данным ВОЗ за 2010 год:</a:t>
            </a:r>
            <a:endParaRPr lang="en-US" b="1" dirty="0">
              <a:solidFill>
                <a:srgbClr val="2F75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ime Ace v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9" y="3002340"/>
            <a:ext cx="23758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b="1" dirty="0" smtClean="0">
                <a:solidFill>
                  <a:srgbClr val="92D050"/>
                </a:solidFill>
                <a:latin typeface="Anime Ace v3" pitchFamily="18" charset="0"/>
              </a:rPr>
              <a:t>Ещё 153 миллиона человек страдает нарушениями зрения, связанными с неисправленными аномалиями рефракции глаза (такими как близорукость, дальнозоркость или астигматизм). </a:t>
            </a:r>
            <a:endParaRPr lang="en-US" altLang="ko-KR" sz="1600" b="1" dirty="0">
              <a:solidFill>
                <a:srgbClr val="92D050"/>
              </a:solidFill>
              <a:latin typeface="Anime Ace v3" pitchFamily="18" charset="0"/>
              <a:ea typeface="돋움" pitchFamily="50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30930" y="2868776"/>
            <a:ext cx="25068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b="1" dirty="0" smtClean="0">
                <a:solidFill>
                  <a:srgbClr val="FFC000"/>
                </a:solidFill>
                <a:latin typeface="Anime Ace v3" pitchFamily="18" charset="0"/>
              </a:rPr>
              <a:t>1,4 миллиона детей в возрасте до 15 лет являются слепыми. Каждую секунду в мире по разным причинам слепнет один </a:t>
            </a:r>
            <a:r>
              <a:rPr lang="ru-RU" sz="1600" b="1" dirty="0" err="1" smtClean="0">
                <a:solidFill>
                  <a:srgbClr val="FFC000"/>
                </a:solidFill>
                <a:latin typeface="Anime Ace v3" pitchFamily="18" charset="0"/>
              </a:rPr>
              <a:t>ребенок</a:t>
            </a:r>
            <a:r>
              <a:rPr lang="ru-RU" sz="1600" b="1" dirty="0" smtClean="0">
                <a:solidFill>
                  <a:srgbClr val="FFC000"/>
                </a:solidFill>
                <a:latin typeface="Anime Ace v3" pitchFamily="18" charset="0"/>
              </a:rPr>
              <a:t>, а каждые пять секунд – взрослый, </a:t>
            </a:r>
            <a:r>
              <a:rPr lang="ru-RU" sz="1600" b="1" dirty="0" err="1" smtClean="0">
                <a:solidFill>
                  <a:srgbClr val="FFC000"/>
                </a:solidFill>
                <a:latin typeface="Anime Ace v3" pitchFamily="18" charset="0"/>
              </a:rPr>
              <a:t>причем</a:t>
            </a:r>
            <a:r>
              <a:rPr lang="ru-RU" sz="1600" b="1" dirty="0" smtClean="0">
                <a:solidFill>
                  <a:srgbClr val="FFC000"/>
                </a:solidFill>
                <a:latin typeface="Anime Ace v3" pitchFamily="18" charset="0"/>
              </a:rPr>
              <a:t> женщины теряют зрение чаще мужчин. </a:t>
            </a:r>
            <a:endParaRPr lang="en-US" altLang="ko-KR" sz="1600" b="1" dirty="0">
              <a:solidFill>
                <a:srgbClr val="FFC000"/>
              </a:solidFill>
              <a:latin typeface="Anime Ace v3" pitchFamily="18" charset="0"/>
              <a:ea typeface="돋움" pitchFamily="50" charset="-127"/>
            </a:endParaRPr>
          </a:p>
        </p:txBody>
      </p:sp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609600" y="144780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220745" y="144018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5991872" y="147828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9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351" y="824594"/>
            <a:ext cx="72535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Возраст - более 82% слепых людей - в возрасте старше 50 лет,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хотя эти люди составляют всего 19% всей человеческой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популяции.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2. Пол - женщины в любом возрасте имеют больший риск, по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сравнению с мужчинами, в основном, за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счет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большей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продолжительности жизни.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3. Социально-экономический статус - более 90% людей с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нарушениями зрения проживают в развивающихся странах.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4. Другие факторы риска: курение, воздействие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ультрафиолетового излучения, дефицит витамина А, избыточная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масса тела, метаболические нарушения.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688" y="131264"/>
            <a:ext cx="671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2F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3" pitchFamily="18" charset="0"/>
              </a:rPr>
              <a:t>Факторы риска снижения зрения </a:t>
            </a:r>
            <a:endParaRPr lang="ru-RU" sz="2800" b="1" i="1" dirty="0">
              <a:solidFill>
                <a:srgbClr val="2F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965" y="0"/>
            <a:ext cx="3833545" cy="6133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449" y="0"/>
            <a:ext cx="3277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nime Ace v3" pitchFamily="18" charset="0"/>
              </a:rPr>
              <a:t>На сегодняшний день в нашей стране насчитывается около 20 тысяч инвалидов I и II групп по зрению - это люди с наиболее </a:t>
            </a:r>
            <a:r>
              <a:rPr lang="ru-RU" b="1" dirty="0" err="1" smtClean="0">
                <a:solidFill>
                  <a:schemeClr val="bg1"/>
                </a:solidFill>
                <a:latin typeface="Anime Ace v3" pitchFamily="18" charset="0"/>
              </a:rPr>
              <a:t>серьезными</a:t>
            </a:r>
            <a:r>
              <a:rPr lang="ru-RU" b="1" dirty="0" smtClean="0">
                <a:solidFill>
                  <a:schemeClr val="bg1"/>
                </a:solidFill>
                <a:latin typeface="Anime Ace v3" pitchFamily="18" charset="0"/>
              </a:rPr>
              <a:t> формами заболевания. Если учитывать и инвалидов III группы, то эта цифра увеличится до 50 тысяч человек. К сожалению, число таких людей не уменьшается: согласно статистике, порядка двух тысяч человек в год получает инвалидность по зрению. </a:t>
            </a:r>
            <a:endParaRPr lang="ru-RU" b="1" dirty="0">
              <a:solidFill>
                <a:schemeClr val="bg1"/>
              </a:solidFill>
              <a:latin typeface="Anime Ace v3" pitchFamily="18" charset="0"/>
            </a:endParaRPr>
          </a:p>
        </p:txBody>
      </p:sp>
      <p:pic>
        <p:nvPicPr>
          <p:cNvPr id="4098" name="Picture 2" descr="Картинки по запросу инвалидность по зрен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337" y="461944"/>
            <a:ext cx="3947284" cy="2842045"/>
          </a:xfrm>
          <a:prstGeom prst="rect">
            <a:avLst/>
          </a:prstGeom>
          <a:noFill/>
        </p:spPr>
      </p:pic>
      <p:pic>
        <p:nvPicPr>
          <p:cNvPr id="5" name="Рисунок 4" descr="86487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947" y="3626778"/>
            <a:ext cx="4775649" cy="292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109662" y="523980"/>
            <a:ext cx="5034338" cy="5732981"/>
          </a:xfrm>
          <a:prstGeom prst="verticalScroll">
            <a:avLst/>
          </a:prstGeom>
          <a:solidFill>
            <a:srgbClr val="47B3B0"/>
          </a:solidFill>
          <a:ln>
            <a:solidFill>
              <a:srgbClr val="2F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67209" y="1325084"/>
            <a:ext cx="3770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nime Ace v3" pitchFamily="18" charset="0"/>
              </a:rPr>
              <a:t>Проблемы у слепых начинаются в детстве. Для того чтобы получить знания по какой-либо дисциплине, незрячим, как и всем остальным, нужно уметь читать и писать. Но обучиться грамоте им намного сложнее: буквы, слова, предложения они воспринимают тактильно – кончиками пальцев. Такой метод чтения и письма называется брайлевским. Поэтому обучение незрячих и слабовидящих начинается с изучения шрифта Брайля.</a:t>
            </a:r>
            <a:endParaRPr lang="ru-RU" dirty="0">
              <a:solidFill>
                <a:schemeClr val="bg1"/>
              </a:solidFill>
              <a:latin typeface="Anime Ace v3" pitchFamily="18" charset="0"/>
            </a:endParaRPr>
          </a:p>
        </p:txBody>
      </p:sp>
      <p:pic>
        <p:nvPicPr>
          <p:cNvPr id="5" name="Рисунок 4" descr="138005314_w640_h20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981"/>
            <a:ext cx="4174781" cy="592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90" y="205482"/>
            <a:ext cx="5101122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Для письма по Брайлю существуют специальные тетрадки. В них с помощью накладки (прибор), похожей на трафарет, грифелями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заостренными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 палочками, похожими на шило) выдавливают точки.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3040" y="5934670"/>
            <a:ext cx="337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Грифель для письма по Брайлю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dd44e2be1e62263834d3cdb5bf7c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04" y="1858073"/>
            <a:ext cx="3835543" cy="4383477"/>
          </a:xfrm>
          <a:prstGeom prst="rect">
            <a:avLst/>
          </a:prstGeom>
        </p:spPr>
      </p:pic>
      <p:pic>
        <p:nvPicPr>
          <p:cNvPr id="5" name="Рисунок 4" descr="grifel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973" y="2106204"/>
            <a:ext cx="4597899" cy="4597899"/>
          </a:xfrm>
          <a:prstGeom prst="rect">
            <a:avLst/>
          </a:prstGeom>
        </p:spPr>
      </p:pic>
      <p:pic>
        <p:nvPicPr>
          <p:cNvPr id="10" name="Рисунок 9" descr="Knobstylus-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9577" y="0"/>
            <a:ext cx="2638104" cy="263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85628" y="5465199"/>
            <a:ext cx="7325710" cy="4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051" y="126329"/>
            <a:ext cx="708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Организация окружения, дружественного слепым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892" y="57721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22222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Рельефная тротуарная плитка на автобусной остановке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6126" y="2868789"/>
            <a:ext cx="375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Светофоры с дублированием сигнала звуком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0354" y="6177540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Рельефное мощение улиц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3484" y="3023373"/>
            <a:ext cx="3580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Дублирование надписей шрифтом Брайля</a:t>
            </a:r>
          </a:p>
        </p:txBody>
      </p:sp>
      <p:pic>
        <p:nvPicPr>
          <p:cNvPr id="9" name="Рисунок 8" descr="873fdb6ad96b83c3d496d3960d513c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119" y="945223"/>
            <a:ext cx="2811801" cy="2122114"/>
          </a:xfrm>
          <a:prstGeom prst="rect">
            <a:avLst/>
          </a:prstGeom>
        </p:spPr>
      </p:pic>
      <p:pic>
        <p:nvPicPr>
          <p:cNvPr id="10" name="Рисунок 9" descr="fo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4630" y="3565132"/>
            <a:ext cx="2420114" cy="2563883"/>
          </a:xfrm>
          <a:prstGeom prst="rect">
            <a:avLst/>
          </a:prstGeom>
        </p:spPr>
      </p:pic>
      <p:pic>
        <p:nvPicPr>
          <p:cNvPr id="11" name="Рисунок 10" descr="govoryashhie-svetofory-v-smolensk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7577" y="945930"/>
            <a:ext cx="3595214" cy="1945011"/>
          </a:xfrm>
          <a:prstGeom prst="rect">
            <a:avLst/>
          </a:prstGeom>
        </p:spPr>
      </p:pic>
      <p:pic>
        <p:nvPicPr>
          <p:cNvPr id="12" name="Рисунок 11" descr="lg!9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1237" y="3616504"/>
            <a:ext cx="3744634" cy="247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5852" y="3862114"/>
            <a:ext cx="3801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Если в московском метро ехать по направлению к центру города, станции будут объявляться мужским голосом, а при движении от центра — женским. На кольцевой линии мужской голос можно услышать при движении по часовой стрелке, а женский — против часовой. Сделано это для удобства ориентирования слепых пассажиров.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9807" y="1462239"/>
            <a:ext cx="190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Специальные</a:t>
            </a:r>
          </a:p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Службы</a:t>
            </a:r>
          </a:p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8165" y="0"/>
            <a:ext cx="708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Организация окружения, дружественного слепым</a:t>
            </a:r>
          </a:p>
        </p:txBody>
      </p:sp>
      <p:pic>
        <p:nvPicPr>
          <p:cNvPr id="5" name="Рисунок 4" descr="Классический-13-см-48-см-Высота-Эйфелева-башня-металлик-Модель-ремесел-Винтаж-бронза-Цвет-разделения-Дизай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351" y="3883631"/>
            <a:ext cx="2723962" cy="2809982"/>
          </a:xfrm>
          <a:prstGeom prst="rect">
            <a:avLst/>
          </a:prstGeom>
        </p:spPr>
      </p:pic>
      <p:pic>
        <p:nvPicPr>
          <p:cNvPr id="6" name="Рисунок 5" descr="diagram@f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406" y="698643"/>
            <a:ext cx="2630184" cy="3184988"/>
          </a:xfrm>
          <a:prstGeom prst="rect">
            <a:avLst/>
          </a:prstGeom>
        </p:spPr>
      </p:pic>
      <p:pic>
        <p:nvPicPr>
          <p:cNvPr id="7" name="Рисунок 6" descr="1455389847_oftalmo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99" y="997461"/>
            <a:ext cx="4053637" cy="2697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811012"/>
            <a:ext cx="2671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В некоторых туристических местах для слепых создаются объёмные модели окружения в малом масштабе, которые позволяют им с помощью осязания ознакомиться с окружающей архитектурой.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89115" y="1462011"/>
            <a:ext cx="5054885" cy="53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80838" y="821548"/>
            <a:ext cx="7212458" cy="7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Arial" charset="0"/>
              </a:rPr>
              <a:t>Несколько сотен лет в качестве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Arial" charset="0"/>
                <a:hlinkClick r:id="rId3" tooltip="Поводырь"/>
              </a:rPr>
              <a:t>поводырей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Arial" charset="0"/>
              </a:rPr>
              <a:t> — специально обученных животных, помогающих слепым и слабовидящим людям передвигаться вне помещений и избегать препятствий — используются собаки.</a:t>
            </a:r>
          </a:p>
        </p:txBody>
      </p:sp>
      <p:sp>
        <p:nvSpPr>
          <p:cNvPr id="27651" name="AutoShape 3" descr="https://upload.wikimedia.org/wikipedia/commons/thumb/c/c2/Caoguia2006.jpg/250px-Caoguia2006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750" y="2159000"/>
            <a:ext cx="23812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188396"/>
            <a:ext cx="4572000" cy="4669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России существуют всего два центра по обучению собак для незрячих людей. Один из них принадлежит Всероссийскому обществу слепых, второй — учебно-кинологический центр "Собаки-помощники инвалидов". Это благотворительная организация, которая с 2003 года бесплатно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передает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специально обученных собак инвалидам по зрению.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Чтобы получить собаку-поводыря в центре "Собаки-помощники инвалидов", необходимо заполнить анкету на сайте организации и ждать приглашения на получение собаки.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Любой желающий может внести свой вклад в процесс подготовки собак-поводырей, сделав пожертвование, либо стать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волонтером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центра и воспитать в своей семье щенка - будущего поводыря. Подробности можно узнать на сайте организации "Собаки-помощники инвалидов".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6027" y="305924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  <a:cs typeface="Arial" charset="0"/>
              </a:rPr>
              <a:t>Собаки-поводыри</a:t>
            </a:r>
            <a:endParaRPr lang="ru-RU" sz="2400" dirty="0">
              <a:solidFill>
                <a:srgbClr val="2F7573"/>
              </a:solidFill>
              <a:latin typeface="Anime Ace v3" pitchFamily="18" charset="0"/>
            </a:endParaRPr>
          </a:p>
        </p:txBody>
      </p:sp>
      <p:pic>
        <p:nvPicPr>
          <p:cNvPr id="7" name="Рисунок 6" descr="guide_do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191" y="1818527"/>
            <a:ext cx="3823849" cy="2127016"/>
          </a:xfrm>
          <a:prstGeom prst="rect">
            <a:avLst/>
          </a:prstGeom>
        </p:spPr>
      </p:pic>
      <p:pic>
        <p:nvPicPr>
          <p:cNvPr id="8" name="Рисунок 7" descr="sobakapovod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599" y="4419057"/>
            <a:ext cx="3793564" cy="211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609" y="-1"/>
            <a:ext cx="4456416" cy="7130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5836" y="0"/>
            <a:ext cx="400692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Компьютерные электронные устройства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В настоящее время интересной альтернативой печатных книг являются 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аудиокниги</a:t>
            </a:r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, позволяющие прослушивать (по разделам, иногда и с возможностью паузы) инсценировки и аудиоспектакли на цифровом аудиоплеере. Есть сайты, где аудиокниги создаются волонтёрами для свободного распространения.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Помимо специально записанных дикторами аудиокниг, практическую ценность для незрячих представляют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специальные программы голосового чтения с экрана на основе генератора речи.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Незрячие могут редактировать тексты на персональном компьютере при помощи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обычной или специальной брайлевской клавиатуры и брайлевского дисплея.</a:t>
            </a:r>
          </a:p>
        </p:txBody>
      </p:sp>
      <p:pic>
        <p:nvPicPr>
          <p:cNvPr id="4" name="Рисунок 3" descr="90_m_bild1_braille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28" y="631746"/>
            <a:ext cx="4253501" cy="2823261"/>
          </a:xfrm>
          <a:prstGeom prst="rect">
            <a:avLst/>
          </a:prstGeom>
        </p:spPr>
      </p:pic>
      <p:pic>
        <p:nvPicPr>
          <p:cNvPr id="5" name="Рисунок 4" descr="123772_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864" y="3732479"/>
            <a:ext cx="3866197" cy="257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482" y="729465"/>
            <a:ext cx="80754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Бионический глаз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— искусственная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2" tooltip="Зрительная система"/>
              </a:rPr>
              <a:t>зрительная система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для восстановления потерянного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3" tooltip="Зрение"/>
              </a:rPr>
              <a:t>зрения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В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4" tooltip="Глаз"/>
              </a:rPr>
              <a:t>глаз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поврежденной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5" tooltip="Сетчатка"/>
              </a:rPr>
              <a:t>сетчаткой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вживляют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6" tooltip="Имплантат"/>
              </a:rPr>
              <a:t>имплантат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—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7" tooltip="Протез"/>
              </a:rPr>
              <a:t>протез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сетчатки глаза, дополняя саму сетчатку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оставшимися в ней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неповрежденными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8" tooltip="Нейроны, палочки и колбочки сетчатки (страница отсутствует)"/>
              </a:rPr>
              <a:t>нейронами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Применение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76-летнему британцу по имени Рон, который ослеп 30 лет тому назад из-за наследственной болезни, удалось частично восстановить зрение благодаря бионическому глазу.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51-летнему Питеру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Лэйну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Великобритании одному из первых в мире в декабре 2009 года имплантировали в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4" tooltip="Глаз"/>
              </a:rPr>
              <a:t>глаз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электронные фотодатчики, посылающие в мозг сигналы, собираемые специальными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9" tooltip="Очки"/>
              </a:rPr>
              <a:t>очками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Эта технология позволила пациенту впервые за 30 лет увидеть очертания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10" tooltip="Объект"/>
              </a:rPr>
              <a:t>объектов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например, дверь, шкаф, а также даже распознавать буквы.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Германии (2009 г.) семи пациентам под сетчатку имплантирован экспериментальный сенсор 3×3 мм (1500 элементов).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8985" y="213458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7573"/>
                </a:solidFill>
                <a:latin typeface="Anime Ace v3" pitchFamily="18" charset="0"/>
              </a:rPr>
              <a:t>Бионический глаз</a:t>
            </a:r>
            <a:endParaRPr lang="ru-RU" sz="2800" dirty="0" smtClean="0">
              <a:solidFill>
                <a:srgbClr val="2F7573"/>
              </a:solidFill>
              <a:latin typeface="Anime Ace v3" pitchFamily="18" charset="0"/>
            </a:endParaRPr>
          </a:p>
        </p:txBody>
      </p:sp>
      <p:pic>
        <p:nvPicPr>
          <p:cNvPr id="4" name="Рисунок 3" descr="98b81d43957d81fba7be70a7917e5c7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1589" y="1976690"/>
            <a:ext cx="3663701" cy="1791143"/>
          </a:xfrm>
          <a:prstGeom prst="rect">
            <a:avLst/>
          </a:prstGeom>
        </p:spPr>
      </p:pic>
      <p:pic>
        <p:nvPicPr>
          <p:cNvPr id="5" name="Рисунок 4" descr="na_mirovom_medicinskom_rynke_pojavilsja_bioniches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63308" y="1891845"/>
            <a:ext cx="3107390" cy="185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kkfgsrmwo.jpg"/>
          <p:cNvPicPr>
            <a:picLocks noChangeAspect="1"/>
          </p:cNvPicPr>
          <p:nvPr/>
        </p:nvPicPr>
        <p:blipFill>
          <a:blip r:embed="rId2" cstate="print"/>
          <a:srcRect l="4157" r="37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220" y="14383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Диагностика</a:t>
            </a:r>
            <a:endParaRPr lang="ru-RU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458" y="531658"/>
            <a:ext cx="749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Начальной диагностикой проблем со зрением является измерение остроты зрения с помощью таблицы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Сивцева-Головина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1200px-Golovin-Sivtsev_Tab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121" y="1179917"/>
            <a:ext cx="6766334" cy="567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625" y="854085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целом во всем мире 85% случаев нарушения зрения и 75%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случаев слепоты поддаются профилактике или лечению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благодаря: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Дальнейшему развитию офтальмологических служб, что способствовало более широкому доступу и экономической доступности обслуживания;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Более решительным действиям руководителей стран, медицинских специалистов, частных и корпоративных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партнеров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области профилактической и лечебной работы;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Большей информированности пациентов и населения в целом и более частому обращению в офтальмологические службы;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осуществлению эффективных стратегий в области офтальмологии, направленных на ликвидацию инфекционных болезней, вызывающих утрату зрения. 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2629" y="162087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Профилактика</a:t>
            </a:r>
            <a:endParaRPr lang="ru-RU" sz="24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579" y="164387"/>
            <a:ext cx="805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7573"/>
                </a:solidFill>
                <a:latin typeface="Anime Ace v3" pitchFamily="18" charset="0"/>
              </a:rPr>
              <a:t>Что можете сделать вы для предотвращения развития заболеваний органов зрения</a:t>
            </a:r>
            <a:endParaRPr lang="ru-RU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232" y="87876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Обратитесь к офтальмологу, если у вас появились следующие симптомы: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Снижение остроты зрения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Появление бликов, пятен, пелены, сужение полей зрения, выпадение частей полей зрения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глаз попал инородный предмет или произошла травма глаза.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Необходимо вызвать скорую помощь в</a:t>
            </a:r>
          </a:p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следующих случаях: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Проникающая травма глаза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Ожог глаза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Резкая боль в глазу распирающего характера, покраснение, увеличение глаза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Внезапно появились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черные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пятна, выпадают поля зрения.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oku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063" y="759157"/>
            <a:ext cx="4119937" cy="2822157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759" y="4217281"/>
            <a:ext cx="3752366" cy="210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85" y="0"/>
            <a:ext cx="4656761" cy="7154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9676" y="0"/>
            <a:ext cx="42843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В российской лаборатории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идет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активная работа над препаратом, который излечивает слепоту из-за потерявшей чувствительность к свету сетчатки. В 2017 году научные группы, занимающиеся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оптогенетикой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в МГУ, в Институте биоорганической химии РАН и Институте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выcшей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нервной деятельности и нейрофизиологии РАН, объединили усилия, чтобы создать препарат, восстанавливающий светочувствительность сетчатки. Препарат уже был протестирован на слепых мышах. Им впрыскивали средство в глаза на протяжении двух недель. По истечению этого времени грызуны начинали различать свет и тень, то есть могли ориентироваться в пространстве, но предметы и цвета не видели. Работа над препаратом будет продолжена и основные успехи в развитии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ученые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намерены сделать за 2019-2020 гг.</a:t>
            </a:r>
            <a:endParaRPr lang="ru-RU" sz="1600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36" y="203184"/>
            <a:ext cx="457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7573"/>
                </a:solidFill>
                <a:latin typeface="Anime Ace v3" pitchFamily="18" charset="0"/>
              </a:rPr>
              <a:t>Лекарства от слепоты</a:t>
            </a:r>
          </a:p>
        </p:txBody>
      </p:sp>
      <p:pic>
        <p:nvPicPr>
          <p:cNvPr id="5" name="Рисунок 4" descr="5418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57" y="1196475"/>
            <a:ext cx="4520630" cy="2445661"/>
          </a:xfrm>
          <a:prstGeom prst="rect">
            <a:avLst/>
          </a:prstGeom>
        </p:spPr>
      </p:pic>
      <p:pic>
        <p:nvPicPr>
          <p:cNvPr id="6" name="Рисунок 5" descr="27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143" y="3905178"/>
            <a:ext cx="4191856" cy="207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1667"/>
            <a:ext cx="9144000" cy="707886"/>
          </a:xfrm>
          <a:prstGeom prst="rect">
            <a:avLst/>
          </a:prstGeom>
          <a:solidFill>
            <a:srgbClr val="F7E8E1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Трость для слепого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не только опора, инструмент и опознавательный знак для полноценных людей, это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еще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 зрение, осязание, защита и опора.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326263"/>
            <a:ext cx="9143999" cy="1200329"/>
          </a:xfrm>
          <a:prstGeom prst="rect">
            <a:avLst/>
          </a:prstGeom>
          <a:solidFill>
            <a:srgbClr val="F7E8E1"/>
          </a:solidFill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Задача Международного дня слепых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обратить внимание людей на то, что происходит рядом с ними, ведь незрячие нередко годами живут, оставаясь незамеченными. Даже не столько обратить внимание на слепых, сколько дать возможность понять, как трудно им приходится в этой жизни.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 descr="Картинки по запросу день белой тр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62" y="1152880"/>
            <a:ext cx="8053478" cy="402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90" y="0"/>
            <a:ext cx="605147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Знаешь праздник «Белой трости»?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На него не ходят в гости,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И друзей не приглашают-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С ним незрячих поздравляют.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Трость такая у слепых.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Замечайте, люди их!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Не спешите равнодушно-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Может быть, помочь им нужно?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Посреди толпы прохожих,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Те, кому даны, быть может,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Все таланты в мире этом,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Но прекрасные рассветы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И закаты не для них.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Приходилось тонны книг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С шрифтом Брайля им читать,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Чтобы мир вокруг познать!</a:t>
            </a:r>
            <a:endParaRPr lang="ru-RU" sz="2800" b="1" dirty="0">
              <a:solidFill>
                <a:srgbClr val="2F7573"/>
              </a:solidFill>
              <a:latin typeface="DisneyPark" pitchFamily="65" charset="-52"/>
            </a:endParaRPr>
          </a:p>
        </p:txBody>
      </p:sp>
      <p:pic>
        <p:nvPicPr>
          <p:cNvPr id="4" name="Рисунок 3" descr="7f6f8b40fb4c7adc6f942302bae7bea0.jpg"/>
          <p:cNvPicPr>
            <a:picLocks noChangeAspect="1"/>
          </p:cNvPicPr>
          <p:nvPr/>
        </p:nvPicPr>
        <p:blipFill>
          <a:blip r:embed="rId2" cstate="print"/>
          <a:srcRect l="33317" r="36481"/>
          <a:stretch>
            <a:fillRect/>
          </a:stretch>
        </p:blipFill>
        <p:spPr>
          <a:xfrm>
            <a:off x="5085709" y="398337"/>
            <a:ext cx="3359648" cy="611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463" y="143839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F7573"/>
                </a:solidFill>
                <a:latin typeface="Anime Ace v3" pitchFamily="18" charset="0"/>
              </a:rPr>
              <a:t>Литература:</a:t>
            </a:r>
            <a:endParaRPr lang="ru-RU" sz="32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93683" y="524300"/>
            <a:ext cx="8082455" cy="509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2" tooltip="Островский, Владимир Маркович (страница отсутствует)"/>
              </a:rPr>
              <a:t>Островский В. М.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3" tooltip="s:ЭСБЕ/Слепота"/>
              </a:rPr>
              <a:t>Слепота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//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4" tooltip="Энциклопедический словарь Брокгауза и Ефрона"/>
              </a:rPr>
              <a:t>Энциклопедический словарь Брокгауза и Ефрона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86 т. (82 т. и 4 доп.). — СПб., 1890—2016.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Н. Кузнецов.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Слепота //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 tooltip="Большая советская энциклопедия"/>
              </a:rPr>
              <a:t>Большая советская энциклопедия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В 65 томах / под ред.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6" tooltip="Ворошилов, Климент Ефремович"/>
              </a:rPr>
              <a:t>К. Е. Ворошилова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7" tooltip="Вышинский, Андрей Януарьевич"/>
              </a:rPr>
              <a:t>А. Я. Вышинского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8" tooltip="Лебедев-Полянский, Павел Иванович"/>
              </a:rPr>
              <a:t>П. И. Лебедева-Полянского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9" tooltip="Лозовский, Соломон Абрамович"/>
              </a:rPr>
              <a:t>А. Лозовского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0" tooltip="Петров, Фёдор Николаевич"/>
              </a:rPr>
              <a:t>Ф. Н. Петрова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1" tooltip="Ротштейн, Фёдор Аронович"/>
              </a:rPr>
              <a:t>Ф. А.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1" tooltip="Ротштейн, Фёдор Аронович"/>
              </a:rPr>
              <a:t>Ротштейна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2" tooltip="Шмидт, Отто Юльевич"/>
              </a:rPr>
              <a:t>О. Ю. Шмидта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3" tooltip="Ярославский, Емельян Михайлович"/>
              </a:rPr>
              <a:t>Ем. Ярославского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1-е изд. — М.: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4" tooltip="Большая Российская энциклопедия (издательство)"/>
              </a:rPr>
              <a:t>Государственный научный институт «Советская Энциклопедия»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2015. — Т. 51 (Серна — Созерцание). — С. 385—387. — 846 с. — 45 000 экз.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Слепота //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 tooltip="Большая советская энциклопедия"/>
              </a:rPr>
              <a:t>Большая советская энциклопедия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: [в 30 т.] / гл. ред.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5" tooltip="Прохоров, Александр Михайлович"/>
              </a:rPr>
              <a:t>А. М. Прохоров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3-е изд. — М. : Советская энциклопедия, 1969—2014.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Слепота // Популярная медицинская энциклопедия / Гл. ред.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6" tooltip="Петровский, Борис Васильевич"/>
              </a:rPr>
              <a:t>Б. В. Петровский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В 1 томе. Аборт—Ящур. — 2-е изд., доп. и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 М.: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14" tooltip="Большая Российская энциклопедия (издательство)"/>
              </a:rPr>
              <a:t>«Советская Энциклопедия»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2016. — С. 573—574. — 704 с. —100 000 экз. — ISBN 5-87410-013-Х.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medcollegelib.ru 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784" y="1520575"/>
            <a:ext cx="559159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2F7573"/>
                </a:solidFill>
                <a:latin typeface="DisneyPark" pitchFamily="65" charset="-52"/>
              </a:rPr>
              <a:t>Спасибо за</a:t>
            </a:r>
            <a:br>
              <a:rPr lang="ru-RU" sz="11500" b="1" dirty="0" smtClean="0">
                <a:solidFill>
                  <a:srgbClr val="2F7573"/>
                </a:solidFill>
                <a:latin typeface="DisneyPark" pitchFamily="65" charset="-52"/>
              </a:rPr>
            </a:br>
            <a:r>
              <a:rPr lang="ru-RU" sz="11500" b="1" dirty="0" smtClean="0">
                <a:solidFill>
                  <a:srgbClr val="2F7573"/>
                </a:solidFill>
                <a:latin typeface="DisneyPark" pitchFamily="65" charset="-52"/>
              </a:rPr>
              <a:t>внимание!</a:t>
            </a:r>
            <a:endParaRPr lang="ru-RU" sz="11500" b="1" dirty="0">
              <a:solidFill>
                <a:srgbClr val="2F7573"/>
              </a:solidFill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656" y="154113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F7573"/>
                </a:solidFill>
                <a:latin typeface="Anime Ace v3" pitchFamily="18" charset="0"/>
              </a:rPr>
              <a:t>Понятие слепоты</a:t>
            </a:r>
            <a:endParaRPr lang="ru-RU" sz="32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9117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Слепота́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— медицинский термин, подразумевающий полное отсутствие зрения или его серьёзное повреждение.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Различают полную слепоту 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амавро́з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 и частичное выпадение поля зрения 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ското́ма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 или половин полей зрения 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гемианопси́я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 Кроме того, выделяют цветовую слепоту 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дальтони́зм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slepota-gl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601" y="844781"/>
            <a:ext cx="7074079" cy="293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be8638e35aeca68c3e8413201b99c2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375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240" y="0"/>
            <a:ext cx="8250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7573"/>
                </a:solidFill>
                <a:latin typeface="Anime Ace v3" pitchFamily="18" charset="0"/>
              </a:rPr>
              <a:t>Офтальмолог ― это врач, который занимается диагностикой, лечением и профилактикой глазных болезней. Офтальмолога необходимо посещать 1 раз в год. Детям необходимо вскоре после рождения, около 6 месяцев, в 3 года, перед школой и в школе каждый год.</a:t>
            </a:r>
            <a:endParaRPr lang="ru-RU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pic>
        <p:nvPicPr>
          <p:cNvPr id="4" name="Рисунок 3" descr="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186" y="1509550"/>
            <a:ext cx="7768263" cy="51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604" y="0"/>
            <a:ext cx="4666395" cy="6973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8232" y="0"/>
            <a:ext cx="41250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Международный день слепых отмечается ежегодно 13 ноября по инициативе Всемирной организации здравоохранения, в день рождения Валентина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Гаюи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, чтобы привлечь внимание общественности к проблемам людей с ограниченными возможностями из-за отсутствия зрения. 13 ноября - Международный день слепых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Валентин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―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Гаюи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  известный    французский благотворитель,  педагог  и  новатор XVIII — XIX веков, один из первых тифлопедагогов, автор алфавита для незрячих, предшественник Луи Брайля.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pic>
        <p:nvPicPr>
          <p:cNvPr id="3" name="Рисунок 2" descr="267px-AduC_181_Hauy_(Valentin,_1745-18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454" y="397908"/>
            <a:ext cx="4220272" cy="562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0800000">
            <a:off x="0" y="0"/>
            <a:ext cx="9144000" cy="55326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56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05484" y="5341840"/>
            <a:ext cx="179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7E8E1"/>
                </a:solidFill>
                <a:latin typeface="Anime Ace v3" pitchFamily="18" charset="0"/>
              </a:rPr>
              <a:t>Причины слепоты</a:t>
            </a:r>
            <a:endParaRPr lang="ru-RU" sz="2400" b="1" dirty="0">
              <a:solidFill>
                <a:srgbClr val="F7E8E1"/>
              </a:solidFill>
              <a:latin typeface="Anime Ace v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8825" y="4046138"/>
            <a:ext cx="26672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3"/>
              </a:rPr>
              <a:t>Помутнение роговицы</a:t>
            </a:r>
            <a:r>
              <a:rPr lang="ru-RU" sz="1500" b="1" dirty="0" smtClean="0">
                <a:solidFill>
                  <a:srgbClr val="2F7573"/>
                </a:solidFill>
              </a:rPr>
              <a:t> (5,1 %) Воспаление </a:t>
            </a:r>
            <a:r>
              <a:rPr lang="ru-RU" sz="1500" b="1" dirty="0" smtClean="0">
                <a:solidFill>
                  <a:srgbClr val="2F7573"/>
                </a:solidFill>
                <a:hlinkClick r:id="rId4" tooltip="Роговица"/>
              </a:rPr>
              <a:t>роговицы</a:t>
            </a:r>
            <a:r>
              <a:rPr lang="ru-RU" sz="1500" b="1" dirty="0" smtClean="0">
                <a:solidFill>
                  <a:srgbClr val="2F7573"/>
                </a:solidFill>
              </a:rPr>
              <a:t> глаза, проявляющееся преимущественно её помутнением, изъязвлением, болью и покраснением глаза.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12606" y="3042335"/>
            <a:ext cx="208262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F7573"/>
                </a:solidFill>
              </a:rPr>
              <a:t>Снижение зрения, связанное со старением (8,7 %).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567" y="1751185"/>
            <a:ext cx="247820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5"/>
              </a:rPr>
              <a:t>Глаукома</a:t>
            </a:r>
            <a:r>
              <a:rPr lang="ru-RU" sz="1500" b="1" dirty="0" smtClean="0">
                <a:solidFill>
                  <a:srgbClr val="2F7573"/>
                </a:solidFill>
              </a:rPr>
              <a:t> (12,3 %) Хроническое заболевание глаза, при котором повышается внутриглазное давление.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71433" y="188892"/>
            <a:ext cx="2082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F7573"/>
                </a:solidFill>
                <a:hlinkClick r:id="rId6" tooltip="Катаракта"/>
              </a:rPr>
              <a:t>Катаракта</a:t>
            </a:r>
            <a:r>
              <a:rPr lang="ru-RU" sz="1500" b="1" dirty="0" smtClean="0">
                <a:solidFill>
                  <a:srgbClr val="2F7573"/>
                </a:solidFill>
              </a:rPr>
              <a:t> (47,9 %) Патологическое состояние, связанное с помутнением </a:t>
            </a:r>
            <a:r>
              <a:rPr lang="ru-RU" sz="1500" b="1" u="sng" dirty="0" smtClean="0">
                <a:solidFill>
                  <a:srgbClr val="2F7573"/>
                </a:solidFill>
              </a:rPr>
              <a:t>хрусталика глаза .</a:t>
            </a:r>
            <a:r>
              <a:rPr lang="ru-RU" sz="1500" dirty="0" smtClean="0">
                <a:solidFill>
                  <a:srgbClr val="2F7573"/>
                </a:solidFill>
              </a:rPr>
              <a:t/>
            </a:r>
            <a:br>
              <a:rPr lang="ru-RU" sz="1500" dirty="0" smtClean="0">
                <a:solidFill>
                  <a:srgbClr val="2F7573"/>
                </a:solidFill>
              </a:rPr>
            </a:br>
            <a:endParaRPr lang="ru-RU" sz="1500" dirty="0">
              <a:solidFill>
                <a:srgbClr val="2F757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953313"/>
            <a:ext cx="2794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7"/>
              </a:rPr>
              <a:t>Онхоцеркоз</a:t>
            </a:r>
            <a:r>
              <a:rPr lang="ru-RU" sz="1500" b="1" dirty="0" smtClean="0">
                <a:solidFill>
                  <a:srgbClr val="2F7573"/>
                </a:solidFill>
              </a:rPr>
              <a:t> (0,8 %)  </a:t>
            </a:r>
            <a:r>
              <a:rPr lang="ru-RU" sz="1500" b="1" dirty="0" err="1" smtClean="0">
                <a:solidFill>
                  <a:srgbClr val="2F7573"/>
                </a:solidFill>
                <a:hlinkClick r:id="rId8" tooltip="Гельминтоз"/>
              </a:rPr>
              <a:t>гельминоз</a:t>
            </a:r>
            <a:r>
              <a:rPr lang="ru-RU" sz="1500" b="1" dirty="0" smtClean="0">
                <a:solidFill>
                  <a:srgbClr val="2F7573"/>
                </a:solidFill>
              </a:rPr>
              <a:t> из группы </a:t>
            </a:r>
            <a:r>
              <a:rPr lang="ru-RU" sz="1500" b="1" dirty="0" smtClean="0">
                <a:solidFill>
                  <a:srgbClr val="2F7573"/>
                </a:solidFill>
                <a:hlinkClick r:id="rId9" tooltip="Филяриатоз"/>
              </a:rPr>
              <a:t>филяриатозов</a:t>
            </a:r>
            <a:r>
              <a:rPr lang="ru-RU" sz="1500" b="1" dirty="0" smtClean="0">
                <a:solidFill>
                  <a:srgbClr val="2F7573"/>
                </a:solidFill>
              </a:rPr>
              <a:t>, характеризуется образованием подкожных узлов, поражением </a:t>
            </a:r>
            <a:r>
              <a:rPr lang="ru-RU" sz="1500" b="1" dirty="0" smtClean="0">
                <a:solidFill>
                  <a:srgbClr val="2F7573"/>
                </a:solidFill>
                <a:hlinkClick r:id="rId10" tooltip="Кожа"/>
              </a:rPr>
              <a:t>кожи</a:t>
            </a:r>
            <a:r>
              <a:rPr lang="ru-RU" sz="1500" b="1" dirty="0" smtClean="0">
                <a:solidFill>
                  <a:srgbClr val="2F7573"/>
                </a:solidFill>
              </a:rPr>
              <a:t> и </a:t>
            </a:r>
            <a:r>
              <a:rPr lang="ru-RU" sz="1500" b="1" dirty="0" smtClean="0">
                <a:solidFill>
                  <a:srgbClr val="2F7573"/>
                </a:solidFill>
                <a:hlinkClick r:id="rId11" tooltip="Глаз"/>
              </a:rPr>
              <a:t>глаз</a:t>
            </a:r>
            <a:r>
              <a:rPr lang="ru-RU" sz="1500" b="1" dirty="0" smtClean="0">
                <a:solidFill>
                  <a:srgbClr val="2F7573"/>
                </a:solidFill>
              </a:rPr>
              <a:t>.</a:t>
            </a:r>
            <a:endParaRPr lang="ru-RU" sz="1500" b="1" dirty="0">
              <a:solidFill>
                <a:srgbClr val="2F757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528010"/>
            <a:ext cx="25479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12"/>
              </a:rPr>
              <a:t>Трахома</a:t>
            </a:r>
            <a:r>
              <a:rPr lang="ru-RU" sz="1500" b="1" dirty="0" smtClean="0">
                <a:solidFill>
                  <a:srgbClr val="2F7573"/>
                </a:solidFill>
              </a:rPr>
              <a:t> (3,6 %) хроническая </a:t>
            </a:r>
            <a:r>
              <a:rPr lang="ru-RU" sz="1500" b="1" dirty="0" err="1" smtClean="0">
                <a:solidFill>
                  <a:srgbClr val="2F7573"/>
                </a:solidFill>
              </a:rPr>
              <a:t>хламидийная</a:t>
            </a:r>
            <a:r>
              <a:rPr lang="ru-RU" sz="1500" b="1" dirty="0" smtClean="0">
                <a:solidFill>
                  <a:srgbClr val="2F7573"/>
                </a:solidFill>
              </a:rPr>
              <a:t> инфекция, поражающая конъюнктиву и роговицу глаз.</a:t>
            </a:r>
            <a:endParaRPr lang="ru-RU" sz="1500" b="1" dirty="0">
              <a:solidFill>
                <a:srgbClr val="2F757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834745"/>
            <a:ext cx="18596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13"/>
              </a:rPr>
              <a:t>Диабетическая ретинопатия</a:t>
            </a:r>
            <a:r>
              <a:rPr lang="ru-RU" sz="1500" b="1" dirty="0" smtClean="0">
                <a:solidFill>
                  <a:srgbClr val="2F7573"/>
                </a:solidFill>
              </a:rPr>
              <a:t> (4,8 %)</a:t>
            </a:r>
            <a:br>
              <a:rPr lang="ru-RU" sz="1500" b="1" dirty="0" smtClean="0">
                <a:solidFill>
                  <a:srgbClr val="2F7573"/>
                </a:solidFill>
              </a:rPr>
            </a:br>
            <a:r>
              <a:rPr lang="ru-RU" sz="1500" b="1" dirty="0" smtClean="0">
                <a:solidFill>
                  <a:srgbClr val="2F7573"/>
                </a:solidFill>
              </a:rPr>
              <a:t>Одно из наиболее </a:t>
            </a:r>
            <a:r>
              <a:rPr lang="ru-RU" sz="1500" b="1" dirty="0" err="1" smtClean="0">
                <a:solidFill>
                  <a:srgbClr val="2F7573"/>
                </a:solidFill>
              </a:rPr>
              <a:t>тяжелых</a:t>
            </a:r>
            <a:r>
              <a:rPr lang="ru-RU" sz="1500" b="1" dirty="0" smtClean="0">
                <a:solidFill>
                  <a:srgbClr val="2F7573"/>
                </a:solidFill>
              </a:rPr>
              <a:t> поздних сосудистых осложнений сахарного диабета.</a:t>
            </a:r>
            <a:endParaRPr lang="ru-RU" sz="1500" b="1" dirty="0">
              <a:solidFill>
                <a:srgbClr val="2F757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28" y="0"/>
            <a:ext cx="9976206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32780" y="262201"/>
            <a:ext cx="540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Причины, связанные с беременностью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9538" y="1516805"/>
            <a:ext cx="393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Травмы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21899" y="2890249"/>
            <a:ext cx="4885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Генетические дефекты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93902" y="4122315"/>
            <a:ext cx="378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Отравление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1994" y="5300550"/>
            <a:ext cx="378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Умышленные действия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4138" y="513708"/>
            <a:ext cx="5322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Детская слепота может быть вызвана причинами, связанными с </a:t>
            </a:r>
            <a:r>
              <a:rPr lang="ru-RU" sz="1600" dirty="0" smtClean="0">
                <a:solidFill>
                  <a:schemeClr val="bg1"/>
                </a:solidFill>
                <a:hlinkClick r:id="rId3" tooltip="Беременность"/>
              </a:rPr>
              <a:t>беременностью</a:t>
            </a:r>
            <a:r>
              <a:rPr lang="ru-RU" sz="1600" dirty="0" smtClean="0">
                <a:solidFill>
                  <a:schemeClr val="bg1"/>
                </a:solidFill>
              </a:rPr>
              <a:t>, такими как </a:t>
            </a:r>
            <a:r>
              <a:rPr lang="ru-RU" sz="1600" dirty="0" smtClean="0">
                <a:solidFill>
                  <a:schemeClr val="bg1"/>
                </a:solidFill>
                <a:hlinkClick r:id="rId4" tooltip="Синдром врождённой краснухи (страница отсутствует)"/>
              </a:rPr>
              <a:t>синдром врождённой краснухи</a:t>
            </a:r>
            <a:r>
              <a:rPr lang="ru-RU" sz="1600" dirty="0" smtClean="0">
                <a:solidFill>
                  <a:schemeClr val="bg1"/>
                </a:solidFill>
              </a:rPr>
              <a:t> и </a:t>
            </a:r>
            <a:r>
              <a:rPr lang="ru-RU" sz="1600" dirty="0" smtClean="0">
                <a:solidFill>
                  <a:schemeClr val="bg1"/>
                </a:solidFill>
                <a:hlinkClick r:id="rId5" tooltip="Ретинопатия недоношенных"/>
              </a:rPr>
              <a:t>ретинопатия недоношенных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178481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102" y="236191"/>
            <a:ext cx="1567771" cy="1307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75725" y="1780872"/>
            <a:ext cx="4988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Травмы глаз, чаще всего встречающиеся у людей до 30 лет, является ведущей причиной монокулярной слепоты (потеря зрения на один глаз).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Рисунок 21" descr="11661.text.8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015" y="1613043"/>
            <a:ext cx="1556822" cy="132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273995" y="3199511"/>
            <a:ext cx="576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У людей с альбинизмом часто имеет место потеря зрения.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</a:rPr>
              <a:t>Врожденная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слепота Лебера может привести к полной слепоте или тяжёлой потере зрения от рождения или в раннем детстве.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b0695be416-2_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6548" y="2856216"/>
            <a:ext cx="1334110" cy="1196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183259" y="4411057"/>
            <a:ext cx="5409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 некоторых случаях слепота вызывается приёмом определённых химических веществ. Хорошо известным примером является </a:t>
            </a:r>
            <a:r>
              <a:rPr lang="ru-RU" u="sng" dirty="0" smtClean="0">
                <a:solidFill>
                  <a:schemeClr val="bg1">
                    <a:lumMod val="95000"/>
                  </a:schemeClr>
                </a:solidFill>
              </a:rPr>
              <a:t>метанол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 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64065" y="5493464"/>
            <a:ext cx="5460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Ослепление в некоторых случаях использовалось в качестве акта мести и 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9" tooltip="Пытки"/>
              </a:rPr>
              <a:t>пытки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, чтобы лишить человека главного чувства, с помощью которого он может контролировать окружающий мир.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1" name="Рисунок 30" descr="pischevoe_otravlenie_inde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2821" y="4119937"/>
            <a:ext cx="1188244" cy="1231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pitk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77532" y="5548045"/>
            <a:ext cx="1295061" cy="1027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1099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DisneyPark</vt:lpstr>
      <vt:lpstr>Calibri</vt:lpstr>
      <vt:lpstr>Anime Ace v3</vt:lpstr>
      <vt:lpstr>Wingdings</vt:lpstr>
      <vt:lpstr>돋움</vt:lpstr>
      <vt:lpstr>Times New Roman</vt:lpstr>
      <vt:lpstr>Calibri Light</vt:lpstr>
      <vt:lpstr>Office Theme</vt:lpstr>
      <vt:lpstr>«И чаще сердцем видим, лучше глаз»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Premium</cp:lastModifiedBy>
  <cp:revision>53</cp:revision>
  <dcterms:created xsi:type="dcterms:W3CDTF">2018-09-04T12:10:47Z</dcterms:created>
  <dcterms:modified xsi:type="dcterms:W3CDTF">2020-11-15T16:14:03Z</dcterms:modified>
</cp:coreProperties>
</file>