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9" r:id="rId2"/>
    <p:sldId id="257" r:id="rId3"/>
    <p:sldId id="260" r:id="rId4"/>
    <p:sldId id="261" r:id="rId5"/>
    <p:sldId id="262" r:id="rId6"/>
    <p:sldId id="273" r:id="rId7"/>
    <p:sldId id="263" r:id="rId8"/>
    <p:sldId id="264" r:id="rId9"/>
    <p:sldId id="267" r:id="rId10"/>
    <p:sldId id="268" r:id="rId11"/>
    <p:sldId id="269" r:id="rId12"/>
    <p:sldId id="270" r:id="rId13"/>
    <p:sldId id="272" r:id="rId14"/>
    <p:sldId id="277" r:id="rId15"/>
    <p:sldId id="276" r:id="rId16"/>
    <p:sldId id="278" r:id="rId17"/>
    <p:sldId id="279" r:id="rId18"/>
    <p:sldId id="281" r:id="rId19"/>
    <p:sldId id="280" r:id="rId20"/>
    <p:sldId id="284" r:id="rId21"/>
    <p:sldId id="285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-546" y="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1463CC-EA3E-4740-A828-2532EFEB9BD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E16D2B-4A47-449C-9BD5-A8BDC3C106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doctorspb.ru/articles.php?article_id=28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87724" y="112474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  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5125" name="Picture 5" descr="C:\Users\Ирина\Desktop\gomeopatiya-pri-tuberkuleze-legki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03511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Бюджетное профессиональное общеобразовательное учреждение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Воронежской области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Бутурлиновский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медицинский техникум»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203982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Дыши свободно - 24марта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Всемирный </a:t>
            </a:r>
            <a:r>
              <a:rPr lang="ru-RU" sz="5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борьбы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туберкулёзом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96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рина\Desktop\tuberkulez-kozhi-i-podkozhnoj-kletchatk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53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55446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  </a:t>
            </a:r>
            <a:r>
              <a:rPr lang="ru-RU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 общие: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Лихорадка и потливость;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2. </a:t>
            </a:r>
            <a:r>
              <a:rPr lang="ru-RU" dirty="0" smtClean="0">
                <a:solidFill>
                  <a:schemeClr val="tx1"/>
                </a:solidFill>
              </a:rPr>
              <a:t>Потеря массы тела;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   3. </a:t>
            </a:r>
            <a:r>
              <a:rPr lang="ru-RU" dirty="0" smtClean="0">
                <a:solidFill>
                  <a:schemeClr val="tx1"/>
                </a:solidFill>
              </a:rPr>
              <a:t>Потеря аппетита;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4. </a:t>
            </a:r>
            <a:r>
              <a:rPr lang="ru-RU" dirty="0" smtClean="0">
                <a:solidFill>
                  <a:schemeClr val="tx1"/>
                </a:solidFill>
              </a:rPr>
              <a:t>Утомляемость;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                            5. </a:t>
            </a:r>
            <a:r>
              <a:rPr lang="ru-RU" dirty="0" smtClean="0">
                <a:solidFill>
                  <a:schemeClr val="tx1"/>
                </a:solidFill>
              </a:rPr>
              <a:t>Частые простуды.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Основные симптомы туберкулёза: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219" name="Picture 3" descr="C:\Users\Ирина\Desktop\597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6642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Ирина\Desktop\i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Ирина\Desktop\i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077072"/>
            <a:ext cx="31485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869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0332" y="188640"/>
            <a:ext cx="8913668" cy="666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 </a:t>
            </a:r>
          </a:p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Кашель;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2. </a:t>
            </a:r>
            <a:r>
              <a:rPr lang="ru-RU" dirty="0" smtClean="0">
                <a:solidFill>
                  <a:schemeClr val="tx1"/>
                </a:solidFill>
              </a:rPr>
              <a:t>Мокрота;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      3. </a:t>
            </a:r>
            <a:r>
              <a:rPr lang="ru-RU" dirty="0" smtClean="0">
                <a:solidFill>
                  <a:schemeClr val="tx1"/>
                </a:solidFill>
              </a:rPr>
              <a:t>Кровохарканье;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                        4. </a:t>
            </a:r>
            <a:r>
              <a:rPr lang="ru-RU" dirty="0" smtClean="0">
                <a:solidFill>
                  <a:schemeClr val="tx1"/>
                </a:solidFill>
              </a:rPr>
              <a:t>Боль в груди;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  5. </a:t>
            </a:r>
            <a:r>
              <a:rPr lang="ru-RU" dirty="0" smtClean="0">
                <a:solidFill>
                  <a:schemeClr val="tx1"/>
                </a:solidFill>
              </a:rPr>
              <a:t>Одышка.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3" name="Picture 3" descr="C:\Users\Ирина\Desktop\whooping-coug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31" y="2348880"/>
            <a:ext cx="23974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Ирина\Desktop\krov-pri-kash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8083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Ирина\Desktop\bol-v-grudnoj-klet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0412"/>
            <a:ext cx="2733125" cy="339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Ирина\Desktop\silnyj-kashel-s-mokroto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012" y="188640"/>
            <a:ext cx="27044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Ирина\Desktop\1338816228_bez-imeni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017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72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Туберкулёз центральной нервной системы;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Туберкулёз кишечника, брюшины;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Туберкулёз костей суставов;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Туберкулёз мочевых, половых органов;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Туберкулёз кожи и подкожной клетчатки;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Туберкулёз глаз.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Классификация туберкулёза: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Ирина\Desktop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1764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i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223" y="2564904"/>
            <a:ext cx="27363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63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Всемирный день борьбы с туберкулезом </a:t>
            </a:r>
            <a:r>
              <a:rPr lang="ru-RU" dirty="0" smtClean="0">
                <a:solidFill>
                  <a:schemeClr val="tx1"/>
                </a:solidFill>
              </a:rPr>
              <a:t>отмечается </a:t>
            </a:r>
            <a:r>
              <a:rPr lang="ru-RU" dirty="0">
                <a:solidFill>
                  <a:schemeClr val="tx1"/>
                </a:solidFill>
              </a:rPr>
              <a:t>по решению Всемирной организации здравоохранения (ВОЗ) </a:t>
            </a:r>
            <a:r>
              <a:rPr lang="ru-RU" b="1" dirty="0">
                <a:solidFill>
                  <a:srgbClr val="00B050"/>
                </a:solidFill>
              </a:rPr>
              <a:t>ежегодно 24 марта </a:t>
            </a: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день, когда в 1882 году немецкий микробиолог Роберт Кох </a:t>
            </a:r>
            <a:r>
              <a:rPr lang="ru-RU" dirty="0" smtClean="0">
                <a:solidFill>
                  <a:schemeClr val="tx1"/>
                </a:solidFill>
              </a:rPr>
              <a:t>объявил </a:t>
            </a:r>
            <a:r>
              <a:rPr lang="ru-RU" dirty="0">
                <a:solidFill>
                  <a:schemeClr val="tx1"/>
                </a:solidFill>
              </a:rPr>
              <a:t>о сделанном им открытии возбудителя </a:t>
            </a:r>
            <a:r>
              <a:rPr lang="ru-RU" dirty="0" smtClean="0">
                <a:solidFill>
                  <a:schemeClr val="tx1"/>
                </a:solidFill>
              </a:rPr>
              <a:t>туберкулеза.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B0F0"/>
                </a:solidFill>
              </a:rPr>
              <a:t>Символ </a:t>
            </a:r>
            <a:r>
              <a:rPr lang="ru-RU" b="1" dirty="0">
                <a:solidFill>
                  <a:srgbClr val="00B0F0"/>
                </a:solidFill>
              </a:rPr>
              <a:t>Дня борьбы с туберкулезом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белая </a:t>
            </a:r>
            <a:r>
              <a:rPr lang="ru-RU" b="1" dirty="0">
                <a:solidFill>
                  <a:srgbClr val="FF0000"/>
                </a:solidFill>
              </a:rPr>
              <a:t>ромашка</a:t>
            </a:r>
            <a:r>
              <a:rPr lang="ru-RU" dirty="0">
                <a:solidFill>
                  <a:schemeClr val="tx1"/>
                </a:solidFill>
              </a:rPr>
              <a:t>, как символ здорового </a:t>
            </a:r>
            <a:r>
              <a:rPr lang="ru-RU" dirty="0" smtClean="0">
                <a:solidFill>
                  <a:schemeClr val="tx1"/>
                </a:solidFill>
              </a:rPr>
              <a:t>дыхания.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Всемирный день борьбы с туберкулёзом: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9" name="Picture 3" descr="C:\Users\Ирина\Desktop\i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52" y="4221088"/>
            <a:ext cx="398532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рина\Desktop\ecd84836fba8229e28a56cb3f087e1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81642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33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Ежегодно </a:t>
            </a:r>
            <a:r>
              <a:rPr lang="ru-RU" dirty="0">
                <a:solidFill>
                  <a:schemeClr val="tx1"/>
                </a:solidFill>
              </a:rPr>
              <a:t>туберкулезом заболевает </a:t>
            </a:r>
            <a:r>
              <a:rPr lang="ru-RU" b="1" dirty="0">
                <a:solidFill>
                  <a:srgbClr val="FF0000"/>
                </a:solidFill>
              </a:rPr>
              <a:t>20 млн людей и ► </a:t>
            </a:r>
            <a:r>
              <a:rPr lang="ru-RU" b="1" dirty="0">
                <a:solidFill>
                  <a:srgbClr val="FF0000"/>
                </a:solidFill>
                <a:hlinkClick r:id="rId2"/>
              </a:rPr>
              <a:t>умирает</a:t>
            </a:r>
            <a:r>
              <a:rPr lang="ru-RU" b="1" dirty="0">
                <a:solidFill>
                  <a:srgbClr val="FF0000"/>
                </a:solidFill>
              </a:rPr>
              <a:t> около 4 млн</a:t>
            </a:r>
            <a:r>
              <a:rPr lang="ru-RU" dirty="0">
                <a:solidFill>
                  <a:schemeClr val="tx1"/>
                </a:solidFill>
              </a:rPr>
              <a:t>. Инфицированность </a:t>
            </a:r>
            <a:r>
              <a:rPr lang="ru-RU" dirty="0" smtClean="0">
                <a:solidFill>
                  <a:schemeClr val="tx1"/>
                </a:solidFill>
              </a:rPr>
              <a:t>туберкулезом </a:t>
            </a:r>
            <a:r>
              <a:rPr lang="ru-RU" dirty="0">
                <a:solidFill>
                  <a:schemeClr val="tx1"/>
                </a:solidFill>
              </a:rPr>
              <a:t>взрослого населения составляет в нашей стране 80–90 </a:t>
            </a:r>
            <a:r>
              <a:rPr lang="ru-RU" dirty="0" smtClean="0">
                <a:solidFill>
                  <a:schemeClr val="tx1"/>
                </a:solidFill>
              </a:rPr>
              <a:t>%.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Туберкулёз в Росси: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Россия является мировым лидером по количеству больных </a:t>
            </a:r>
            <a:r>
              <a:rPr lang="ru-RU" dirty="0" err="1">
                <a:solidFill>
                  <a:schemeClr val="tx1"/>
                </a:solidFill>
              </a:rPr>
              <a:t>полирезистентным</a:t>
            </a:r>
            <a:r>
              <a:rPr lang="ru-RU" dirty="0">
                <a:solidFill>
                  <a:schemeClr val="tx1"/>
                </a:solidFill>
              </a:rPr>
              <a:t> туберкулёзом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 2007 году в России </a:t>
            </a:r>
            <a:r>
              <a:rPr lang="ru-RU" dirty="0">
                <a:solidFill>
                  <a:schemeClr val="tx1"/>
                </a:solidFill>
              </a:rPr>
              <a:t>отмечено 117 738 больных впервые выявленным туберкулёзом в </a:t>
            </a:r>
            <a:r>
              <a:rPr lang="ru-RU" dirty="0" smtClean="0">
                <a:solidFill>
                  <a:schemeClr val="tx1"/>
                </a:solidFill>
              </a:rPr>
              <a:t>активной форме. Всего </a:t>
            </a:r>
            <a:r>
              <a:rPr lang="ru-RU" dirty="0">
                <a:solidFill>
                  <a:schemeClr val="tx1"/>
                </a:solidFill>
              </a:rPr>
              <a:t>на диспансерном учете состоит 300 тыс. человек, а каждый год выявляется 120 тыс. вновь заболевших, 35 тысяч </a:t>
            </a:r>
            <a:r>
              <a:rPr lang="ru-RU" dirty="0" smtClean="0">
                <a:solidFill>
                  <a:schemeClr val="tx1"/>
                </a:solidFill>
              </a:rPr>
              <a:t>умирает.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Туберкулёз в мире: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Ирина\Desktop\1280px-Tuberculosis_reported_cases_2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57192"/>
            <a:ext cx="446449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рина\Desktop\940px-Tuberculosis-prevalence-WHO-200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4536504" cy="16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1280px-Tuberculo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57192"/>
            <a:ext cx="446449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17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Флюорография </a:t>
            </a:r>
            <a:r>
              <a:rPr lang="ru-RU" dirty="0">
                <a:solidFill>
                  <a:schemeClr val="tx1"/>
                </a:solidFill>
              </a:rPr>
              <a:t>– это один из наиболее распространенных методов диагностики туберкулеза. Метод позволяет выявить процесс на ранних стадиях, начать лечение и тем самым улучшить прогноз для пациента.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снимке хорошо заметны небольшие множественные очаги при диссеминированной форме и один большой при соединении этих очагов. </a:t>
            </a:r>
            <a:r>
              <a:rPr lang="ru-RU" b="1" dirty="0">
                <a:solidFill>
                  <a:srgbClr val="00B050"/>
                </a:solidFill>
              </a:rPr>
              <a:t>Обнаруживается и каверна</a:t>
            </a:r>
            <a:r>
              <a:rPr lang="ru-RU" dirty="0">
                <a:solidFill>
                  <a:schemeClr val="tx1"/>
                </a:solidFill>
              </a:rPr>
              <a:t> – пустота, которая появляется при разрушении тканей, формирующих легкие.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Рентгенологические исследование: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171" name="Picture 3" descr="C:\Users\Ирина\Desktop\flyuorograf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2768"/>
            <a:ext cx="4032448" cy="24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рина\Desktop\rentgendiagnos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82768"/>
            <a:ext cx="3312368" cy="243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211960" y="5335035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60647"/>
            <a:ext cx="8712968" cy="6597351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Процедура флюорографического исследования не требует какой-либо предварительной подготовки. </a:t>
            </a:r>
            <a:r>
              <a:rPr lang="ru-RU" b="1" dirty="0">
                <a:solidFill>
                  <a:srgbClr val="92D050"/>
                </a:solidFill>
                <a:cs typeface="Arial" pitchFamily="34" charset="0"/>
              </a:rPr>
              <a:t>Для получения снимка </a:t>
            </a:r>
            <a:r>
              <a:rPr lang="ru-RU" b="1" dirty="0" smtClean="0">
                <a:solidFill>
                  <a:srgbClr val="92D050"/>
                </a:solidFill>
                <a:cs typeface="Arial" pitchFamily="34" charset="0"/>
              </a:rPr>
              <a:t>нужно: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FFC000"/>
                </a:solidFill>
                <a:cs typeface="Arial" pitchFamily="34" charset="0"/>
              </a:rPr>
              <a:t>1.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айти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в кабинку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аппарата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;</a:t>
            </a:r>
            <a:endParaRPr lang="ru-RU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FFC000"/>
                </a:solidFill>
                <a:cs typeface="Arial" pitchFamily="34" charset="0"/>
              </a:rPr>
              <a:t>2.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Принять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правильное положение, следуя указаниям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врача;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FFC000"/>
                </a:solidFill>
                <a:cs typeface="Arial" pitchFamily="34" charset="0"/>
              </a:rPr>
              <a:t>3.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а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несколько секунд задержать дыхание. Если на снимке не обнаружено ничего подозрительного, выдается соответствующее врачебное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заключение.</a:t>
            </a:r>
            <a:endParaRPr lang="ru-RU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197" name="Picture 5" descr="C:\Users\Ирина\Desktop\apparat-fluorograf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15" y="3323350"/>
            <a:ext cx="3816424" cy="35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Ирина\Desktop\Spravka-o-prokhozhdenii-flyuorograf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94704"/>
            <a:ext cx="3888432" cy="34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355976" y="4653136"/>
            <a:ext cx="576064" cy="43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8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8072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По существующим в России правилам, здоровому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человеку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нужно </a:t>
            </a:r>
            <a:r>
              <a:rPr lang="ru-RU" b="1" dirty="0">
                <a:solidFill>
                  <a:srgbClr val="FFC000"/>
                </a:solidFill>
                <a:cs typeface="Arial" pitchFamily="34" charset="0"/>
              </a:rPr>
              <a:t>проходит флюорографию 1 раз год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Однако существуют группы людей,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которым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следует делать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флюорографию 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чаще – два раза в год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Среди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них:</a:t>
            </a:r>
            <a:r>
              <a:rPr lang="ru-RU" sz="2800" b="1" dirty="0">
                <a:solidFill>
                  <a:srgbClr val="7030A0"/>
                </a:solidFill>
                <a:cs typeface="Arial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cs typeface="Arial" pitchFamily="34" charset="0"/>
              </a:rPr>
              <a:t>1. </a:t>
            </a: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Работники 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роддомов, санаториев, туберкулезных </a:t>
            </a: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диспансеров;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b="1" dirty="0" smtClean="0">
                <a:solidFill>
                  <a:srgbClr val="00B050"/>
                </a:solidFill>
                <a:cs typeface="Arial" pitchFamily="34" charset="0"/>
              </a:rPr>
              <a:t>2. 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С</a:t>
            </a: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традающие 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туберкулезом или другими болезнями органов дыхания. </a:t>
            </a:r>
            <a:br>
              <a:rPr lang="ru-RU" sz="2200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2200" b="1" dirty="0" smtClean="0">
                <a:solidFill>
                  <a:srgbClr val="00B050"/>
                </a:solidFill>
                <a:cs typeface="Arial" pitchFamily="34" charset="0"/>
              </a:rPr>
              <a:t>3. </a:t>
            </a: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Работники 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сфер, в которых имеется повышенный риск заражения туберкулезом </a:t>
            </a: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(сотрудники полиции, воспитатели 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в детских садах);</a:t>
            </a:r>
            <a:br>
              <a:rPr lang="ru-RU" sz="2200" dirty="0">
                <a:solidFill>
                  <a:srgbClr val="000000"/>
                </a:solidFill>
                <a:cs typeface="Arial" pitchFamily="34" charset="0"/>
              </a:rPr>
            </a:br>
            <a:r>
              <a:rPr lang="ru-RU" sz="2200" b="1" dirty="0" smtClean="0">
                <a:solidFill>
                  <a:srgbClr val="00B050"/>
                </a:solidFill>
                <a:cs typeface="Arial" pitchFamily="34" charset="0"/>
              </a:rPr>
              <a:t>4. 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Л</a:t>
            </a: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юди 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с </a:t>
            </a: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хроническими 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заболеваниями </a:t>
            </a:r>
            <a:endParaRPr lang="ru-RU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sz="2200" dirty="0">
                <a:solidFill>
                  <a:srgbClr val="000000"/>
                </a:solidFill>
                <a:cs typeface="Arial" pitchFamily="34" charset="0"/>
              </a:rPr>
              <a:t>сахарным диабетом, астмой, </a:t>
            </a:r>
            <a:r>
              <a:rPr lang="ru-RU" sz="2200" dirty="0" smtClean="0">
                <a:solidFill>
                  <a:srgbClr val="000000"/>
                </a:solidFill>
                <a:cs typeface="Arial" pitchFamily="34" charset="0"/>
              </a:rPr>
              <a:t>язвой).</a:t>
            </a:r>
            <a:r>
              <a:rPr lang="ru-RU" sz="2200" dirty="0" smtClean="0">
                <a:solidFill>
                  <a:srgbClr val="FFFFFF"/>
                </a:solidFill>
                <a:cs typeface="Arial" pitchFamily="34" charset="0"/>
              </a:rPr>
              <a:t>5</a:t>
            </a:r>
            <a:endParaRPr lang="ru-RU" sz="2200" dirty="0">
              <a:solidFill>
                <a:srgbClr val="000000"/>
              </a:solidFill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7" name="Picture 3" descr="C:\Users\Ирина\Desktop\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4694"/>
            <a:ext cx="5832648" cy="19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рина\Desktop\103426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933056"/>
            <a:ext cx="23762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06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Профилактика туберкулёза: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333636"/>
            <a:ext cx="28083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Вакцинация и ревакцинация БЦЖ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780928"/>
            <a:ext cx="31683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Химиопрофилактика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9330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b="1" dirty="0" smtClean="0">
                <a:solidFill>
                  <a:srgbClr val="00B050"/>
                </a:solidFill>
              </a:rPr>
              <a:t>Специфическая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1333636"/>
            <a:ext cx="2664296" cy="85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Санитарная профилактика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1333635"/>
            <a:ext cx="2484784" cy="85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Социальная профилактика</a:t>
            </a:r>
            <a:endParaRPr lang="ru-RU" sz="2400" b="1" dirty="0">
              <a:solidFill>
                <a:srgbClr val="92D050"/>
              </a:solidFill>
            </a:endParaRPr>
          </a:p>
        </p:txBody>
      </p:sp>
      <p:pic>
        <p:nvPicPr>
          <p:cNvPr id="2051" name="Picture 3" descr="C:\Users\Ирина\Desktop\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087"/>
            <a:ext cx="2520280" cy="23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\Desktop\i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159" y="4531147"/>
            <a:ext cx="2886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Desktop\i (1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56875"/>
            <a:ext cx="25202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рина\Desktop\i (2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02475"/>
            <a:ext cx="2664296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07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уровень знаний о заболевание -туберкулёз и мерах его профилактики среди широкого круга населения.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Задачи: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Сформировать знания о заболевание- туберкулёз.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Доказать значимость флюорографического обследования.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уровень знаний среди населения о методах и способах профилактики туберкулёза.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Цели и задачи: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Ирина\Desktop\image121360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33123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\Desktop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95620"/>
            <a:ext cx="468052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8023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 1.01.2008г. </a:t>
            </a:r>
            <a:r>
              <a:rPr lang="ru-RU" dirty="0">
                <a:solidFill>
                  <a:schemeClr val="tx1"/>
                </a:solidFill>
              </a:rPr>
              <a:t>в соответствии с Приложением к приказу </a:t>
            </a:r>
            <a:r>
              <a:rPr lang="ru-RU" dirty="0" smtClean="0">
                <a:solidFill>
                  <a:schemeClr val="tx1"/>
                </a:solidFill>
              </a:rPr>
              <a:t>Минздрав социального развития </a:t>
            </a:r>
            <a:r>
              <a:rPr lang="ru-RU" dirty="0">
                <a:solidFill>
                  <a:schemeClr val="tx1"/>
                </a:solidFill>
              </a:rPr>
              <a:t>России </a:t>
            </a:r>
            <a:r>
              <a:rPr lang="ru-RU" b="1" dirty="0">
                <a:solidFill>
                  <a:srgbClr val="FF0000"/>
                </a:solidFill>
              </a:rPr>
              <a:t>от 30 октября 2007 г. № 673 </a:t>
            </a:r>
            <a:r>
              <a:rPr lang="ru-RU" dirty="0">
                <a:solidFill>
                  <a:schemeClr val="tx1"/>
                </a:solidFill>
              </a:rPr>
              <a:t>вакцинация новорожденных против туберкулеза проводится </a:t>
            </a:r>
            <a:r>
              <a:rPr lang="ru-RU" b="1" dirty="0">
                <a:solidFill>
                  <a:srgbClr val="00B050"/>
                </a:solidFill>
              </a:rPr>
              <a:t>вакциной </a:t>
            </a:r>
            <a:r>
              <a:rPr lang="ru-RU" b="1" dirty="0" smtClean="0">
                <a:solidFill>
                  <a:srgbClr val="00B050"/>
                </a:solidFill>
              </a:rPr>
              <a:t>БЦЖ-М.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Первая вакцинация: </a:t>
            </a:r>
            <a:r>
              <a:rPr lang="ru-RU" sz="2000" b="1" dirty="0">
                <a:solidFill>
                  <a:srgbClr val="7030A0"/>
                </a:solidFill>
              </a:rPr>
              <a:t>3-7 дней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Последующие </a:t>
            </a:r>
            <a:r>
              <a:rPr lang="ru-RU" sz="2000" dirty="0">
                <a:solidFill>
                  <a:schemeClr val="tx1"/>
                </a:solidFill>
              </a:rPr>
              <a:t>вакцинации: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первая ревакцинация (не инфицированным микобактериями туберкулеза </a:t>
            </a:r>
            <a:r>
              <a:rPr lang="ru-RU" sz="2000" dirty="0" smtClean="0">
                <a:solidFill>
                  <a:schemeClr val="tx1"/>
                </a:solidFill>
              </a:rPr>
              <a:t>туберкулин отрицательным </a:t>
            </a:r>
            <a:r>
              <a:rPr lang="ru-RU" sz="2000" dirty="0">
                <a:solidFill>
                  <a:schemeClr val="tx1"/>
                </a:solidFill>
              </a:rPr>
              <a:t>детям) - </a:t>
            </a:r>
            <a:r>
              <a:rPr lang="ru-RU" sz="2000" b="1" dirty="0">
                <a:solidFill>
                  <a:srgbClr val="00B050"/>
                </a:solidFill>
              </a:rPr>
              <a:t>7 лет.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вторая ревакцинация (в субъектах РФ с показателями заболеваемости туберкулезом, не превышающими 40 на 100 тыс. населения, проводится </a:t>
            </a:r>
            <a:r>
              <a:rPr lang="ru-RU" sz="2000" dirty="0" smtClean="0">
                <a:solidFill>
                  <a:schemeClr val="tx1"/>
                </a:solidFill>
              </a:rPr>
              <a:t>туберкулин отрицательным </a:t>
            </a:r>
            <a:r>
              <a:rPr lang="ru-RU" sz="2000" dirty="0">
                <a:solidFill>
                  <a:schemeClr val="tx1"/>
                </a:solidFill>
              </a:rPr>
              <a:t>детям, не получившим прививку в 7 лет) - </a:t>
            </a:r>
            <a:r>
              <a:rPr lang="ru-RU" sz="2000" b="1" dirty="0">
                <a:solidFill>
                  <a:srgbClr val="00B050"/>
                </a:solidFill>
              </a:rPr>
              <a:t>14 лет.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7144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Вакцинация и ревакцинация БЦЖ-М: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15707" y="2348880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15707" y="314096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рина\Desktop\p57_20141009_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01208"/>
            <a:ext cx="424847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25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3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Карачунский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М.А. Профилактика туберкулеза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2008 г-165 с.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В.А. О состоянии заболеваемости и противотуберкулезной помощи населению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 Г.-250с.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Перельман, М.И. Фтизиатрия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г.-190с.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Хоменко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А.Г. Основы диагностики туберкулеза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г.-300с.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медицинский журнал 2004 г. № 11.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Список литературы: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Ирина\Desktop\information_items_81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1194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655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рина\Desktop\75cb54c8ef5ea53d4cf0e672783b4a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Будьте здоровы!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58112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05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Туберкулёз-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широко распространенное инфекционное заболевание, которое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вызывается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микобактериями,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характеризуется поражением различных органов и тканей, появлением в пораженных органах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мелких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бугорков со склонностью к так называемому "творожистому" некрозу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Туберкулёз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одна из самых распространённых инфекций в  мире.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Определение туберкулёза: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Desktop\tuberkuleoz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7240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36004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3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Открытие туберкулёза: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357870"/>
            <a:ext cx="8568952" cy="538349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 1882 году Немецкий исследователь Роберт Кох </a:t>
            </a:r>
            <a:r>
              <a:rPr lang="ru-RU" dirty="0" smtClean="0">
                <a:solidFill>
                  <a:schemeClr val="tx1"/>
                </a:solidFill>
              </a:rPr>
              <a:t>обнаружил возбудителя болезни. Кох </a:t>
            </a:r>
            <a:r>
              <a:rPr lang="ru-RU" dirty="0">
                <a:solidFill>
                  <a:schemeClr val="tx1"/>
                </a:solidFill>
              </a:rPr>
              <a:t>продемонстрировал чистую культуру возбудителя под микроскопом, также он доказал его инфекционную природу, заразив животных </a:t>
            </a:r>
            <a:r>
              <a:rPr lang="ru-RU" dirty="0" smtClean="0">
                <a:solidFill>
                  <a:schemeClr val="tx1"/>
                </a:solidFill>
              </a:rPr>
              <a:t>.Этот микроорганизм стал называться </a:t>
            </a:r>
            <a:r>
              <a:rPr lang="ru-RU" b="1" dirty="0" smtClean="0">
                <a:solidFill>
                  <a:srgbClr val="00B050"/>
                </a:solidFill>
              </a:rPr>
              <a:t>палочкой Коха или микобактерия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Ирина\Desktop\i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643314"/>
            <a:ext cx="2628000" cy="293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851920" y="4509120"/>
            <a:ext cx="1008112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Ирина\Desktop\палочка-Коха-под-микроскоп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714752"/>
            <a:ext cx="3132000" cy="26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62146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Палочка Коха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85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Возбудитель: </a:t>
            </a:r>
            <a:r>
              <a:rPr lang="en-US" dirty="0">
                <a:solidFill>
                  <a:schemeClr val="tx1"/>
                </a:solidFill>
              </a:rPr>
              <a:t>Mycobacterium </a:t>
            </a:r>
            <a:r>
              <a:rPr lang="en-US" dirty="0" smtClean="0">
                <a:solidFill>
                  <a:schemeClr val="tx1"/>
                </a:solidFill>
              </a:rPr>
              <a:t>tuberculosis</a:t>
            </a:r>
            <a:r>
              <a:rPr lang="ru-RU" dirty="0" smtClean="0">
                <a:solidFill>
                  <a:schemeClr val="tx1"/>
                </a:solidFill>
              </a:rPr>
              <a:t> микобактерии туберкулёза(Палочка Коха).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>
                <a:solidFill>
                  <a:schemeClr val="tx1"/>
                </a:solidFill>
              </a:rPr>
              <a:t>Это грамположительные </a:t>
            </a:r>
            <a:r>
              <a:rPr lang="ru-RU" dirty="0">
                <a:solidFill>
                  <a:schemeClr val="tx1"/>
                </a:solidFill>
              </a:rPr>
              <a:t>прямые или слегка изогнутые палочки 1-4 x 0.3-0.4 мкм. Высокое содержание липидов (40%) придаёт клеткам микобактерий </a:t>
            </a:r>
            <a:r>
              <a:rPr lang="ru-RU" b="1" dirty="0">
                <a:solidFill>
                  <a:srgbClr val="00B050"/>
                </a:solidFill>
              </a:rPr>
              <a:t>туберкулёза ряд характерных свойств: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устойчивость </a:t>
            </a:r>
            <a:r>
              <a:rPr lang="ru-RU" dirty="0">
                <a:solidFill>
                  <a:schemeClr val="tx1"/>
                </a:solidFill>
              </a:rPr>
              <a:t>к кислотам, щелочам и </a:t>
            </a:r>
            <a:r>
              <a:rPr lang="ru-RU" dirty="0" smtClean="0">
                <a:solidFill>
                  <a:schemeClr val="tx1"/>
                </a:solidFill>
              </a:rPr>
              <a:t>спирту;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трудное </a:t>
            </a:r>
            <a:r>
              <a:rPr lang="ru-RU" dirty="0">
                <a:solidFill>
                  <a:schemeClr val="tx1"/>
                </a:solidFill>
              </a:rPr>
              <a:t>восприятие анилиновых </a:t>
            </a:r>
            <a:r>
              <a:rPr lang="ru-RU" dirty="0" smtClean="0">
                <a:solidFill>
                  <a:schemeClr val="tx1"/>
                </a:solidFill>
              </a:rPr>
              <a:t>красителей.</a:t>
            </a: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Возбудитель туберкулёза: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9" name="Picture 3" descr="C:\Users\Ирина\Desktop\tuberkuleznaya-paloc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4073"/>
            <a:ext cx="5688632" cy="23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рина\Desktop\lecenietuper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2483768" cy="32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705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\Desktop\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68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1.  </a:t>
            </a:r>
            <a:r>
              <a:rPr lang="ru-RU" b="1" dirty="0" smtClean="0">
                <a:solidFill>
                  <a:srgbClr val="7030A0"/>
                </a:solidFill>
              </a:rPr>
              <a:t>Аэрогенный</a:t>
            </a:r>
            <a:r>
              <a:rPr lang="ru-RU" dirty="0" smtClean="0">
                <a:solidFill>
                  <a:schemeClr val="tx1"/>
                </a:solidFill>
              </a:rPr>
              <a:t>( при вдыхание воздуха);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b="1" dirty="0" smtClean="0">
                <a:solidFill>
                  <a:srgbClr val="7030A0"/>
                </a:solidFill>
              </a:rPr>
              <a:t>Контактный </a:t>
            </a:r>
            <a:r>
              <a:rPr lang="ru-RU" dirty="0" smtClean="0">
                <a:solidFill>
                  <a:schemeClr val="tx1"/>
                </a:solidFill>
              </a:rPr>
              <a:t>(через предмета быта);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b="1" dirty="0" smtClean="0">
                <a:solidFill>
                  <a:srgbClr val="7030A0"/>
                </a:solidFill>
              </a:rPr>
              <a:t>Пищевой</a:t>
            </a:r>
            <a:r>
              <a:rPr lang="ru-RU" dirty="0" smtClean="0">
                <a:solidFill>
                  <a:schemeClr val="tx1"/>
                </a:solidFill>
              </a:rPr>
              <a:t>(при употребление в пищу зараженных продуктов питания).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Пути передачи туберкулеза: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275095" y="170080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092280" y="1803775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2508" y="24065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Воздушно-капельный</a:t>
            </a:r>
          </a:p>
          <a:p>
            <a:r>
              <a:rPr lang="ru-RU" dirty="0" smtClean="0"/>
              <a:t>(при чихании и кашле)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44108" y="227886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00B050"/>
                </a:solidFill>
              </a:rPr>
              <a:t>Воздушно-пылевой</a:t>
            </a:r>
          </a:p>
          <a:p>
            <a:r>
              <a:rPr lang="ru-RU" dirty="0" smtClean="0"/>
              <a:t>(в запыленных помещениях, где находился больной)</a:t>
            </a:r>
            <a:endParaRPr lang="ru-RU" dirty="0"/>
          </a:p>
        </p:txBody>
      </p:sp>
      <p:pic>
        <p:nvPicPr>
          <p:cNvPr id="6147" name="Picture 3" descr="C:\Users\Ирина\Desktop\i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37720"/>
            <a:ext cx="39239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рина\Desktop\gorle-gortani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85242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05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рина\Desktop\tu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711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72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Ворота инфекции: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носоглотка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миндалины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слизистая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бронхов, реже поврежденная кожа, глаза, плацента. При формировании заболевания туберкулезом МБТ находятся в оптимальных для их жизнедеятельности условиях, они активно размножаются вегетативным путем, что приводит к быстрому накоплению популяции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Ворота инфекции туберкулёза: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i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1764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248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484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544</TotalTime>
  <Words>721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Слайд 1</vt:lpstr>
      <vt:lpstr>Цели и задачи:</vt:lpstr>
      <vt:lpstr>Определение туберкулёза:</vt:lpstr>
      <vt:lpstr>Открытие туберкулёза:</vt:lpstr>
      <vt:lpstr>Возбудитель туберкулёза:</vt:lpstr>
      <vt:lpstr>Слайд 6</vt:lpstr>
      <vt:lpstr>Пути передачи туберкулеза:</vt:lpstr>
      <vt:lpstr>Слайд 8</vt:lpstr>
      <vt:lpstr>Ворота инфекции туберкулёза:</vt:lpstr>
      <vt:lpstr>Слайд 10</vt:lpstr>
      <vt:lpstr>Основные симптомы туберкулёза:</vt:lpstr>
      <vt:lpstr>Слайд 12</vt:lpstr>
      <vt:lpstr>Классификация туберкулёза:</vt:lpstr>
      <vt:lpstr>Всемирный день борьбы с туберкулёзом:</vt:lpstr>
      <vt:lpstr>Туберкулёз в мире:</vt:lpstr>
      <vt:lpstr>Рентгенологические исследование:</vt:lpstr>
      <vt:lpstr>Слайд 17</vt:lpstr>
      <vt:lpstr>Слайд 18</vt:lpstr>
      <vt:lpstr>Профилактика туберкулёза:</vt:lpstr>
      <vt:lpstr>Вакцинация и ревакцинация БЦЖ-М:</vt:lpstr>
      <vt:lpstr>Список литературы: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Premium</cp:lastModifiedBy>
  <cp:revision>141</cp:revision>
  <dcterms:created xsi:type="dcterms:W3CDTF">2016-05-13T13:09:19Z</dcterms:created>
  <dcterms:modified xsi:type="dcterms:W3CDTF">2020-11-15T16:37:44Z</dcterms:modified>
</cp:coreProperties>
</file>