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59" r:id="rId2"/>
    <p:sldId id="260" r:id="rId3"/>
    <p:sldId id="261" r:id="rId4"/>
    <p:sldId id="262" r:id="rId5"/>
    <p:sldId id="263" r:id="rId6"/>
    <p:sldId id="297" r:id="rId7"/>
    <p:sldId id="269" r:id="rId8"/>
    <p:sldId id="265" r:id="rId9"/>
    <p:sldId id="266" r:id="rId10"/>
    <p:sldId id="270" r:id="rId11"/>
    <p:sldId id="267" r:id="rId12"/>
    <p:sldId id="271" r:id="rId13"/>
    <p:sldId id="268" r:id="rId14"/>
    <p:sldId id="272" r:id="rId15"/>
    <p:sldId id="273" r:id="rId16"/>
    <p:sldId id="274" r:id="rId17"/>
    <p:sldId id="275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8" r:id="rId29"/>
    <p:sldId id="292" r:id="rId30"/>
    <p:sldId id="293" r:id="rId31"/>
    <p:sldId id="294" r:id="rId32"/>
    <p:sldId id="295" r:id="rId33"/>
    <p:sldId id="296" r:id="rId34"/>
    <p:sldId id="29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8DE6E"/>
    <a:srgbClr val="18B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8" autoAdjust="0"/>
    <p:restoredTop sz="94660"/>
  </p:normalViewPr>
  <p:slideViewPr>
    <p:cSldViewPr>
      <p:cViewPr varScale="1">
        <p:scale>
          <a:sx n="44" d="100"/>
          <a:sy n="44" d="100"/>
        </p:scale>
        <p:origin x="136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53FEB-1E2E-4BD9-B90F-FD14B9545AE7}" type="datetimeFigureOut">
              <a:rPr lang="ru-RU" smtClean="0"/>
              <a:pPr/>
              <a:t>13.03.2016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E2887-C87C-4760-A870-AA00A9031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932"/>
            <a:ext cx="8424088" cy="1260000"/>
          </a:xfrm>
        </p:spPr>
        <p:txBody>
          <a:bodyPr/>
          <a:lstStyle>
            <a:lvl1pPr>
              <a:defRPr sz="8000" b="0">
                <a:solidFill>
                  <a:schemeClr val="bg2">
                    <a:lumMod val="25000"/>
                  </a:schemeClr>
                </a:solidFill>
                <a:effectLst/>
                <a:latin typeface="Cassandra" pitchFamily="66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180" y="3528591"/>
            <a:ext cx="6400800" cy="1260000"/>
          </a:xfrm>
        </p:spPr>
        <p:txBody>
          <a:bodyPr/>
          <a:lstStyle>
            <a:lvl1pPr marL="0" indent="0" algn="ctr">
              <a:buNone/>
              <a:defRPr sz="3600" i="1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88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241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411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73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3631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3559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605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7787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99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2004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75120" y="6364224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96863"/>
            <a:ext cx="7920038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971550" y="1631950"/>
            <a:ext cx="7920038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000" kern="1200">
          <a:solidFill>
            <a:srgbClr val="4A452A"/>
          </a:solidFill>
          <a:latin typeface="Cassandra" pitchFamily="66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 2" pitchFamily="18" charset="2"/>
        <a:buChar char="·"/>
        <a:defRPr sz="3200" kern="1200">
          <a:solidFill>
            <a:srgbClr val="4A452A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4A452A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A452A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80934" y="692696"/>
            <a:ext cx="8931424" cy="2822713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4A452A"/>
                </a:solidFill>
                <a:latin typeface="Cassandra" pitchFamily="66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rgbClr val="4A452A"/>
                </a:solidFill>
                <a:latin typeface="Cassandra" pitchFamily="66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rgbClr val="4A452A"/>
                </a:solidFill>
                <a:latin typeface="Cassandra" pitchFamily="66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rgbClr val="4A452A"/>
                </a:solidFill>
                <a:latin typeface="Cassandra" pitchFamily="66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rgbClr val="4A452A"/>
                </a:solidFill>
                <a:latin typeface="Cassandra" pitchFamily="66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7375E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7375E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7375E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7375E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4800" b="1" dirty="0" smtClean="0">
                <a:latin typeface="Monotype Corsiva" panose="03010101010201010101" pitchFamily="66" charset="0"/>
                <a:cs typeface="Andalus" panose="02020603050405020304" pitchFamily="18" charset="-78"/>
              </a:rPr>
              <a:t>«Обращаться с языком кое-как –     </a:t>
            </a:r>
          </a:p>
          <a:p>
            <a:pPr>
              <a:lnSpc>
                <a:spcPct val="150000"/>
              </a:lnSpc>
            </a:pPr>
            <a:r>
              <a:rPr lang="ru-RU" sz="4800" b="1" dirty="0" smtClean="0">
                <a:latin typeface="Monotype Corsiva" panose="03010101010201010101" pitchFamily="66" charset="0"/>
                <a:cs typeface="Andalus" panose="02020603050405020304" pitchFamily="18" charset="-78"/>
              </a:rPr>
              <a:t>значит мыслить кое-как: приблизительно, неточно, неверно».</a:t>
            </a:r>
            <a:r>
              <a:rPr lang="ru-RU" sz="5400" b="1" dirty="0" smtClean="0">
                <a:latin typeface="Monotype Corsiva" panose="03010101010201010101" pitchFamily="66" charset="0"/>
                <a:cs typeface="Andalus" panose="02020603050405020304" pitchFamily="18" charset="-78"/>
              </a:rPr>
              <a:t/>
            </a:r>
            <a:br>
              <a:rPr lang="ru-RU" sz="5400" b="1" dirty="0" smtClean="0">
                <a:latin typeface="Monotype Corsiva" panose="03010101010201010101" pitchFamily="66" charset="0"/>
                <a:cs typeface="Andalus" panose="02020603050405020304" pitchFamily="18" charset="-78"/>
              </a:rPr>
            </a:br>
            <a:r>
              <a:rPr lang="ru-RU" sz="5400" b="1" dirty="0" smtClean="0"/>
              <a:t>                                      </a:t>
            </a:r>
            <a:r>
              <a:rPr lang="ru-RU" sz="4800" b="1" dirty="0" smtClean="0">
                <a:latin typeface="Monotype Corsiva" panose="03010101010201010101" pitchFamily="66" charset="0"/>
              </a:rPr>
              <a:t>А. Н. Толстой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9221" y="548680"/>
            <a:ext cx="2935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/>
              <a:t>о</a:t>
            </a:r>
            <a:r>
              <a:rPr lang="ru-RU" sz="4800" dirty="0" smtClean="0"/>
              <a:t>дуванчик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19221" y="1700808"/>
            <a:ext cx="32690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одуванчики</a:t>
            </a:r>
            <a:endParaRPr lang="ru-RU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2619221" y="2852936"/>
            <a:ext cx="4178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одуванчиковое</a:t>
            </a:r>
            <a:endParaRPr lang="ru-RU" sz="4800" dirty="0"/>
          </a:p>
        </p:txBody>
      </p:sp>
      <p:sp>
        <p:nvSpPr>
          <p:cNvPr id="6" name="Дуга 5"/>
          <p:cNvSpPr/>
          <p:nvPr/>
        </p:nvSpPr>
        <p:spPr>
          <a:xfrm rot="19254550">
            <a:off x="2312370" y="244604"/>
            <a:ext cx="3354810" cy="3159713"/>
          </a:xfrm>
          <a:prstGeom prst="arc">
            <a:avLst>
              <a:gd name="adj1" fmla="val 15573991"/>
              <a:gd name="adj2" fmla="val 196470"/>
            </a:avLst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уга 6"/>
          <p:cNvSpPr/>
          <p:nvPr/>
        </p:nvSpPr>
        <p:spPr>
          <a:xfrm rot="19254550">
            <a:off x="2312369" y="1396732"/>
            <a:ext cx="3354810" cy="3159713"/>
          </a:xfrm>
          <a:prstGeom prst="arc">
            <a:avLst>
              <a:gd name="adj1" fmla="val 15573991"/>
              <a:gd name="adj2" fmla="val 19647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уга 7"/>
          <p:cNvSpPr/>
          <p:nvPr/>
        </p:nvSpPr>
        <p:spPr>
          <a:xfrm rot="19254550">
            <a:off x="2312370" y="2543099"/>
            <a:ext cx="3354810" cy="3159713"/>
          </a:xfrm>
          <a:prstGeom prst="arc">
            <a:avLst>
              <a:gd name="adj1" fmla="val 15573991"/>
              <a:gd name="adj2" fmla="val 19647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9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2492896"/>
            <a:ext cx="3105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Части речи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2150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2492896"/>
            <a:ext cx="3105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Части речи</a:t>
            </a:r>
            <a:endParaRPr lang="ru-RU" sz="48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1670839" y="1835823"/>
            <a:ext cx="1464331" cy="7380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3370176" y="1124744"/>
            <a:ext cx="72008" cy="12241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5220072" y="1160748"/>
            <a:ext cx="0" cy="11521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6165169" y="1508073"/>
            <a:ext cx="747091" cy="9848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1763689" y="3043579"/>
            <a:ext cx="1161120" cy="567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048632" y="3029102"/>
            <a:ext cx="1359159" cy="2803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2161375" y="3573016"/>
            <a:ext cx="1208801" cy="8640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067944" y="3708032"/>
            <a:ext cx="0" cy="7290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5436096" y="3573016"/>
            <a:ext cx="108720" cy="10081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670202" y="3500026"/>
            <a:ext cx="990030" cy="6845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718" y="865167"/>
            <a:ext cx="32722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Имя </a:t>
            </a:r>
          </a:p>
          <a:p>
            <a:r>
              <a:rPr lang="ru-RU" sz="3200" b="1" dirty="0" smtClean="0"/>
              <a:t>существительное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18978" y="38526"/>
            <a:ext cx="30464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Имя </a:t>
            </a:r>
          </a:p>
          <a:p>
            <a:r>
              <a:rPr lang="ru-RU" sz="3200" b="1" dirty="0" smtClean="0"/>
              <a:t>прилагательное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85986" y="514539"/>
            <a:ext cx="1314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Глагол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95623" y="865167"/>
            <a:ext cx="2695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Числительное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412477" y="2969421"/>
            <a:ext cx="1685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Предлог</a:t>
            </a:r>
            <a:endParaRPr lang="ru-RU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28212" y="4004160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Частица</a:t>
            </a:r>
            <a:endParaRPr lang="ru-RU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3380" y="4437234"/>
            <a:ext cx="2689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Местоимение</a:t>
            </a:r>
            <a:endParaRPr lang="ru-RU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529526" y="4437112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Союз</a:t>
            </a:r>
            <a:endParaRPr lang="ru-RU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60773" y="4610665"/>
            <a:ext cx="259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Междометие</a:t>
            </a:r>
            <a:endParaRPr lang="ru-RU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0831" y="2768348"/>
            <a:ext cx="1709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Наречие</a:t>
            </a:r>
            <a:endParaRPr lang="ru-RU" sz="32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92680" y="5538306"/>
            <a:ext cx="4223336" cy="987038"/>
          </a:xfrm>
          <a:prstGeom prst="rect">
            <a:avLst/>
          </a:prstGeom>
          <a:solidFill>
            <a:srgbClr val="18B818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Самостоятельные части речи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116484" y="5537256"/>
            <a:ext cx="3981647" cy="988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Служебные 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части речи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4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7801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7801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7801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7801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7801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7801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9" grpId="0"/>
      <p:bldP spid="10" grpId="0"/>
      <p:bldP spid="11" grpId="0"/>
      <p:bldP spid="15" grpId="0"/>
      <p:bldP spid="18" grpId="0"/>
      <p:bldP spid="22" grpId="0"/>
      <p:bldP spid="28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festival.1september.ru/articles/633900/presentation/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20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886" y="332656"/>
            <a:ext cx="898611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/>
              <a:t>Одуванчик один из первых весной зацветает.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/>
              <a:t>Одуванчик напоминает маленькое солнышко.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/>
              <a:t>Цветы одуванчика красивые и нежные.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/>
              <a:t>Одуванчики нам дарят ощущение весны.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/>
              <a:t>Красуется одуванчик с месяц.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/>
              <a:t>Потом на одуванчике появляется пушистый шар.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18424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886" y="332656"/>
            <a:ext cx="834132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/>
              <a:t>Одуванчик один из первых весной зацветает.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rgbClr val="FF0000"/>
                </a:solidFill>
              </a:rPr>
              <a:t>Он</a:t>
            </a:r>
            <a:r>
              <a:rPr lang="ru-RU" sz="3200" b="1" dirty="0" smtClean="0"/>
              <a:t> напоминает маленькое солнышко.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/>
              <a:t>Цветы одуванчика красивые и нежные.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>
                <a:solidFill>
                  <a:srgbClr val="FF0000"/>
                </a:solidFill>
              </a:rPr>
              <a:t>Они</a:t>
            </a:r>
            <a:r>
              <a:rPr lang="ru-RU" sz="3200" b="1" dirty="0" smtClean="0"/>
              <a:t> нам дарят ощущение весны.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/>
              <a:t>Красуется одуванчик с месяц.</a:t>
            </a:r>
          </a:p>
          <a:p>
            <a:pPr>
              <a:lnSpc>
                <a:spcPct val="150000"/>
              </a:lnSpc>
            </a:pPr>
            <a:r>
              <a:rPr lang="ru-RU" sz="3200" b="1" dirty="0" smtClean="0"/>
              <a:t>Потом на </a:t>
            </a:r>
            <a:r>
              <a:rPr lang="ru-RU" sz="3200" b="1" dirty="0" smtClean="0">
                <a:solidFill>
                  <a:srgbClr val="FF0000"/>
                </a:solidFill>
              </a:rPr>
              <a:t>нём</a:t>
            </a:r>
            <a:r>
              <a:rPr lang="ru-RU" sz="3200" b="1" dirty="0" smtClean="0"/>
              <a:t> появляется пушистый шар.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19345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76672"/>
            <a:ext cx="7109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Тема урока: </a:t>
            </a:r>
            <a:r>
              <a:rPr lang="ru-RU" sz="5400" b="1" dirty="0" smtClean="0">
                <a:latin typeface="Monotype Corsiva" panose="03010101010201010101" pitchFamily="66" charset="0"/>
              </a:rPr>
              <a:t>Местоимение</a:t>
            </a:r>
            <a:endParaRPr lang="ru-RU" sz="5400" b="1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404718"/>
            <a:ext cx="8572475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800" b="1" dirty="0" smtClean="0"/>
              <a:t>Цели: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dirty="0" smtClean="0"/>
              <a:t>наблюдать за ролью местоимений в предложении;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dirty="0"/>
              <a:t>р</a:t>
            </a:r>
            <a:r>
              <a:rPr lang="ru-RU" sz="2800" b="1" dirty="0" smtClean="0"/>
              <a:t>азвивать речевую деятельность;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dirty="0"/>
              <a:t>ф</a:t>
            </a:r>
            <a:r>
              <a:rPr lang="ru-RU" sz="2800" b="1" dirty="0" smtClean="0"/>
              <a:t>ормировать навыки употребления местоимений;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dirty="0"/>
              <a:t>о</a:t>
            </a:r>
            <a:r>
              <a:rPr lang="ru-RU" sz="2800" b="1" dirty="0" smtClean="0"/>
              <a:t>пределять грамматические признаки личных </a:t>
            </a:r>
          </a:p>
          <a:p>
            <a:pPr>
              <a:lnSpc>
                <a:spcPct val="150000"/>
              </a:lnSpc>
            </a:pPr>
            <a:r>
              <a:rPr lang="ru-RU" sz="2800" b="1" dirty="0"/>
              <a:t> </a:t>
            </a:r>
            <a:r>
              <a:rPr lang="ru-RU" sz="2800" b="1" dirty="0" smtClean="0"/>
              <a:t>    местоимений.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327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3" y="188640"/>
            <a:ext cx="873021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b="1" dirty="0" smtClean="0"/>
              <a:t>Местоимение – это …</a:t>
            </a:r>
          </a:p>
          <a:p>
            <a:pPr marL="342900" indent="-342900">
              <a:buAutoNum type="arabicPeriod"/>
            </a:pPr>
            <a:r>
              <a:rPr lang="ru-RU" sz="3600" b="1" dirty="0" smtClean="0"/>
              <a:t>Употребляется вместо …</a:t>
            </a:r>
          </a:p>
          <a:p>
            <a:pPr marL="342900" indent="-342900">
              <a:buAutoNum type="arabicPeriod"/>
            </a:pPr>
            <a:r>
              <a:rPr lang="ru-RU" sz="3600" b="1" dirty="0" smtClean="0"/>
              <a:t>Местоимения не называют предмет, а …</a:t>
            </a:r>
          </a:p>
          <a:p>
            <a:pPr marL="342900" indent="-342900">
              <a:buAutoNum type="arabicPeriod"/>
            </a:pPr>
            <a:r>
              <a:rPr lang="ru-RU" sz="3600" b="1" dirty="0" smtClean="0"/>
              <a:t>Личные местоимения …</a:t>
            </a:r>
          </a:p>
          <a:p>
            <a:pPr marL="342900" indent="-342900">
              <a:buAutoNum type="arabicPeriod"/>
            </a:pPr>
            <a:r>
              <a:rPr lang="ru-RU" sz="3600" b="1" dirty="0" smtClean="0"/>
              <a:t> </a:t>
            </a:r>
          </a:p>
          <a:p>
            <a:pPr marL="342900" indent="-342900">
              <a:buAutoNum type="arabicPeriod"/>
            </a:pPr>
            <a:endParaRPr lang="ru-RU" sz="3600" b="1" dirty="0"/>
          </a:p>
          <a:p>
            <a:pPr marL="342900" indent="-342900">
              <a:buAutoNum type="arabicPeriod"/>
            </a:pPr>
            <a:endParaRPr lang="ru-RU" sz="3600" b="1" dirty="0" smtClean="0"/>
          </a:p>
          <a:p>
            <a:pPr marL="342900" indent="-342900">
              <a:buAutoNum type="arabicPeriod"/>
            </a:pPr>
            <a:endParaRPr lang="ru-RU" sz="3600" b="1" dirty="0"/>
          </a:p>
          <a:p>
            <a:endParaRPr lang="ru-RU" sz="3600" b="1" dirty="0" smtClean="0"/>
          </a:p>
          <a:p>
            <a:r>
              <a:rPr lang="ru-RU" sz="3600" b="1" dirty="0" smtClean="0"/>
              <a:t>6. Местоимения помогают избежать …</a:t>
            </a:r>
            <a:endParaRPr lang="ru-RU" sz="36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683495"/>
              </p:ext>
            </p:extLst>
          </p:nvPr>
        </p:nvGraphicFramePr>
        <p:xfrm>
          <a:off x="251518" y="3068960"/>
          <a:ext cx="8784977" cy="1800201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825500" dist="647700" dir="2700000" sx="147000" sy="147000" algn="tl" rotWithShape="0">
                    <a:schemeClr val="tx1">
                      <a:alpha val="0"/>
                    </a:schemeClr>
                  </a:outerShdw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195597"/>
                <a:gridCol w="2196460"/>
                <a:gridCol w="2196460"/>
                <a:gridCol w="2196460"/>
              </a:tblGrid>
              <a:tr h="6000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Число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54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3" y="188640"/>
            <a:ext cx="93016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/>
              <a:t>Местоимение – это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самостоятельная часть речи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Употребляется вместо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существительных 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Местоимения не называют предмет, а ...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Личные местоимения …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 </a:t>
            </a:r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pPr marL="342900" indent="-342900">
              <a:buAutoNum type="arabicPeriod"/>
            </a:pPr>
            <a:endParaRPr lang="ru-RU" sz="3200" b="1" dirty="0"/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pPr marL="342900" indent="-342900">
              <a:buAutoNum type="arabicPeriod"/>
            </a:pPr>
            <a:endParaRPr lang="ru-RU" sz="3200" b="1" dirty="0"/>
          </a:p>
          <a:p>
            <a:endParaRPr lang="ru-RU" sz="3200" b="1" dirty="0" smtClean="0"/>
          </a:p>
          <a:p>
            <a:r>
              <a:rPr lang="ru-RU" sz="3200" b="1" dirty="0" smtClean="0"/>
              <a:t>6. Местоимения помогают избежать …</a:t>
            </a:r>
            <a:endParaRPr lang="ru-RU" sz="32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229274"/>
              </p:ext>
            </p:extLst>
          </p:nvPr>
        </p:nvGraphicFramePr>
        <p:xfrm>
          <a:off x="251518" y="3068960"/>
          <a:ext cx="8784977" cy="1800201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825500" dist="647700" dir="2700000" sx="147000" sy="147000" algn="tl" rotWithShape="0">
                    <a:schemeClr val="tx1">
                      <a:alpha val="0"/>
                    </a:schemeClr>
                  </a:outerShdw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195597"/>
                <a:gridCol w="2196460"/>
                <a:gridCol w="2196460"/>
                <a:gridCol w="2196460"/>
              </a:tblGrid>
              <a:tr h="6000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Число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76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3" y="188640"/>
            <a:ext cx="930167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/>
              <a:t>Местоимение – это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самостоятельная часть речи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Употребляется вместо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существительных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Местоимения не называют предмет, а</a:t>
            </a:r>
          </a:p>
          <a:p>
            <a:r>
              <a:rPr lang="ru-RU" sz="3200" b="1" dirty="0" smtClean="0"/>
              <a:t>    </a:t>
            </a:r>
            <a:r>
              <a:rPr lang="ru-RU" sz="3600" b="1" dirty="0" smtClean="0">
                <a:latin typeface="Monotype Corsiva" panose="03010101010201010101" pitchFamily="66" charset="0"/>
              </a:rPr>
              <a:t>указывает на него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4. Личные местоимения …</a:t>
            </a:r>
          </a:p>
          <a:p>
            <a:r>
              <a:rPr lang="ru-RU" sz="3200" b="1" dirty="0" smtClean="0"/>
              <a:t>5. </a:t>
            </a:r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pPr marL="342900" indent="-342900">
              <a:buAutoNum type="arabicPeriod"/>
            </a:pPr>
            <a:endParaRPr lang="ru-RU" sz="3200" b="1" dirty="0"/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pPr marL="342900" indent="-342900">
              <a:buAutoNum type="arabicPeriod"/>
            </a:pPr>
            <a:endParaRPr lang="ru-RU" sz="3200" b="1" dirty="0"/>
          </a:p>
          <a:p>
            <a:endParaRPr lang="ru-RU" sz="3200" b="1" dirty="0" smtClean="0"/>
          </a:p>
          <a:p>
            <a:r>
              <a:rPr lang="ru-RU" sz="3200" b="1" dirty="0" smtClean="0"/>
              <a:t>6. Местоимения помогают избежать …</a:t>
            </a:r>
            <a:endParaRPr lang="ru-RU" sz="32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734748"/>
              </p:ext>
            </p:extLst>
          </p:nvPr>
        </p:nvGraphicFramePr>
        <p:xfrm>
          <a:off x="251518" y="3643627"/>
          <a:ext cx="8784977" cy="172197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825500" dist="647700" dir="2700000" sx="147000" sy="147000" algn="tl" rotWithShape="0">
                    <a:schemeClr val="tx1">
                      <a:alpha val="0"/>
                    </a:schemeClr>
                  </a:outerShdw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195597"/>
                <a:gridCol w="2196460"/>
                <a:gridCol w="2196460"/>
                <a:gridCol w="21964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Число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877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424936" cy="1325563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Monotype Corsiva" panose="03010101010201010101" pitchFamily="66" charset="0"/>
              </a:rPr>
              <a:t>«Ум и сердце в работу вложи.</a:t>
            </a:r>
            <a:br>
              <a:rPr lang="ru-RU" sz="4800" b="1" dirty="0" smtClean="0">
                <a:latin typeface="Monotype Corsiva" panose="03010101010201010101" pitchFamily="66" charset="0"/>
              </a:rPr>
            </a:br>
            <a:r>
              <a:rPr lang="ru-RU" sz="4800" b="1" dirty="0" smtClean="0">
                <a:latin typeface="Monotype Corsiva" panose="03010101010201010101" pitchFamily="66" charset="0"/>
              </a:rPr>
              <a:t/>
            </a:r>
            <a:br>
              <a:rPr lang="ru-RU" sz="4800" b="1" dirty="0" smtClean="0">
                <a:latin typeface="Monotype Corsiva" panose="03010101010201010101" pitchFamily="66" charset="0"/>
              </a:rPr>
            </a:br>
            <a:r>
              <a:rPr lang="ru-RU" sz="4800" b="1" dirty="0" smtClean="0">
                <a:latin typeface="Monotype Corsiva" panose="03010101010201010101" pitchFamily="66" charset="0"/>
              </a:rPr>
              <a:t>Каждой минутой своей дорожи!»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9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3" y="188640"/>
            <a:ext cx="930167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/>
              <a:t>Местоимение – это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самостоятельная часть речи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Употребляется вместо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существительных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Местоимения не называют предмет, а</a:t>
            </a:r>
          </a:p>
          <a:p>
            <a:r>
              <a:rPr lang="ru-RU" sz="3200" b="1" dirty="0" smtClean="0"/>
              <a:t>    </a:t>
            </a:r>
            <a:r>
              <a:rPr lang="ru-RU" sz="3600" b="1" dirty="0" smtClean="0">
                <a:latin typeface="Monotype Corsiva" panose="03010101010201010101" pitchFamily="66" charset="0"/>
              </a:rPr>
              <a:t>указывает на него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4. Личные местоимения: </a:t>
            </a:r>
            <a:r>
              <a:rPr lang="ru-RU" sz="3600" b="1" dirty="0" smtClean="0">
                <a:latin typeface="Monotype Corsiva" panose="03010101010201010101" pitchFamily="66" charset="0"/>
              </a:rPr>
              <a:t>я, ты, мы, вы, он, она, оно, они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5. </a:t>
            </a:r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pPr marL="342900" indent="-342900">
              <a:buAutoNum type="arabicPeriod"/>
            </a:pPr>
            <a:endParaRPr lang="ru-RU" sz="3200" b="1" dirty="0"/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endParaRPr lang="ru-RU" sz="3200" b="1" dirty="0" smtClean="0"/>
          </a:p>
          <a:p>
            <a:r>
              <a:rPr lang="ru-RU" sz="3200" b="1" dirty="0" smtClean="0"/>
              <a:t>6. Местоимения помогают избежать …</a:t>
            </a:r>
            <a:endParaRPr lang="ru-RU" sz="32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485076"/>
              </p:ext>
            </p:extLst>
          </p:nvPr>
        </p:nvGraphicFramePr>
        <p:xfrm>
          <a:off x="251518" y="4140070"/>
          <a:ext cx="8784977" cy="172197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825500" dist="647700" dir="2700000" sx="147000" sy="147000" algn="tl" rotWithShape="0">
                    <a:schemeClr val="tx1">
                      <a:alpha val="0"/>
                    </a:schemeClr>
                  </a:outerShdw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195597"/>
                <a:gridCol w="2196460"/>
                <a:gridCol w="2196460"/>
                <a:gridCol w="21964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Число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585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3" y="188640"/>
            <a:ext cx="930167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/>
              <a:t>Местоимение – это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самостоятельная часть речи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Употребляется вместо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существительных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Местоимения не называют предмет, а</a:t>
            </a:r>
          </a:p>
          <a:p>
            <a:r>
              <a:rPr lang="ru-RU" sz="3200" b="1" dirty="0" smtClean="0"/>
              <a:t>    </a:t>
            </a:r>
            <a:r>
              <a:rPr lang="ru-RU" sz="3600" b="1" dirty="0" smtClean="0">
                <a:latin typeface="Monotype Corsiva" panose="03010101010201010101" pitchFamily="66" charset="0"/>
              </a:rPr>
              <a:t>указывает на него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4. Личные местоимения: </a:t>
            </a:r>
            <a:r>
              <a:rPr lang="ru-RU" sz="3600" b="1" dirty="0" smtClean="0">
                <a:latin typeface="Monotype Corsiva" panose="03010101010201010101" pitchFamily="66" charset="0"/>
              </a:rPr>
              <a:t>я, ты, мы, вы, он, она, оно, они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5. </a:t>
            </a:r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pPr marL="342900" indent="-342900">
              <a:buAutoNum type="arabicPeriod"/>
            </a:pPr>
            <a:endParaRPr lang="ru-RU" sz="3200" b="1" dirty="0"/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endParaRPr lang="ru-RU" sz="3200" b="1" dirty="0" smtClean="0"/>
          </a:p>
          <a:p>
            <a:r>
              <a:rPr lang="ru-RU" sz="3200" b="1" dirty="0" smtClean="0"/>
              <a:t>6. Местоимения помогают избежать …</a:t>
            </a:r>
            <a:endParaRPr lang="ru-RU" sz="32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997285"/>
              </p:ext>
            </p:extLst>
          </p:nvPr>
        </p:nvGraphicFramePr>
        <p:xfrm>
          <a:off x="251518" y="4140070"/>
          <a:ext cx="8784977" cy="172197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825500" dist="647700" dir="2700000" sx="147000" sy="147000" algn="tl" rotWithShape="0">
                    <a:schemeClr val="tx1">
                      <a:alpha val="0"/>
                    </a:schemeClr>
                  </a:outerShdw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448274"/>
                <a:gridCol w="1943783"/>
                <a:gridCol w="2196460"/>
                <a:gridCol w="21964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Число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Единственное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Множественное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76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3" y="188640"/>
            <a:ext cx="930167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/>
              <a:t>Местоимение – это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самостоятельная часть речи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Употребляется вместо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существительных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Местоимения не называют предмет, а</a:t>
            </a:r>
          </a:p>
          <a:p>
            <a:r>
              <a:rPr lang="ru-RU" sz="3200" b="1" dirty="0" smtClean="0"/>
              <a:t>    </a:t>
            </a:r>
            <a:r>
              <a:rPr lang="ru-RU" sz="3600" b="1" dirty="0" smtClean="0">
                <a:latin typeface="Monotype Corsiva" panose="03010101010201010101" pitchFamily="66" charset="0"/>
              </a:rPr>
              <a:t>указывает на него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4. Личные местоимения: </a:t>
            </a:r>
            <a:r>
              <a:rPr lang="ru-RU" sz="3600" b="1" dirty="0" smtClean="0">
                <a:latin typeface="Monotype Corsiva" panose="03010101010201010101" pitchFamily="66" charset="0"/>
              </a:rPr>
              <a:t>я, ты, мы, вы, он, она, оно, они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5. </a:t>
            </a:r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pPr marL="342900" indent="-342900">
              <a:buAutoNum type="arabicPeriod"/>
            </a:pPr>
            <a:endParaRPr lang="ru-RU" sz="3200" b="1" dirty="0"/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endParaRPr lang="ru-RU" sz="3200" b="1" dirty="0" smtClean="0"/>
          </a:p>
          <a:p>
            <a:r>
              <a:rPr lang="ru-RU" sz="3200" b="1" dirty="0" smtClean="0"/>
              <a:t>6. Местоимения помогают избежать …</a:t>
            </a:r>
            <a:endParaRPr lang="ru-RU" sz="32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182132"/>
              </p:ext>
            </p:extLst>
          </p:nvPr>
        </p:nvGraphicFramePr>
        <p:xfrm>
          <a:off x="251518" y="4140070"/>
          <a:ext cx="8784977" cy="172197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825500" dist="647700" dir="2700000" sx="147000" sy="147000" algn="tl" rotWithShape="0">
                    <a:schemeClr val="tx1">
                      <a:alpha val="0"/>
                    </a:schemeClr>
                  </a:outerShdw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448274"/>
                <a:gridCol w="1943783"/>
                <a:gridCol w="2196460"/>
                <a:gridCol w="21964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Число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1-е лицо</a:t>
                      </a:r>
                      <a:endParaRPr lang="ru-RU" sz="3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2-е лицо</a:t>
                      </a:r>
                      <a:endParaRPr lang="ru-RU" sz="3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3-е лицо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Единственное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Множественное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19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3" y="188640"/>
            <a:ext cx="930167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/>
              <a:t>Местоимение – это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самостоятельная часть речи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Употребляется вместо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существительных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Местоимения не называют предмет, а</a:t>
            </a:r>
          </a:p>
          <a:p>
            <a:r>
              <a:rPr lang="ru-RU" sz="3200" b="1" dirty="0" smtClean="0"/>
              <a:t>    </a:t>
            </a:r>
            <a:r>
              <a:rPr lang="ru-RU" sz="3600" b="1" dirty="0" smtClean="0">
                <a:latin typeface="Monotype Corsiva" panose="03010101010201010101" pitchFamily="66" charset="0"/>
              </a:rPr>
              <a:t>указывает на него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4. Личные местоимения: </a:t>
            </a:r>
            <a:r>
              <a:rPr lang="ru-RU" sz="3600" b="1" dirty="0" smtClean="0">
                <a:latin typeface="Monotype Corsiva" panose="03010101010201010101" pitchFamily="66" charset="0"/>
              </a:rPr>
              <a:t>я, ты, мы, вы, он, она, оно, они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5. </a:t>
            </a:r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pPr marL="342900" indent="-342900">
              <a:buAutoNum type="arabicPeriod"/>
            </a:pPr>
            <a:endParaRPr lang="ru-RU" sz="3200" b="1" dirty="0"/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endParaRPr lang="ru-RU" sz="3200" b="1" dirty="0" smtClean="0"/>
          </a:p>
          <a:p>
            <a:r>
              <a:rPr lang="ru-RU" sz="3200" b="1" dirty="0" smtClean="0"/>
              <a:t>6. Местоимения помогают избежать …</a:t>
            </a:r>
            <a:endParaRPr lang="ru-RU" sz="32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009413"/>
              </p:ext>
            </p:extLst>
          </p:nvPr>
        </p:nvGraphicFramePr>
        <p:xfrm>
          <a:off x="251518" y="4140070"/>
          <a:ext cx="8784977" cy="182638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825500" dist="647700" dir="2700000" sx="147000" sy="147000" algn="tl" rotWithShape="0">
                    <a:schemeClr val="tx1">
                      <a:alpha val="0"/>
                    </a:schemeClr>
                  </a:outerShdw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448274"/>
                <a:gridCol w="1943783"/>
                <a:gridCol w="2196460"/>
                <a:gridCol w="21964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Число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1-е лицо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2-е лицо</a:t>
                      </a:r>
                      <a:endParaRPr lang="ru-RU" sz="3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3-е лицо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Единственное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ln>
                            <a:noFill/>
                          </a:ln>
                          <a:effectLst/>
                          <a:latin typeface="+mn-lt"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я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Множественное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</a:rPr>
                        <a:t>мы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97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3" y="188640"/>
            <a:ext cx="930167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/>
              <a:t>Местоимение – это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самостоятельная часть речи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Употребляется вместо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существительных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Местоимения не называют предмет, а</a:t>
            </a:r>
          </a:p>
          <a:p>
            <a:r>
              <a:rPr lang="ru-RU" sz="3200" b="1" dirty="0" smtClean="0"/>
              <a:t>    </a:t>
            </a:r>
            <a:r>
              <a:rPr lang="ru-RU" sz="3600" b="1" dirty="0" smtClean="0">
                <a:latin typeface="Monotype Corsiva" panose="03010101010201010101" pitchFamily="66" charset="0"/>
              </a:rPr>
              <a:t>указывает на него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4. Личные местоимения: </a:t>
            </a:r>
            <a:r>
              <a:rPr lang="ru-RU" sz="3600" b="1" dirty="0" smtClean="0">
                <a:latin typeface="Monotype Corsiva" panose="03010101010201010101" pitchFamily="66" charset="0"/>
              </a:rPr>
              <a:t>я, ты, мы, вы, он, она, оно, они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5. </a:t>
            </a:r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pPr marL="342900" indent="-342900">
              <a:buAutoNum type="arabicPeriod"/>
            </a:pPr>
            <a:endParaRPr lang="ru-RU" sz="3200" b="1" dirty="0"/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endParaRPr lang="ru-RU" sz="3200" b="1" dirty="0" smtClean="0"/>
          </a:p>
          <a:p>
            <a:r>
              <a:rPr lang="ru-RU" sz="3200" b="1" dirty="0" smtClean="0"/>
              <a:t>6. Местоимения помогают избежать …</a:t>
            </a:r>
            <a:endParaRPr lang="ru-RU" sz="32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302412"/>
              </p:ext>
            </p:extLst>
          </p:nvPr>
        </p:nvGraphicFramePr>
        <p:xfrm>
          <a:off x="251518" y="4140070"/>
          <a:ext cx="8784977" cy="182638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825500" dist="647700" dir="2700000" sx="147000" sy="147000" algn="tl" rotWithShape="0">
                    <a:schemeClr val="tx1">
                      <a:alpha val="0"/>
                    </a:schemeClr>
                  </a:outerShdw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448274"/>
                <a:gridCol w="1943783"/>
                <a:gridCol w="2196460"/>
                <a:gridCol w="21964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Число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1-е лицо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2-е лицо</a:t>
                      </a:r>
                      <a:endParaRPr lang="ru-RU" sz="3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3-е лицо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Единственное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ln>
                            <a:noFill/>
                          </a:ln>
                          <a:effectLst/>
                          <a:latin typeface="+mn-lt"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я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</a:rPr>
                        <a:t>ты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Множественное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</a:rPr>
                        <a:t>мы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</a:rPr>
                        <a:t>вы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ru-RU" sz="110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01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3" y="188640"/>
            <a:ext cx="930167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/>
              <a:t>Местоимение – это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самостоятельная часть речи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Употребляется вместо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существительных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Местоимения не называют предмет, а</a:t>
            </a:r>
          </a:p>
          <a:p>
            <a:r>
              <a:rPr lang="ru-RU" sz="3200" b="1" dirty="0" smtClean="0"/>
              <a:t>    </a:t>
            </a:r>
            <a:r>
              <a:rPr lang="ru-RU" sz="3600" b="1" dirty="0" smtClean="0">
                <a:latin typeface="Monotype Corsiva" panose="03010101010201010101" pitchFamily="66" charset="0"/>
              </a:rPr>
              <a:t>указывает на него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4. Личные местоимения: </a:t>
            </a:r>
            <a:r>
              <a:rPr lang="ru-RU" sz="3600" b="1" dirty="0" smtClean="0">
                <a:latin typeface="Monotype Corsiva" panose="03010101010201010101" pitchFamily="66" charset="0"/>
              </a:rPr>
              <a:t>я, ты, мы, вы, он, она, оно, они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5. </a:t>
            </a:r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pPr marL="342900" indent="-342900">
              <a:buAutoNum type="arabicPeriod"/>
            </a:pPr>
            <a:endParaRPr lang="ru-RU" sz="3200" b="1" dirty="0"/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endParaRPr lang="ru-RU" sz="3200" b="1" dirty="0"/>
          </a:p>
          <a:p>
            <a:r>
              <a:rPr lang="ru-RU" sz="3200" b="1" dirty="0" smtClean="0"/>
              <a:t>6. Местоимения помогают избежать …</a:t>
            </a:r>
            <a:endParaRPr lang="ru-RU" sz="32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690199"/>
              </p:ext>
            </p:extLst>
          </p:nvPr>
        </p:nvGraphicFramePr>
        <p:xfrm>
          <a:off x="22853" y="3861048"/>
          <a:ext cx="8784977" cy="182638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825500" dist="647700" dir="2700000" sx="147000" sy="147000" algn="tl" rotWithShape="0">
                    <a:schemeClr val="tx1">
                      <a:alpha val="0"/>
                    </a:schemeClr>
                  </a:outerShdw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448274"/>
                <a:gridCol w="1943783"/>
                <a:gridCol w="2196460"/>
                <a:gridCol w="21964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Число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1-е лицо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2-е лицо</a:t>
                      </a:r>
                      <a:endParaRPr lang="ru-RU" sz="3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3-е лицо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Единственное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ln>
                            <a:noFill/>
                          </a:ln>
                          <a:effectLst/>
                          <a:latin typeface="+mn-lt"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я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</a:rPr>
                        <a:t>ты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2800" b="1" dirty="0" smtClean="0">
                          <a:ln>
                            <a:noFill/>
                          </a:ln>
                          <a:effectLst/>
                        </a:rPr>
                        <a:t>он, она, оно</a:t>
                      </a:r>
                      <a:endParaRPr lang="ru-RU" sz="28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Множественное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</a:rPr>
                        <a:t>мы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</a:rPr>
                        <a:t>вы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</a:rPr>
                        <a:t>они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31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3" y="188640"/>
            <a:ext cx="930167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/>
              <a:t>Местоимение – это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самостоятельная часть речи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Употребляется вместо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существительных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Местоимения не называют предмет, а</a:t>
            </a:r>
          </a:p>
          <a:p>
            <a:r>
              <a:rPr lang="ru-RU" sz="3200" b="1" dirty="0" smtClean="0"/>
              <a:t>    </a:t>
            </a:r>
            <a:r>
              <a:rPr lang="ru-RU" sz="3600" b="1" dirty="0" smtClean="0">
                <a:latin typeface="Monotype Corsiva" panose="03010101010201010101" pitchFamily="66" charset="0"/>
              </a:rPr>
              <a:t>указывает на него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4. Личные местоимения: </a:t>
            </a:r>
            <a:r>
              <a:rPr lang="ru-RU" sz="3600" b="1" dirty="0" smtClean="0">
                <a:latin typeface="Monotype Corsiva" panose="03010101010201010101" pitchFamily="66" charset="0"/>
              </a:rPr>
              <a:t>я, ты, мы, вы, он, она, оно, они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5. </a:t>
            </a:r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pPr marL="342900" indent="-342900">
              <a:buAutoNum type="arabicPeriod"/>
            </a:pPr>
            <a:endParaRPr lang="ru-RU" sz="3200" b="1" dirty="0"/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endParaRPr lang="ru-RU" sz="3200" b="1" dirty="0"/>
          </a:p>
          <a:p>
            <a:r>
              <a:rPr lang="ru-RU" sz="3200" b="1" dirty="0" smtClean="0"/>
              <a:t>6. Местоимения помогают избежать </a:t>
            </a:r>
            <a:r>
              <a:rPr lang="ru-RU" sz="4000" b="1" dirty="0" smtClean="0">
                <a:latin typeface="Monotype Corsiva" panose="03010101010201010101" pitchFamily="66" charset="0"/>
              </a:rPr>
              <a:t>повторов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690199"/>
              </p:ext>
            </p:extLst>
          </p:nvPr>
        </p:nvGraphicFramePr>
        <p:xfrm>
          <a:off x="22853" y="3861048"/>
          <a:ext cx="8784977" cy="182638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825500" dist="647700" dir="2700000" sx="147000" sy="147000" algn="tl" rotWithShape="0">
                    <a:schemeClr val="tx1">
                      <a:alpha val="0"/>
                    </a:schemeClr>
                  </a:outerShdw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448274"/>
                <a:gridCol w="1943783"/>
                <a:gridCol w="2196460"/>
                <a:gridCol w="21964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Число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1-е лицо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2-е лицо</a:t>
                      </a:r>
                      <a:endParaRPr lang="ru-RU" sz="3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3-е лицо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Единственное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ln>
                            <a:noFill/>
                          </a:ln>
                          <a:effectLst/>
                          <a:latin typeface="+mn-lt"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я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</a:rPr>
                        <a:t>ты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2800" b="1" dirty="0" smtClean="0">
                          <a:ln>
                            <a:noFill/>
                          </a:ln>
                          <a:effectLst/>
                        </a:rPr>
                        <a:t>он, она, оно</a:t>
                      </a:r>
                      <a:endParaRPr lang="ru-RU" sz="28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Множественное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</a:rPr>
                        <a:t>мы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</a:rPr>
                        <a:t>вы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</a:rPr>
                        <a:t>они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177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зминутка.Никифоров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92074"/>
            <a:ext cx="8784976" cy="52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3" y="188640"/>
            <a:ext cx="930167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dirty="0" smtClean="0"/>
              <a:t>Местоимение – это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самостоятельная часть речи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Употребляется вместо </a:t>
            </a:r>
            <a:r>
              <a:rPr lang="ru-RU" sz="3600" b="1" dirty="0" smtClean="0">
                <a:latin typeface="Monotype Corsiva" panose="03010101010201010101" pitchFamily="66" charset="0"/>
              </a:rPr>
              <a:t>существительных</a:t>
            </a:r>
            <a:r>
              <a:rPr lang="ru-RU" sz="3200" b="1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3200" b="1" dirty="0" smtClean="0"/>
              <a:t>Местоимения не называют предмет, а</a:t>
            </a:r>
          </a:p>
          <a:p>
            <a:r>
              <a:rPr lang="ru-RU" sz="3200" b="1" dirty="0" smtClean="0"/>
              <a:t>    </a:t>
            </a:r>
            <a:r>
              <a:rPr lang="ru-RU" sz="3600" b="1" dirty="0" smtClean="0">
                <a:latin typeface="Monotype Corsiva" panose="03010101010201010101" pitchFamily="66" charset="0"/>
              </a:rPr>
              <a:t>указывает на него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4. Личные местоимения: </a:t>
            </a:r>
            <a:r>
              <a:rPr lang="ru-RU" sz="3600" b="1" dirty="0" smtClean="0">
                <a:latin typeface="Monotype Corsiva" panose="03010101010201010101" pitchFamily="66" charset="0"/>
              </a:rPr>
              <a:t>я, ты, мы, вы, он, она, оно, они</a:t>
            </a:r>
            <a:r>
              <a:rPr lang="ru-RU" sz="3200" b="1" dirty="0" smtClean="0"/>
              <a:t>.</a:t>
            </a:r>
          </a:p>
          <a:p>
            <a:r>
              <a:rPr lang="ru-RU" sz="3200" b="1" dirty="0" smtClean="0"/>
              <a:t>5. </a:t>
            </a:r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pPr marL="342900" indent="-342900">
              <a:buAutoNum type="arabicPeriod"/>
            </a:pPr>
            <a:endParaRPr lang="ru-RU" sz="3200" b="1" dirty="0"/>
          </a:p>
          <a:p>
            <a:pPr marL="342900" indent="-342900">
              <a:buAutoNum type="arabicPeriod"/>
            </a:pPr>
            <a:endParaRPr lang="ru-RU" sz="3200" b="1" dirty="0" smtClean="0"/>
          </a:p>
          <a:p>
            <a:endParaRPr lang="ru-RU" sz="3200" b="1" dirty="0"/>
          </a:p>
          <a:p>
            <a:r>
              <a:rPr lang="ru-RU" sz="3200" b="1" dirty="0" smtClean="0"/>
              <a:t>6. Местоимения помогают избежать </a:t>
            </a:r>
            <a:r>
              <a:rPr lang="ru-RU" sz="4000" b="1" dirty="0" smtClean="0">
                <a:latin typeface="Monotype Corsiva" panose="03010101010201010101" pitchFamily="66" charset="0"/>
              </a:rPr>
              <a:t>повторов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2853" y="3861048"/>
          <a:ext cx="8784977" cy="182638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825500" dist="647700" dir="2700000" sx="147000" sy="147000" algn="tl" rotWithShape="0">
                    <a:schemeClr val="tx1">
                      <a:alpha val="0"/>
                    </a:schemeClr>
                  </a:outerShdw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448274"/>
                <a:gridCol w="1943783"/>
                <a:gridCol w="2196460"/>
                <a:gridCol w="21964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Число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1-е лицо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2-е лицо</a:t>
                      </a:r>
                      <a:endParaRPr lang="ru-RU" sz="3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3-е лицо</a:t>
                      </a:r>
                      <a:endParaRPr lang="ru-RU" sz="3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Единственное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ln>
                            <a:noFill/>
                          </a:ln>
                          <a:effectLst/>
                          <a:latin typeface="+mn-lt"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я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</a:rPr>
                        <a:t>ты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2800" b="1" dirty="0" smtClean="0">
                          <a:ln>
                            <a:noFill/>
                          </a:ln>
                          <a:effectLst/>
                        </a:rPr>
                        <a:t>он, она, оно</a:t>
                      </a:r>
                      <a:endParaRPr lang="ru-RU" sz="28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00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2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Множественное</a:t>
                      </a:r>
                      <a:endParaRPr lang="ru-RU" sz="2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</a:rPr>
                        <a:t>мы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</a:rPr>
                        <a:t>вы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lang="ru-RU" sz="4000" b="1" dirty="0" smtClean="0">
                          <a:ln>
                            <a:noFill/>
                          </a:ln>
                          <a:effectLst/>
                        </a:rPr>
                        <a:t>они</a:t>
                      </a:r>
                      <a:endParaRPr lang="ru-RU" sz="4000" b="1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23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6632"/>
            <a:ext cx="8017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Выберите любое задание и выполните</a:t>
            </a: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6"/>
            <a:ext cx="8449627" cy="86409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1. Подчеркните местоимения.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496" y="2206604"/>
            <a:ext cx="8449627" cy="11503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2</a:t>
            </a:r>
            <a:r>
              <a:rPr lang="ru-RU" sz="3600" b="1" dirty="0" smtClean="0">
                <a:solidFill>
                  <a:schemeClr val="tx1"/>
                </a:solidFill>
              </a:rPr>
              <a:t>. Подчеркните местоимения.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Укажите число и лицо.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496" y="3646763"/>
            <a:ext cx="8556984" cy="1726453"/>
          </a:xfrm>
          <a:prstGeom prst="rect">
            <a:avLst/>
          </a:prstGeom>
          <a:solidFill>
            <a:srgbClr val="58DE6E"/>
          </a:solidFill>
          <a:ln>
            <a:solidFill>
              <a:srgbClr val="58D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3. Подчеркните местоимения.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Укажите число и лицо. Запишите местоимения 1 и 2 лица мн. числа.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44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1800" y="476672"/>
            <a:ext cx="456887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atin typeface="Monotype Corsiva" panose="03010101010201010101" pitchFamily="66" charset="0"/>
              </a:rPr>
              <a:t>трудолюбие</a:t>
            </a:r>
            <a:br>
              <a:rPr lang="ru-RU" sz="4800" b="1" dirty="0">
                <a:latin typeface="Monotype Corsiva" panose="03010101010201010101" pitchFamily="66" charset="0"/>
              </a:rPr>
            </a:br>
            <a:r>
              <a:rPr lang="ru-RU" sz="4800" b="1" dirty="0">
                <a:latin typeface="Monotype Corsiva" panose="03010101010201010101" pitchFamily="66" charset="0"/>
              </a:rPr>
              <a:t>внимание</a:t>
            </a:r>
            <a:br>
              <a:rPr lang="ru-RU" sz="4800" b="1" dirty="0">
                <a:latin typeface="Monotype Corsiva" panose="03010101010201010101" pitchFamily="66" charset="0"/>
              </a:rPr>
            </a:br>
            <a:r>
              <a:rPr lang="ru-RU" sz="4800" b="1" dirty="0">
                <a:latin typeface="Monotype Corsiva" panose="03010101010201010101" pitchFamily="66" charset="0"/>
              </a:rPr>
              <a:t>старание</a:t>
            </a:r>
            <a:br>
              <a:rPr lang="ru-RU" sz="4800" b="1" dirty="0">
                <a:latin typeface="Monotype Corsiva" panose="03010101010201010101" pitchFamily="66" charset="0"/>
              </a:rPr>
            </a:br>
            <a:r>
              <a:rPr lang="ru-RU" sz="4800" b="1" dirty="0">
                <a:latin typeface="Monotype Corsiva" panose="03010101010201010101" pitchFamily="66" charset="0"/>
              </a:rPr>
              <a:t>усидчивость</a:t>
            </a:r>
            <a:br>
              <a:rPr lang="ru-RU" sz="4800" b="1" dirty="0">
                <a:latin typeface="Monotype Corsiva" panose="03010101010201010101" pitchFamily="66" charset="0"/>
              </a:rPr>
            </a:br>
            <a:r>
              <a:rPr lang="ru-RU" sz="4800" b="1" dirty="0">
                <a:latin typeface="Monotype Corsiva" panose="03010101010201010101" pitchFamily="66" charset="0"/>
              </a:rPr>
              <a:t>взаимовыручку</a:t>
            </a:r>
            <a:br>
              <a:rPr lang="ru-RU" sz="4800" b="1" dirty="0">
                <a:latin typeface="Monotype Corsiva" panose="03010101010201010101" pitchFamily="66" charset="0"/>
              </a:rPr>
            </a:br>
            <a:r>
              <a:rPr lang="ru-RU" sz="4800" b="1" dirty="0">
                <a:latin typeface="Monotype Corsiva" panose="03010101010201010101" pitchFamily="66" charset="0"/>
              </a:rPr>
              <a:t>любознательность</a:t>
            </a:r>
            <a:br>
              <a:rPr lang="ru-RU" sz="4800" b="1" dirty="0">
                <a:latin typeface="Monotype Corsiva" panose="03010101010201010101" pitchFamily="66" charset="0"/>
              </a:rPr>
            </a:br>
            <a:r>
              <a:rPr lang="ru-RU" sz="4800" b="1" dirty="0">
                <a:latin typeface="Monotype Corsiva" panose="03010101010201010101" pitchFamily="66" charset="0"/>
              </a:rPr>
              <a:t>уважение</a:t>
            </a:r>
            <a:endParaRPr lang="ru-RU" sz="4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18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bigslide.ru/images/7/6295/960/img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62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052736"/>
            <a:ext cx="8572475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800" b="1" dirty="0" smtClean="0"/>
              <a:t>Цели: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dirty="0" smtClean="0"/>
              <a:t>наблюдать за ролью местоимений в предложении;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dirty="0"/>
              <a:t>р</a:t>
            </a:r>
            <a:r>
              <a:rPr lang="ru-RU" sz="2800" b="1" dirty="0" smtClean="0"/>
              <a:t>азвивать речевую деятельность;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dirty="0"/>
              <a:t>ф</a:t>
            </a:r>
            <a:r>
              <a:rPr lang="ru-RU" sz="2800" b="1" dirty="0" smtClean="0"/>
              <a:t>ормировать навыки употребления местоимений;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dirty="0"/>
              <a:t>о</a:t>
            </a:r>
            <a:r>
              <a:rPr lang="ru-RU" sz="2800" b="1" dirty="0" smtClean="0"/>
              <a:t>пределять грамматические признаки личных </a:t>
            </a:r>
          </a:p>
          <a:p>
            <a:pPr>
              <a:lnSpc>
                <a:spcPct val="150000"/>
              </a:lnSpc>
            </a:pPr>
            <a:r>
              <a:rPr lang="ru-RU" sz="2800" b="1" dirty="0"/>
              <a:t> </a:t>
            </a:r>
            <a:r>
              <a:rPr lang="ru-RU" sz="2800" b="1" dirty="0" smtClean="0"/>
              <a:t>    местоимений.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57159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16632"/>
            <a:ext cx="856356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atin typeface="Monotype Corsiva" panose="03010101010201010101" pitchFamily="66" charset="0"/>
              </a:rPr>
              <a:t>«Считай несчастным тот день </a:t>
            </a:r>
          </a:p>
          <a:p>
            <a:r>
              <a:rPr lang="ru-RU" sz="4800" b="1" dirty="0" smtClean="0">
                <a:latin typeface="Monotype Corsiva" panose="03010101010201010101" pitchFamily="66" charset="0"/>
              </a:rPr>
              <a:t>или тот час, в который ты </a:t>
            </a:r>
          </a:p>
          <a:p>
            <a:r>
              <a:rPr lang="ru-RU" sz="4800" b="1" dirty="0" smtClean="0">
                <a:latin typeface="Monotype Corsiva" panose="03010101010201010101" pitchFamily="66" charset="0"/>
              </a:rPr>
              <a:t>не усвоил ничего нового и ничего</a:t>
            </a:r>
          </a:p>
          <a:p>
            <a:r>
              <a:rPr lang="ru-RU" sz="4800" b="1" dirty="0" smtClean="0">
                <a:latin typeface="Monotype Corsiva" panose="03010101010201010101" pitchFamily="66" charset="0"/>
              </a:rPr>
              <a:t>не прибавил к своему образованию».</a:t>
            </a:r>
          </a:p>
          <a:p>
            <a:endParaRPr lang="ru-RU" sz="4800" b="1" dirty="0">
              <a:latin typeface="Monotype Corsiva" panose="03010101010201010101" pitchFamily="66" charset="0"/>
            </a:endParaRPr>
          </a:p>
          <a:p>
            <a:r>
              <a:rPr lang="ru-RU" sz="4800" b="1" dirty="0">
                <a:latin typeface="Monotype Corsiva" panose="03010101010201010101" pitchFamily="66" charset="0"/>
              </a:rPr>
              <a:t> </a:t>
            </a:r>
            <a:r>
              <a:rPr lang="ru-RU" sz="4800" b="1" dirty="0" smtClean="0">
                <a:latin typeface="Monotype Corsiva" panose="03010101010201010101" pitchFamily="66" charset="0"/>
              </a:rPr>
              <a:t>                              Я. А. Коменский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56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904893"/>
              </p:ext>
            </p:extLst>
          </p:nvPr>
        </p:nvGraphicFramePr>
        <p:xfrm>
          <a:off x="2" y="188640"/>
          <a:ext cx="9143998" cy="6403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9550"/>
                <a:gridCol w="4248472"/>
                <a:gridCol w="2016224"/>
                <a:gridCol w="2339752"/>
              </a:tblGrid>
              <a:tr h="887009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Имя и фамилия 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092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+mn-lt"/>
                        </a:rPr>
                        <a:t>На уроке я работал 	</a:t>
                      </a:r>
                      <a:endParaRPr lang="ru-RU" sz="2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+mn-lt"/>
                        </a:rPr>
                        <a:t>активно </a:t>
                      </a:r>
                      <a:endParaRPr lang="ru-RU" sz="2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+mn-lt"/>
                        </a:rPr>
                        <a:t>пассивно</a:t>
                      </a:r>
                      <a:endParaRPr lang="ru-RU" sz="2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8225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+mn-lt"/>
                        </a:rPr>
                        <a:t>Своей работой на уроке я 	</a:t>
                      </a:r>
                      <a:endParaRPr lang="ru-RU" sz="2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+mn-lt"/>
                        </a:rPr>
                        <a:t>доволен </a:t>
                      </a:r>
                      <a:endParaRPr lang="ru-RU" sz="2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+mn-lt"/>
                        </a:rPr>
                        <a:t>не доволен</a:t>
                      </a:r>
                      <a:endParaRPr lang="ru-RU" sz="2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97290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+mn-lt"/>
                        </a:rPr>
                        <a:t>Урок для меня показался 	</a:t>
                      </a:r>
                      <a:endParaRPr lang="ru-RU" sz="2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+mn-lt"/>
                        </a:rPr>
                        <a:t>полезным </a:t>
                      </a:r>
                      <a:endParaRPr lang="ru-RU" sz="2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+mn-lt"/>
                        </a:rPr>
                        <a:t>бесполезным</a:t>
                      </a:r>
                      <a:endParaRPr lang="ru-RU" sz="2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8225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+mn-lt"/>
                        </a:rPr>
                        <a:t>За урок я 	</a:t>
                      </a:r>
                      <a:endParaRPr lang="ru-RU" sz="2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+mn-lt"/>
                        </a:rPr>
                        <a:t>не устал </a:t>
                      </a:r>
                      <a:endParaRPr lang="ru-RU" sz="2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+mn-lt"/>
                        </a:rPr>
                        <a:t>устал</a:t>
                      </a:r>
                      <a:endParaRPr lang="ru-RU" sz="2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8225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+mn-lt"/>
                        </a:rPr>
                        <a:t>Мое настроение 	</a:t>
                      </a:r>
                      <a:endParaRPr lang="ru-RU" sz="2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+mn-lt"/>
                        </a:rPr>
                        <a:t>стало лучше </a:t>
                      </a:r>
                      <a:endParaRPr lang="ru-RU" sz="2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+mn-lt"/>
                        </a:rPr>
                        <a:t>стало хуже</a:t>
                      </a:r>
                      <a:endParaRPr lang="ru-RU" sz="2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12566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+mn-lt"/>
                        </a:rPr>
                        <a:t>Продолжите фразу “Мне запомнилось на уроке...”</a:t>
                      </a:r>
                      <a:endParaRPr lang="ru-RU" sz="2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+mn-lt"/>
                        </a:rPr>
                        <a:t> </a:t>
                      </a:r>
                      <a:endParaRPr lang="ru-RU" sz="2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+mn-lt"/>
                        </a:rPr>
                        <a:t> </a:t>
                      </a:r>
                      <a:endParaRPr lang="ru-RU" sz="2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23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4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2"/>
            <a:ext cx="9144000" cy="6851577"/>
          </a:xfrm>
          <a:prstGeom prst="rect">
            <a:avLst/>
          </a:prstGeom>
        </p:spPr>
      </p:pic>
      <p:pic>
        <p:nvPicPr>
          <p:cNvPr id="3" name="CHajkovskij_-_Vremena_goda._Vesna_-_Allegro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2"/>
            <a:ext cx="9144000" cy="685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692696"/>
            <a:ext cx="2754472" cy="4409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800" b="1" dirty="0"/>
              <a:t>в</a:t>
            </a:r>
            <a:r>
              <a:rPr lang="ru-RU" sz="4800" b="1" dirty="0" smtClean="0"/>
              <a:t>есна</a:t>
            </a:r>
          </a:p>
          <a:p>
            <a:pPr>
              <a:lnSpc>
                <a:spcPct val="150000"/>
              </a:lnSpc>
            </a:pPr>
            <a:r>
              <a:rPr lang="ru-RU" sz="4800" b="1" dirty="0"/>
              <a:t>в</a:t>
            </a:r>
            <a:r>
              <a:rPr lang="ru-RU" sz="4800" b="1" dirty="0" smtClean="0"/>
              <a:t>еснушка</a:t>
            </a:r>
          </a:p>
          <a:p>
            <a:pPr>
              <a:lnSpc>
                <a:spcPct val="150000"/>
              </a:lnSpc>
            </a:pPr>
            <a:r>
              <a:rPr lang="ru-RU" sz="4800" b="1" dirty="0"/>
              <a:t>в</a:t>
            </a:r>
            <a:r>
              <a:rPr lang="ru-RU" sz="4800" b="1" dirty="0" smtClean="0"/>
              <a:t>еснянка</a:t>
            </a:r>
          </a:p>
          <a:p>
            <a:pPr>
              <a:lnSpc>
                <a:spcPct val="150000"/>
              </a:lnSpc>
            </a:pPr>
            <a:r>
              <a:rPr lang="ru-RU" sz="4800" b="1" dirty="0" smtClean="0"/>
              <a:t>весенний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55173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20688"/>
            <a:ext cx="3672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800" b="1" dirty="0"/>
              <a:t>в</a:t>
            </a:r>
            <a:r>
              <a:rPr lang="ru-RU" sz="4800" b="1" dirty="0" smtClean="0"/>
              <a:t>есна</a:t>
            </a:r>
          </a:p>
          <a:p>
            <a:pPr>
              <a:lnSpc>
                <a:spcPct val="150000"/>
              </a:lnSpc>
            </a:pPr>
            <a:r>
              <a:rPr lang="ru-RU" sz="4800" b="1" dirty="0"/>
              <a:t>в</a:t>
            </a:r>
            <a:r>
              <a:rPr lang="ru-RU" sz="4800" b="1" dirty="0" smtClean="0"/>
              <a:t>еснушка</a:t>
            </a:r>
          </a:p>
          <a:p>
            <a:pPr>
              <a:lnSpc>
                <a:spcPct val="150000"/>
              </a:lnSpc>
            </a:pPr>
            <a:r>
              <a:rPr lang="ru-RU" sz="4800" b="1" dirty="0"/>
              <a:t>в</a:t>
            </a:r>
            <a:r>
              <a:rPr lang="ru-RU" sz="4800" b="1" dirty="0" smtClean="0"/>
              <a:t>еснянка</a:t>
            </a:r>
          </a:p>
          <a:p>
            <a:pPr>
              <a:lnSpc>
                <a:spcPct val="150000"/>
              </a:lnSpc>
            </a:pPr>
            <a:r>
              <a:rPr lang="ru-RU" sz="4800" b="1" dirty="0" smtClean="0"/>
              <a:t>весенний</a:t>
            </a:r>
            <a:endParaRPr lang="ru-RU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980728"/>
            <a:ext cx="360040" cy="64807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78763" y="2130346"/>
            <a:ext cx="360040" cy="57606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35694" y="3279963"/>
            <a:ext cx="360040" cy="50907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4221088"/>
            <a:ext cx="651926" cy="64807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99592" y="1628800"/>
            <a:ext cx="12241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899592" y="1484784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2123728" y="1556792"/>
            <a:ext cx="0" cy="72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899592" y="2706410"/>
            <a:ext cx="2304256" cy="25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899592" y="2564904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135694" y="270892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135694" y="270892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135694" y="2708920"/>
            <a:ext cx="68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3203848" y="2562394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971600" y="3789040"/>
            <a:ext cx="20882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971600" y="37890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971600" y="37890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971600" y="3717032"/>
            <a:ext cx="0" cy="72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3059832" y="3717032"/>
            <a:ext cx="0" cy="72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971600" y="4869160"/>
            <a:ext cx="17641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971600" y="486916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971600" y="4725144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V="1">
            <a:off x="2735796" y="4797152"/>
            <a:ext cx="0" cy="72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Дуга 56"/>
          <p:cNvSpPr/>
          <p:nvPr/>
        </p:nvSpPr>
        <p:spPr>
          <a:xfrm rot="18311131">
            <a:off x="-55075" y="1045404"/>
            <a:ext cx="2808312" cy="2299235"/>
          </a:xfrm>
          <a:prstGeom prst="arc">
            <a:avLst>
              <a:gd name="adj1" fmla="val 18218471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Дуга 57"/>
          <p:cNvSpPr/>
          <p:nvPr/>
        </p:nvSpPr>
        <p:spPr>
          <a:xfrm rot="18311131">
            <a:off x="-39489" y="2185410"/>
            <a:ext cx="2808312" cy="2299235"/>
          </a:xfrm>
          <a:prstGeom prst="arc">
            <a:avLst>
              <a:gd name="adj1" fmla="val 18218471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Дуга 58"/>
          <p:cNvSpPr/>
          <p:nvPr/>
        </p:nvSpPr>
        <p:spPr>
          <a:xfrm rot="18311131">
            <a:off x="-23904" y="3294828"/>
            <a:ext cx="2808312" cy="2299235"/>
          </a:xfrm>
          <a:prstGeom prst="arc">
            <a:avLst>
              <a:gd name="adj1" fmla="val 18218471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Дуга 59"/>
          <p:cNvSpPr/>
          <p:nvPr/>
        </p:nvSpPr>
        <p:spPr>
          <a:xfrm rot="18259123">
            <a:off x="96240" y="4302938"/>
            <a:ext cx="2808312" cy="2299235"/>
          </a:xfrm>
          <a:prstGeom prst="arc">
            <a:avLst>
              <a:gd name="adj1" fmla="val 18218471"/>
              <a:gd name="adj2" fmla="val 41637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V="1">
            <a:off x="2269126" y="1828800"/>
            <a:ext cx="447570" cy="3971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2716696" y="1842315"/>
            <a:ext cx="453075" cy="3307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V="1">
            <a:off x="2269126" y="3106173"/>
            <a:ext cx="431984" cy="1737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2701110" y="3099714"/>
            <a:ext cx="367207" cy="2033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V="1">
            <a:off x="2492911" y="4250387"/>
            <a:ext cx="137951" cy="1940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2630863" y="4242887"/>
            <a:ext cx="156524" cy="2001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5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0"/>
            <a:ext cx="736163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В весенний солнечный денек </a:t>
            </a:r>
          </a:p>
          <a:p>
            <a:r>
              <a:rPr lang="ru-RU" sz="4400" dirty="0"/>
              <a:t>З</a:t>
            </a:r>
            <a:r>
              <a:rPr lang="ru-RU" sz="4400" dirty="0" smtClean="0"/>
              <a:t>олотой расцвел цветок. </a:t>
            </a:r>
          </a:p>
          <a:p>
            <a:r>
              <a:rPr lang="ru-RU" sz="4400" dirty="0" smtClean="0"/>
              <a:t>На высокой тонкой ножке</a:t>
            </a:r>
          </a:p>
          <a:p>
            <a:r>
              <a:rPr lang="ru-RU" sz="4400" dirty="0" smtClean="0"/>
              <a:t>Всё дремал он у дорожки.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924944"/>
            <a:ext cx="5342557" cy="376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9221" y="548680"/>
            <a:ext cx="2935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/>
              <a:t>о</a:t>
            </a:r>
            <a:r>
              <a:rPr lang="ru-RU" sz="4800" dirty="0" smtClean="0"/>
              <a:t>дуванчик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19221" y="1700808"/>
            <a:ext cx="32690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одуванчики</a:t>
            </a:r>
            <a:endParaRPr lang="ru-RU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2619221" y="2852936"/>
            <a:ext cx="4178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одуванчиковое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86965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кольная пор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Школьная пора</Template>
  <TotalTime>703</TotalTime>
  <Words>872</Words>
  <Application>Microsoft Office PowerPoint</Application>
  <PresentationFormat>Экран (4:3)</PresentationFormat>
  <Paragraphs>339</Paragraphs>
  <Slides>34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4" baseType="lpstr">
      <vt:lpstr>Arial Unicode MS</vt:lpstr>
      <vt:lpstr>Andalus</vt:lpstr>
      <vt:lpstr>Arial</vt:lpstr>
      <vt:lpstr>Calibri</vt:lpstr>
      <vt:lpstr>Cassandra</vt:lpstr>
      <vt:lpstr>Monotype Corsiva</vt:lpstr>
      <vt:lpstr>Times New Roman</vt:lpstr>
      <vt:lpstr>Wingdings</vt:lpstr>
      <vt:lpstr>Wingdings 2</vt:lpstr>
      <vt:lpstr>Школьная пора</vt:lpstr>
      <vt:lpstr>Презентация PowerPoint</vt:lpstr>
      <vt:lpstr>«Ум и сердце в работу вложи.  Каждой минутой своей дорожи!»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</dc:creator>
  <cp:lastModifiedBy>Артем</cp:lastModifiedBy>
  <cp:revision>52</cp:revision>
  <dcterms:created xsi:type="dcterms:W3CDTF">2014-12-07T12:01:09Z</dcterms:created>
  <dcterms:modified xsi:type="dcterms:W3CDTF">2016-03-13T14:25:47Z</dcterms:modified>
</cp:coreProperties>
</file>