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1" r:id="rId3"/>
    <p:sldId id="265" r:id="rId4"/>
    <p:sldId id="277" r:id="rId5"/>
    <p:sldId id="266" r:id="rId6"/>
    <p:sldId id="270" r:id="rId7"/>
    <p:sldId id="272" r:id="rId8"/>
    <p:sldId id="281" r:id="rId9"/>
    <p:sldId id="286" r:id="rId10"/>
    <p:sldId id="287" r:id="rId11"/>
    <p:sldId id="285" r:id="rId12"/>
    <p:sldId id="284" r:id="rId13"/>
    <p:sldId id="288" r:id="rId14"/>
    <p:sldId id="271" r:id="rId15"/>
    <p:sldId id="278" r:id="rId16"/>
    <p:sldId id="273" r:id="rId17"/>
    <p:sldId id="275" r:id="rId18"/>
    <p:sldId id="274" r:id="rId19"/>
    <p:sldId id="269" r:id="rId20"/>
    <p:sldId id="276" r:id="rId21"/>
    <p:sldId id="279" r:id="rId22"/>
    <p:sldId id="267" r:id="rId23"/>
    <p:sldId id="280" r:id="rId24"/>
    <p:sldId id="263" r:id="rId25"/>
    <p:sldId id="259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596"/>
    <a:srgbClr val="87B3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5852" y="2000240"/>
            <a:ext cx="6557954" cy="4286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4400" y="9906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143000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7224" y="2500306"/>
            <a:ext cx="7772400" cy="1470025"/>
          </a:xfrm>
          <a:prstGeom prst="round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04"/>
            <a:ext cx="8286808" cy="607223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3822" y="3714752"/>
            <a:ext cx="143017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000">
            <a:solidFill>
              <a:srgbClr val="0070C0"/>
            </a:solidFill>
            <a:prstDash val="solid"/>
            <a:miter lim="800000"/>
          </a:ln>
          <a:solidFill>
            <a:srgbClr val="0070C0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lotnikova.ucoz.ru/0908807.jpg" TargetMode="External"/><Relationship Id="rId3" Type="http://schemas.openxmlformats.org/officeDocument/2006/relationships/hyperlink" Target="http://s004.radikal.ru/i208/1011/1b/23f5c406842et.jpg" TargetMode="External"/><Relationship Id="rId7" Type="http://schemas.openxmlformats.org/officeDocument/2006/relationships/hyperlink" Target="http://ohdeti.ru/uploads/posts/2012-03/1332419756_bukva-iu.png" TargetMode="External"/><Relationship Id="rId2" Type="http://schemas.openxmlformats.org/officeDocument/2006/relationships/hyperlink" Target="http://img-fotki.yandex.ru/get/4610/89635038.55a/0_6d205_6d9957cb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hdeti.ru/uploads/1330078729_bukva-v.png" TargetMode="External"/><Relationship Id="rId11" Type="http://schemas.openxmlformats.org/officeDocument/2006/relationships/hyperlink" Target="http://farmaciapiu.altervista.org/joomla/images/stories/fotolia_6173261.gif" TargetMode="External"/><Relationship Id="rId5" Type="http://schemas.openxmlformats.org/officeDocument/2006/relationships/hyperlink" Target="http://chmag.ru/images/stories/Alfaviti/Rus1/russkiy-alfavit-v-kartinkah-bukva-u.png" TargetMode="External"/><Relationship Id="rId10" Type="http://schemas.openxmlformats.org/officeDocument/2006/relationships/hyperlink" Target="http://uchitel.edu54.ru/sites/default/files/userfiles/image/c32.gif" TargetMode="External"/><Relationship Id="rId4" Type="http://schemas.openxmlformats.org/officeDocument/2006/relationships/hyperlink" Target="http://img-fotki.yandex.ru/get/5904/cadi-1986.404/0_7b740_8c3f3473_XL" TargetMode="External"/><Relationship Id="rId9" Type="http://schemas.openxmlformats.org/officeDocument/2006/relationships/hyperlink" Target="http://t2.gstatic.com/images?q=tbn:ANd9GcSg1JVhs6EQMF4wiUNeJH_PweVGN47YJOhLbDtinTenwZvAftTV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m.booknik.ru/static/photo/133-3_2.png" TargetMode="External"/><Relationship Id="rId3" Type="http://schemas.openxmlformats.org/officeDocument/2006/relationships/hyperlink" Target="http://cdrpro.ru/sites/default/files/gallery/546796585.jpg" TargetMode="External"/><Relationship Id="rId7" Type="http://schemas.openxmlformats.org/officeDocument/2006/relationships/hyperlink" Target="http://kot-show.ru/images/stories/vmaterial/karlson.png" TargetMode="External"/><Relationship Id="rId12" Type="http://schemas.openxmlformats.org/officeDocument/2006/relationships/hyperlink" Target="http://server.audiopedia.su:8888/staroeradio/images/pics/004089.jpg" TargetMode="External"/><Relationship Id="rId2" Type="http://schemas.openxmlformats.org/officeDocument/2006/relationships/hyperlink" Target="http://android-market.ru/wp-content/uploads/2012/03/4f715fc07a9a1-thumbnail-570x34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miart.ru/forum/uploads9/post-366479-1331893649.jpg" TargetMode="External"/><Relationship Id="rId11" Type="http://schemas.openxmlformats.org/officeDocument/2006/relationships/hyperlink" Target="http://www.myjulia.ru/data/cache/2010/10/22/551264_2908-800x600.jpg" TargetMode="External"/><Relationship Id="rId5" Type="http://schemas.openxmlformats.org/officeDocument/2006/relationships/hyperlink" Target="http://img0.liveinternet.ru/images/attach/c/4/79/962/79962936_3821971_dok5.jpg" TargetMode="External"/><Relationship Id="rId10" Type="http://schemas.openxmlformats.org/officeDocument/2006/relationships/hyperlink" Target="http://www.stihi.ru/pics/2012/08/24/5433.jpg" TargetMode="External"/><Relationship Id="rId4" Type="http://schemas.openxmlformats.org/officeDocument/2006/relationships/hyperlink" Target="http://book-online.com.ua/images/page_img/1518/b_1518_ds_4.jpg" TargetMode="External"/><Relationship Id="rId9" Type="http://schemas.openxmlformats.org/officeDocument/2006/relationships/hyperlink" Target="http://malenkie-gnomiki.ru/wp-content/uploads/2012/02/a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4572008"/>
            <a:ext cx="6072230" cy="1643074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учитель начальных классов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84339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Алфавит</a:t>
            </a:r>
            <a:endParaRPr lang="ru-RU" sz="80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85918" y="642918"/>
            <a:ext cx="6072230" cy="16430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грамоте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1 класс</a:t>
            </a:r>
            <a:endParaRPr kumimoji="0" lang="ru-RU" sz="2800" b="1" i="0" u="none" strike="noStrike" kern="1200" cap="none" spc="0" normalizeH="0" baseline="0" noProof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2569659" cy="266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00042"/>
            <a:ext cx="2557496" cy="259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772400" cy="1470025"/>
          </a:xfrm>
        </p:spPr>
        <p:txBody>
          <a:bodyPr/>
          <a:lstStyle/>
          <a:p>
            <a:r>
              <a:rPr lang="ru-RU" dirty="0" smtClean="0"/>
              <a:t>Группа 3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0053327"/>
              </p:ext>
            </p:extLst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/>
                <a:gridCol w="1310059"/>
                <a:gridCol w="1310059"/>
                <a:gridCol w="1310059"/>
                <a:gridCol w="1310059"/>
                <a:gridCol w="1310059"/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51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 smtClean="0"/>
              <a:t>Группа 4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0053327"/>
              </p:ext>
            </p:extLst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/>
                <a:gridCol w="1310059"/>
                <a:gridCol w="1310059"/>
                <a:gridCol w="1310059"/>
                <a:gridCol w="1310059"/>
                <a:gridCol w="1310059"/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т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33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470025"/>
          </a:xfrm>
        </p:spPr>
        <p:txBody>
          <a:bodyPr/>
          <a:lstStyle/>
          <a:p>
            <a:r>
              <a:rPr lang="ru-RU" dirty="0" smtClean="0"/>
              <a:t>Группа 5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0053327"/>
              </p:ext>
            </p:extLst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/>
                <a:gridCol w="1310059"/>
                <a:gridCol w="1310059"/>
                <a:gridCol w="1310059"/>
                <a:gridCol w="1310059"/>
                <a:gridCol w="1310059"/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и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г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о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96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ru-RU" dirty="0" smtClean="0"/>
              <a:t>Группа 6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0053327"/>
              </p:ext>
            </p:extLst>
          </p:nvPr>
        </p:nvGraphicFramePr>
        <p:xfrm>
          <a:off x="642910" y="2000240"/>
          <a:ext cx="7860354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310059"/>
                <a:gridCol w="1310059"/>
                <a:gridCol w="1310059"/>
                <a:gridCol w="1310059"/>
                <a:gridCol w="1310059"/>
                <a:gridCol w="1310059"/>
              </a:tblGrid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к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л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64" marR="590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142984"/>
            <a:ext cx="7772400" cy="1470025"/>
          </a:xfrm>
        </p:spPr>
        <p:txBody>
          <a:bodyPr/>
          <a:lstStyle/>
          <a:p>
            <a:r>
              <a:rPr lang="ru-RU" dirty="0" smtClean="0"/>
              <a:t>Отдохнём!</a:t>
            </a:r>
            <a:endParaRPr lang="ru-RU" dirty="0"/>
          </a:p>
        </p:txBody>
      </p:sp>
      <p:pic>
        <p:nvPicPr>
          <p:cNvPr id="4099" name="Picture 3" descr="C:\Documents and Settings\UserXP\Рабочий стол\c3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714620"/>
            <a:ext cx="1619257" cy="161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/>
          <a:lstStyle/>
          <a:p>
            <a:r>
              <a:rPr lang="ru-RU" dirty="0" smtClean="0"/>
              <a:t>Поработай в группе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071678"/>
            <a:ext cx="4357718" cy="29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1470025"/>
          </a:xfrm>
        </p:spPr>
        <p:txBody>
          <a:bodyPr/>
          <a:lstStyle/>
          <a:p>
            <a:r>
              <a:rPr lang="ru-RU" dirty="0" smtClean="0"/>
              <a:t>Откуда эти строки?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r="1052" b="11038"/>
          <a:stretch>
            <a:fillRect/>
          </a:stretch>
        </p:blipFill>
        <p:spPr bwMode="auto">
          <a:xfrm>
            <a:off x="1714480" y="2143116"/>
            <a:ext cx="603873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1000108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+mj-lt"/>
              </a:rPr>
              <a:t>Сказка о рыбаке и рыбке</a:t>
            </a:r>
            <a:endParaRPr lang="ru-RU" sz="4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/>
          <a:lstStyle/>
          <a:p>
            <a:r>
              <a:rPr lang="ru-RU" dirty="0" err="1" smtClean="0"/>
              <a:t>Мойдодыр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1928802"/>
            <a:ext cx="32004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857364"/>
            <a:ext cx="2428892" cy="410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7250" y="1000125"/>
            <a:ext cx="7772400" cy="1470025"/>
          </a:xfrm>
        </p:spPr>
        <p:txBody>
          <a:bodyPr/>
          <a:lstStyle/>
          <a:p>
            <a:r>
              <a:rPr lang="ru-RU" b="1" dirty="0" smtClean="0"/>
              <a:t>Дядя Фёдор, пёс и кот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7772400" cy="1470025"/>
          </a:xfrm>
        </p:spPr>
        <p:txBody>
          <a:bodyPr/>
          <a:lstStyle/>
          <a:p>
            <a:r>
              <a:rPr lang="ru-RU" b="1" dirty="0" err="1" smtClean="0"/>
              <a:t>Винни-Пух</a:t>
            </a:r>
            <a:r>
              <a:rPr lang="ru-RU" b="1" dirty="0" smtClean="0"/>
              <a:t> и все-все-все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 l="20000"/>
          <a:stretch>
            <a:fillRect/>
          </a:stretch>
        </p:blipFill>
        <p:spPr bwMode="auto">
          <a:xfrm>
            <a:off x="2214546" y="2000240"/>
            <a:ext cx="4857750" cy="354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928670"/>
            <a:ext cx="7772400" cy="1470025"/>
          </a:xfrm>
        </p:spPr>
        <p:txBody>
          <a:bodyPr/>
          <a:lstStyle/>
          <a:p>
            <a:r>
              <a:rPr lang="ru-RU" dirty="0" smtClean="0"/>
              <a:t>Отгадай загадку!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785926"/>
            <a:ext cx="73968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Тридцать три родных сестрицы,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Писаных красавицы,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 одной живут странице</a:t>
            </a:r>
          </a:p>
          <a:p>
            <a:r>
              <a:rPr lang="ru-RU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 повсюду славятся!</a:t>
            </a:r>
            <a:endParaRPr lang="ru-RU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1690678" cy="169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071942"/>
            <a:ext cx="1618636" cy="19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500570"/>
            <a:ext cx="1143008" cy="151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500570"/>
            <a:ext cx="1785950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429132"/>
            <a:ext cx="2089631" cy="15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785794"/>
            <a:ext cx="7772400" cy="1470025"/>
          </a:xfrm>
        </p:spPr>
        <p:txBody>
          <a:bodyPr/>
          <a:lstStyle/>
          <a:p>
            <a:r>
              <a:rPr lang="ru-RU" dirty="0" smtClean="0"/>
              <a:t>Дядя Стёпа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 t="-631"/>
          <a:stretch>
            <a:fillRect/>
          </a:stretch>
        </p:blipFill>
        <p:spPr bwMode="auto">
          <a:xfrm>
            <a:off x="2571736" y="1785926"/>
            <a:ext cx="4143375" cy="412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/>
          <a:lstStyle/>
          <a:p>
            <a:r>
              <a:rPr lang="ru-RU" dirty="0" smtClean="0"/>
              <a:t>Поработай в группе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143116"/>
            <a:ext cx="4214842" cy="28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7772400" cy="1470025"/>
          </a:xfrm>
        </p:spPr>
        <p:txBody>
          <a:bodyPr/>
          <a:lstStyle/>
          <a:p>
            <a:r>
              <a:rPr lang="ru-RU" dirty="0" smtClean="0"/>
              <a:t>Угадай-ка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857232"/>
            <a:ext cx="2146506" cy="301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1000108"/>
            <a:ext cx="2743205" cy="412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515D36"/>
              </a:clrFrom>
              <a:clrTo>
                <a:srgbClr val="515D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357562"/>
            <a:ext cx="2143140" cy="303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86190"/>
            <a:ext cx="2047261" cy="262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857232"/>
            <a:ext cx="2095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7772400" cy="1470025"/>
          </a:xfrm>
        </p:spPr>
        <p:txBody>
          <a:bodyPr/>
          <a:lstStyle/>
          <a:p>
            <a:pPr algn="l"/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</a:t>
            </a:r>
            <a:r>
              <a:rPr lang="ru-RU" dirty="0" smtClean="0"/>
              <a:t>йболит</a:t>
            </a:r>
            <a:br>
              <a:rPr lang="ru-RU" dirty="0" smtClean="0"/>
            </a:br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К</a:t>
            </a:r>
            <a:r>
              <a:rPr lang="ru-RU" dirty="0" smtClean="0"/>
              <a:t>арабас-</a:t>
            </a:r>
            <a:r>
              <a:rPr lang="ru-RU" dirty="0" err="1" smtClean="0"/>
              <a:t>Барабас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К</a:t>
            </a:r>
            <a:r>
              <a:rPr lang="ru-RU" dirty="0" err="1" smtClean="0"/>
              <a:t>арлсон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С</a:t>
            </a:r>
            <a:r>
              <a:rPr lang="ru-RU" dirty="0" smtClean="0"/>
              <a:t>тепан</a:t>
            </a:r>
            <a:br>
              <a:rPr lang="ru-RU" dirty="0" smtClean="0"/>
            </a:br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ч</a:t>
            </a:r>
            <a:r>
              <a:rPr lang="ru-RU" dirty="0" smtClean="0"/>
              <a:t>еловек рассеянный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96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8072494" cy="1470025"/>
          </a:xfrm>
        </p:spPr>
        <p:txBody>
          <a:bodyPr/>
          <a:lstStyle/>
          <a:p>
            <a:r>
              <a:rPr lang="ru-RU" dirty="0" smtClean="0"/>
              <a:t>Поздравляю,  ты знаешь алфавит!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00024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215370" cy="4429132"/>
          </a:xfrm>
        </p:spPr>
        <p:txBody>
          <a:bodyPr/>
          <a:lstStyle/>
          <a:p>
            <a:r>
              <a:rPr lang="ru-RU" sz="1800" dirty="0" smtClean="0"/>
              <a:t> </a:t>
            </a:r>
          </a:p>
          <a:p>
            <a:pPr algn="just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2"/>
              </a:rPr>
              <a:t>http://img-fotki.yandex.ru/get/4610/89635038.55a/0_6d205_6d9957cb_XL 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– портфель</a:t>
            </a:r>
          </a:p>
          <a:p>
            <a:pPr algn="l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2"/>
              </a:rPr>
              <a:t>http://phototusya.narod.ru/h043.jpg 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–фон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3"/>
              </a:rPr>
              <a:t>http://s004.radikal.ru/i208/1011/1b/23f5c406842et.jpg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-буква б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4"/>
              </a:rPr>
              <a:t>http://img-fotki.yandex.ru/get/5904/cadi-1986.404/0_7b740_8c3f3473_XL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</a:p>
          <a:p>
            <a:pPr algn="l">
              <a:buFontTx/>
              <a:buChar char="-"/>
            </a:pP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буква к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5"/>
              </a:rPr>
              <a:t>http://chmag.ru/images/stories/Alfaviti/Rus1/russkiy-alfavit-v-kartinkah-bukva-u.png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буква у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6"/>
              </a:rPr>
              <a:t>http://ohdeti.ru/uploads/1330078729_bukva-v.png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буква в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7"/>
              </a:rPr>
              <a:t>http://ohdeti.ru/uploads/posts/2012-03/1332419756_bukva-iu.png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 -буква 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ы</a:t>
            </a:r>
            <a:endParaRPr lang="ru-RU" sz="18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8"/>
              </a:rPr>
              <a:t>http://plotnikova.ucoz.ru/0908807.jpg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лента букв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9"/>
              </a:rPr>
              <a:t>http://t2.gstatic.com/images?q=tbn:ANd9GcSg1JVhs6EQMF4wiUNeJH_PweVGN47YJOhLbDtinTenwZvAftTV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– сова</a:t>
            </a: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0"/>
              </a:rPr>
              <a:t>http://uchitel.edu54.ru/sites/default/files/userfiles/image/c32.gif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для 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физминутки</a:t>
            </a:r>
            <a:endParaRPr lang="ru-RU" sz="18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l"/>
            <a:r>
              <a:rPr lang="en-US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1"/>
              </a:rPr>
              <a:t>http://farmaciapiu.altervista.org/joomla/images/stories/fotolia_6173261.gif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работа в группе</a:t>
            </a:r>
            <a:endParaRPr lang="ru-RU" sz="1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500043"/>
            <a:ext cx="7772400" cy="642942"/>
          </a:xfrm>
        </p:spPr>
        <p:txBody>
          <a:bodyPr/>
          <a:lstStyle/>
          <a:p>
            <a:r>
              <a:rPr lang="ru-RU" sz="3200" dirty="0" err="1" smtClean="0"/>
              <a:t>Интернет-источники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878" y="428604"/>
            <a:ext cx="8501122" cy="4286256"/>
          </a:xfrm>
        </p:spPr>
        <p:txBody>
          <a:bodyPr/>
          <a:lstStyle/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2"/>
              </a:rPr>
              <a:t>http://android-market.ru/wp-content/uploads/2012/03/4f715fc07a9a1-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hlinkClick r:id="rId2"/>
            </a:endParaRP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2"/>
              </a:rPr>
              <a:t>thumbnail-570x345.jpg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старик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3"/>
              </a:rPr>
              <a:t>http://cdrpro.ru/sites/default/files/gallery/546796585.jpg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Мойдодыр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4"/>
              </a:rPr>
              <a:t>http://book-online.com.ua/images/page_img/1518/b_1518_ds_4.jpg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</a:t>
            </a:r>
          </a:p>
          <a:p>
            <a:pPr marL="342900" lvl="0" indent="-342900" algn="l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Дядя Стёпа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5"/>
              </a:rPr>
              <a:t>http://img0.liveinternet.ru/images/attach/c/4/79/962/79962936_38219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hlinkClick r:id="rId5"/>
            </a:endParaRP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5"/>
              </a:rPr>
              <a:t>71_dok5.jpg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доктор Айболит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6"/>
              </a:rPr>
              <a:t>http://demiart.ru/forum/uploads9/post-366479-1331893649.jpg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</a:t>
            </a:r>
          </a:p>
          <a:p>
            <a:pPr marL="342900" lvl="0" indent="-342900" algn="l"/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Карабас-Барабас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7"/>
              </a:rPr>
              <a:t>http://kot-show.ru/images/stories/vmaterial/karlson.png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</a:t>
            </a:r>
            <a:r>
              <a:rPr lang="ru-RU" sz="2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Карлсон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8"/>
              </a:rPr>
              <a:t>http://m.booknik.ru/static/photo/133-3_2.png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человек рассеянный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9"/>
              </a:rPr>
              <a:t>http://malenkie-gnomiki.ru/wp-content/uploads/2012/02/a.png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буква а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0"/>
              </a:rPr>
              <a:t>http://www.stihi.ru/pics/2012/08/24/5433.jpg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солнце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1"/>
              </a:rPr>
              <a:t>http://www.myjulia.ru/data/cache/2010/10/22/551264_2908-800x600.jpg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</a:t>
            </a:r>
          </a:p>
          <a:p>
            <a:pPr marL="342900" lvl="0" indent="-342900" algn="l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алфавит</a:t>
            </a:r>
          </a:p>
          <a:p>
            <a:pPr marL="342900" lvl="0" indent="-342900" algn="l"/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hlinkClick r:id="rId12"/>
              </a:rPr>
              <a:t>http://server.audiopedia.su:8888/staroeradio/images/pics/004089.jpg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- буква 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500042"/>
            <a:ext cx="3012301" cy="595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00166" y="3857628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</a:t>
            </a:r>
            <a:endParaRPr lang="ru-RU" sz="8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10715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8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/>
              <a:t>Игра «</a:t>
            </a:r>
            <a:r>
              <a:rPr lang="ru-RU" dirty="0" err="1" smtClean="0"/>
              <a:t>Полубуковка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2785">
            <a:off x="2017846" y="3929017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2785">
            <a:off x="1803532" y="1857316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868" y="2143116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endParaRPr lang="ru-RU" sz="8000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1785926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4071942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80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3714752"/>
            <a:ext cx="12817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2785">
            <a:off x="6089812" y="3786142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2785">
            <a:off x="4089548" y="2214506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2785">
            <a:off x="5804060" y="1357250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9282">
            <a:off x="4271205" y="4601035"/>
            <a:ext cx="957258" cy="115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70025"/>
          </a:xfrm>
        </p:spPr>
        <p:txBody>
          <a:bodyPr/>
          <a:lstStyle/>
          <a:p>
            <a:r>
              <a:rPr lang="ru-RU" dirty="0" smtClean="0"/>
              <a:t>Если расположить буквы в определённом порядке, получится </a:t>
            </a:r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алфавит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714620"/>
            <a:ext cx="507209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r>
              <a:rPr lang="ru-RU" dirty="0" smtClean="0"/>
              <a:t>Слово «алфавит» происходит из названий первых двух букв греческого алфавита – </a:t>
            </a:r>
            <a:br>
              <a:rPr lang="ru-RU" dirty="0" smtClean="0"/>
            </a:br>
            <a:r>
              <a:rPr lang="ru-RU" u="sng" dirty="0" smtClean="0"/>
              <a:t>альфа и бета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78619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/>
          <a:lstStyle/>
          <a:p>
            <a:r>
              <a:rPr lang="ru-RU" dirty="0" smtClean="0"/>
              <a:t>Поработай в группе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928802"/>
            <a:ext cx="4357718" cy="29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dirty="0" smtClean="0"/>
              <a:t>Группа 1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7084545"/>
              </p:ext>
            </p:extLst>
          </p:nvPr>
        </p:nvGraphicFramePr>
        <p:xfrm>
          <a:off x="642910" y="1928802"/>
          <a:ext cx="7704856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1310312"/>
                <a:gridCol w="1310312"/>
                <a:gridCol w="1301275"/>
                <a:gridCol w="1312438"/>
                <a:gridCol w="1246383"/>
                <a:gridCol w="1224136"/>
              </a:tblGrid>
              <a:tr h="109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4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63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5" marR="60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83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ru-RU" dirty="0" smtClean="0"/>
              <a:t>Группа 2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8619513"/>
              </p:ext>
            </p:extLst>
          </p:nvPr>
        </p:nvGraphicFramePr>
        <p:xfrm>
          <a:off x="642910" y="1928802"/>
          <a:ext cx="7715200" cy="2173224"/>
        </p:xfrm>
        <a:graphic>
          <a:graphicData uri="http://schemas.openxmlformats.org/drawingml/2006/table">
            <a:tbl>
              <a:tblPr firstRow="1" firstCol="1" bandRow="1"/>
              <a:tblGrid>
                <a:gridCol w="1285524"/>
                <a:gridCol w="1285524"/>
                <a:gridCol w="1286038"/>
                <a:gridCol w="1286038"/>
                <a:gridCol w="1286038"/>
                <a:gridCol w="1286038"/>
              </a:tblGrid>
              <a:tr h="105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50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2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62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32" marR="59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9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381</TotalTime>
  <Words>222</Words>
  <Application>Microsoft Office PowerPoint</Application>
  <PresentationFormat>Экран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Презентация Microsoft Office PowerPoint</vt:lpstr>
      <vt:lpstr>Слайд 1</vt:lpstr>
      <vt:lpstr>Отгадай загадку!</vt:lpstr>
      <vt:lpstr>Слайд 3</vt:lpstr>
      <vt:lpstr>Игра «Полубуковка»</vt:lpstr>
      <vt:lpstr>Если расположить буквы в определённом порядке, получится алфавит</vt:lpstr>
      <vt:lpstr>Слово «алфавит» происходит из названий первых двух букв греческого алфавита –  альфа и бета.  </vt:lpstr>
      <vt:lpstr>Поработай в группе</vt:lpstr>
      <vt:lpstr>Группа 1</vt:lpstr>
      <vt:lpstr>Группа 2</vt:lpstr>
      <vt:lpstr>Группа 3</vt:lpstr>
      <vt:lpstr>Группа 4</vt:lpstr>
      <vt:lpstr>Группа 5</vt:lpstr>
      <vt:lpstr>Группа 6</vt:lpstr>
      <vt:lpstr>Отдохнём!</vt:lpstr>
      <vt:lpstr>Поработай в группе</vt:lpstr>
      <vt:lpstr>Откуда эти строки?</vt:lpstr>
      <vt:lpstr>Мойдодыр</vt:lpstr>
      <vt:lpstr>Дядя Фёдор, пёс и кот</vt:lpstr>
      <vt:lpstr>Винни-Пух и все-все-все</vt:lpstr>
      <vt:lpstr>Дядя Стёпа</vt:lpstr>
      <vt:lpstr>Поработай в группе</vt:lpstr>
      <vt:lpstr>Угадай-ка</vt:lpstr>
      <vt:lpstr>Айболит Карабас-Барабас Карлсон Степан человек рассеянный</vt:lpstr>
      <vt:lpstr>Поздравляю,  ты знаешь алфавит!</vt:lpstr>
      <vt:lpstr>Интернет-источники: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учитель</cp:lastModifiedBy>
  <cp:revision>35</cp:revision>
  <dcterms:created xsi:type="dcterms:W3CDTF">2013-02-27T13:56:58Z</dcterms:created>
  <dcterms:modified xsi:type="dcterms:W3CDTF">2020-11-20T10:15:05Z</dcterms:modified>
</cp:coreProperties>
</file>