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3" r:id="rId17"/>
    <p:sldId id="272" r:id="rId18"/>
    <p:sldId id="269"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0AF808F2-3F3D-4C15-9259-5510F2F9F669}" type="datetimeFigureOut">
              <a:rPr lang="ru-RU" smtClean="0"/>
              <a:t>01.08.2018</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968A7C89-90BA-4465-BE94-529F61C79C2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F808F2-3F3D-4C15-9259-5510F2F9F669}" type="datetimeFigureOut">
              <a:rPr lang="ru-RU" smtClean="0"/>
              <a:t>01.08.2018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8A7C89-90BA-4465-BE94-529F61C79C2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F808F2-3F3D-4C15-9259-5510F2F9F669}" type="datetimeFigureOut">
              <a:rPr lang="ru-RU" smtClean="0"/>
              <a:t>01.08.2018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8A7C89-90BA-4465-BE94-529F61C79C2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F808F2-3F3D-4C15-9259-5510F2F9F669}" type="datetimeFigureOut">
              <a:rPr lang="ru-RU" smtClean="0"/>
              <a:t>01.08.2018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8A7C89-90BA-4465-BE94-529F61C79C24}"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808F2-3F3D-4C15-9259-5510F2F9F669}" type="datetimeFigureOut">
              <a:rPr lang="ru-RU" smtClean="0"/>
              <a:t>01.08.2018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8A7C89-90BA-4465-BE94-529F61C79C24}"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AF808F2-3F3D-4C15-9259-5510F2F9F669}" type="datetimeFigureOut">
              <a:rPr lang="ru-RU" smtClean="0"/>
              <a:t>01.08.2018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8A7C89-90BA-4465-BE94-529F61C79C24}"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0AF808F2-3F3D-4C15-9259-5510F2F9F669}" type="datetimeFigureOut">
              <a:rPr lang="ru-RU" smtClean="0"/>
              <a:t>01.08.2018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8A7C89-90BA-4465-BE94-529F61C79C2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AF808F2-3F3D-4C15-9259-5510F2F9F669}" type="datetimeFigureOut">
              <a:rPr lang="ru-RU" smtClean="0"/>
              <a:t>01.08.2018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8A7C89-90BA-4465-BE94-529F61C79C24}"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F808F2-3F3D-4C15-9259-5510F2F9F669}" type="datetimeFigureOut">
              <a:rPr lang="ru-RU" smtClean="0"/>
              <a:t>01.08.2018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8A7C89-90BA-4465-BE94-529F61C79C2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F808F2-3F3D-4C15-9259-5510F2F9F669}" type="datetimeFigureOut">
              <a:rPr lang="ru-RU" smtClean="0"/>
              <a:t>01.08.2018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8A7C89-90BA-4465-BE94-529F61C79C24}"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F808F2-3F3D-4C15-9259-5510F2F9F669}" type="datetimeFigureOut">
              <a:rPr lang="ru-RU" smtClean="0"/>
              <a:t>01.08.2018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8A7C89-90BA-4465-BE94-529F61C79C2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AF808F2-3F3D-4C15-9259-5510F2F9F669}" type="datetimeFigureOut">
              <a:rPr lang="ru-RU" smtClean="0"/>
              <a:t>01.08.2018</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68A7C89-90BA-4465-BE94-529F61C79C2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530688"/>
            <a:ext cx="1767235" cy="1355441"/>
          </a:xfrm>
          <a:prstGeom prst="rect">
            <a:avLst/>
          </a:prstGeom>
        </p:spPr>
      </p:pic>
      <p:sp>
        <p:nvSpPr>
          <p:cNvPr id="2" name="Заголовок 1"/>
          <p:cNvSpPr>
            <a:spLocks noGrp="1"/>
          </p:cNvSpPr>
          <p:nvPr>
            <p:ph type="ctrTitle"/>
          </p:nvPr>
        </p:nvSpPr>
        <p:spPr>
          <a:xfrm>
            <a:off x="1043608" y="1052736"/>
            <a:ext cx="7056784" cy="705624"/>
          </a:xfrm>
        </p:spPr>
        <p:txBody>
          <a:bodyPr>
            <a:noAutofit/>
          </a:bodyPr>
          <a:lstStyle/>
          <a:p>
            <a:endParaRPr lang="ru-RU" sz="1400" b="1" dirty="0">
              <a:solidFill>
                <a:srgbClr val="FF0000"/>
              </a:solidFill>
            </a:endParaRPr>
          </a:p>
        </p:txBody>
      </p:sp>
      <p:sp>
        <p:nvSpPr>
          <p:cNvPr id="3" name="Подзаголовок 2"/>
          <p:cNvSpPr>
            <a:spLocks noGrp="1"/>
          </p:cNvSpPr>
          <p:nvPr>
            <p:ph type="subTitle" idx="1"/>
          </p:nvPr>
        </p:nvSpPr>
        <p:spPr>
          <a:xfrm>
            <a:off x="1371606" y="4399127"/>
            <a:ext cx="6400800" cy="1152128"/>
          </a:xfrm>
        </p:spPr>
        <p:txBody>
          <a:bodyPr>
            <a:normAutofit/>
          </a:bodyPr>
          <a:lstStyle/>
          <a:p>
            <a:r>
              <a:rPr lang="ru-RU" b="1" dirty="0" smtClean="0">
                <a:solidFill>
                  <a:srgbClr val="0070C0"/>
                </a:solidFill>
              </a:rPr>
              <a:t>Выполнила: </a:t>
            </a:r>
            <a:r>
              <a:rPr lang="ru-RU" b="1" dirty="0" err="1" smtClean="0">
                <a:solidFill>
                  <a:srgbClr val="0070C0"/>
                </a:solidFill>
              </a:rPr>
              <a:t>Красион</a:t>
            </a:r>
            <a:r>
              <a:rPr lang="ru-RU" b="1" dirty="0" smtClean="0">
                <a:solidFill>
                  <a:srgbClr val="0070C0"/>
                </a:solidFill>
              </a:rPr>
              <a:t> Маргарита Николаевна</a:t>
            </a:r>
            <a:endParaRPr lang="ru-RU" b="1" dirty="0" smtClean="0">
              <a:solidFill>
                <a:srgbClr val="0070C0"/>
              </a:solidFill>
            </a:endParaRPr>
          </a:p>
          <a:p>
            <a:r>
              <a:rPr lang="ru-RU" b="1" dirty="0" smtClean="0">
                <a:solidFill>
                  <a:srgbClr val="0070C0"/>
                </a:solidFill>
              </a:rPr>
              <a:t>Учитель начальных классов</a:t>
            </a:r>
            <a:endParaRPr lang="ru-RU" b="1" dirty="0">
              <a:solidFill>
                <a:srgbClr val="0070C0"/>
              </a:solidFill>
            </a:endParaRPr>
          </a:p>
        </p:txBody>
      </p:sp>
      <p:sp>
        <p:nvSpPr>
          <p:cNvPr id="5" name="Прямоугольник 4"/>
          <p:cNvSpPr/>
          <p:nvPr/>
        </p:nvSpPr>
        <p:spPr>
          <a:xfrm>
            <a:off x="892089" y="2647105"/>
            <a:ext cx="7359835" cy="1754326"/>
          </a:xfrm>
          <a:prstGeom prst="rect">
            <a:avLst/>
          </a:prstGeom>
          <a:noFill/>
        </p:spPr>
        <p:txBody>
          <a:bodyPr wrap="none" lIns="91440" tIns="45720" rIns="91440" bIns="45720">
            <a:spAutoFit/>
          </a:bodyPr>
          <a:lstStyle/>
          <a:p>
            <a:pPr algn="ctr"/>
            <a:r>
              <a:rPr lang="ru-RU" sz="3600" b="1" cap="none" spc="0" dirty="0" smtClean="0">
                <a:ln w="1905"/>
                <a:solidFill>
                  <a:srgbClr val="0070C0"/>
                </a:solidFill>
                <a:effectLst>
                  <a:innerShdw blurRad="69850" dist="43180" dir="5400000">
                    <a:srgbClr val="000000">
                      <a:alpha val="65000"/>
                    </a:srgbClr>
                  </a:innerShdw>
                </a:effectLst>
              </a:rPr>
              <a:t>Тема: «Овладение логическими</a:t>
            </a:r>
          </a:p>
          <a:p>
            <a:pPr algn="ctr"/>
            <a:r>
              <a:rPr lang="ru-RU" sz="3600" b="1" dirty="0" smtClean="0">
                <a:ln w="1905"/>
                <a:solidFill>
                  <a:srgbClr val="0070C0"/>
                </a:solidFill>
                <a:effectLst>
                  <a:innerShdw blurRad="69850" dist="43180" dir="5400000">
                    <a:srgbClr val="000000">
                      <a:alpha val="65000"/>
                    </a:srgbClr>
                  </a:innerShdw>
                </a:effectLst>
              </a:rPr>
              <a:t>операциями в процессе</a:t>
            </a:r>
          </a:p>
          <a:p>
            <a:pPr algn="ctr"/>
            <a:r>
              <a:rPr lang="ru-RU" sz="3600" b="1" cap="none" spc="0" dirty="0" smtClean="0">
                <a:ln w="1905"/>
                <a:solidFill>
                  <a:srgbClr val="0070C0"/>
                </a:solidFill>
                <a:effectLst>
                  <a:innerShdw blurRad="69850" dist="43180" dir="5400000">
                    <a:srgbClr val="000000">
                      <a:alpha val="65000"/>
                    </a:srgbClr>
                  </a:innerShdw>
                </a:effectLst>
              </a:rPr>
              <a:t>обучения математики»</a:t>
            </a:r>
            <a:endParaRPr lang="ru-RU" sz="3600" b="1" cap="none" spc="0" dirty="0">
              <a:ln w="1905"/>
              <a:solidFill>
                <a:srgbClr val="0070C0"/>
              </a:solidFill>
              <a:effectLst>
                <a:innerShdw blurRad="69850" dist="43180" dir="5400000">
                  <a:srgbClr val="000000">
                    <a:alpha val="65000"/>
                  </a:srgbClr>
                </a:innerShdw>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1" y="4020600"/>
            <a:ext cx="1512167" cy="1187809"/>
          </a:xfrm>
          <a:prstGeom prst="rect">
            <a:avLst/>
          </a:prstGeom>
        </p:spPr>
      </p:pic>
    </p:spTree>
    <p:extLst>
      <p:ext uri="{BB962C8B-B14F-4D97-AF65-F5344CB8AC3E}">
        <p14:creationId xmlns:p14="http://schemas.microsoft.com/office/powerpoint/2010/main" val="51994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24744"/>
            <a:ext cx="7200800" cy="4536504"/>
          </a:xfrm>
        </p:spPr>
        <p:txBody>
          <a:bodyPr>
            <a:normAutofit fontScale="85000" lnSpcReduction="10000"/>
          </a:bodyPr>
          <a:lstStyle/>
          <a:p>
            <a:pPr indent="0">
              <a:buNone/>
            </a:pPr>
            <a:r>
              <a:rPr lang="ru-RU" dirty="0"/>
              <a:t>В обучении младших школьников большая роль отводится упражнениям, которые связаны с переводом «предметных действий» на язык математики. В этих упражнениях они обычно соотносят Предметные объекты и символические. </a:t>
            </a:r>
          </a:p>
          <a:p>
            <a:pPr indent="0">
              <a:buNone/>
            </a:pPr>
            <a:r>
              <a:rPr lang="ru-RU" dirty="0"/>
              <a:t>Например:</a:t>
            </a:r>
          </a:p>
          <a:p>
            <a:pPr indent="0">
              <a:buNone/>
            </a:pPr>
            <a:r>
              <a:rPr lang="ru-RU" dirty="0"/>
              <a:t>а) Какому рисунку соответствуют записи 2*3 , 2+3?</a:t>
            </a:r>
          </a:p>
          <a:p>
            <a:pPr indent="0">
              <a:buNone/>
            </a:pPr>
            <a:r>
              <a:rPr lang="ru-RU" dirty="0"/>
              <a:t>б) Какой рисунок соответствует записи 3 * 5? Если такого рисунка нет, то нарисуй его.</a:t>
            </a:r>
          </a:p>
          <a:p>
            <a:pPr indent="0">
              <a:buNone/>
            </a:pPr>
            <a:r>
              <a:rPr lang="ru-RU" dirty="0"/>
              <a:t>в) Выполни рисунки, соответствующие данным записям: 3*7, 4 *2+4*3, 3+7.</a:t>
            </a:r>
          </a:p>
          <a:p>
            <a:pPr indent="0">
              <a:buNone/>
            </a:pPr>
            <a:r>
              <a:rPr lang="ru-RU" dirty="0"/>
              <a:t>* Задание. Придумайте различные упражнения на соотнесение предметных и символических объектов, которые можно предложить учащимся при изучении смысла сложения, деления, таблицы умножения, деления с остатком.</a:t>
            </a:r>
          </a:p>
          <a:p>
            <a:pPr indent="0">
              <a:buNone/>
            </a:pPr>
            <a:endParaRPr lang="ru-RU" dirty="0"/>
          </a:p>
        </p:txBody>
      </p:sp>
    </p:spTree>
    <p:extLst>
      <p:ext uri="{BB962C8B-B14F-4D97-AF65-F5344CB8AC3E}">
        <p14:creationId xmlns:p14="http://schemas.microsoft.com/office/powerpoint/2010/main" val="211818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80728"/>
            <a:ext cx="7200800" cy="4896544"/>
          </a:xfrm>
        </p:spPr>
        <p:txBody>
          <a:bodyPr/>
          <a:lstStyle/>
          <a:p>
            <a:pPr indent="0">
              <a:buNone/>
            </a:pPr>
            <a:r>
              <a:rPr lang="ru-RU" dirty="0"/>
              <a:t> Показатель сформированное  приема сравнения - умение детей самостоятельно использовать его для решения различных задач, без указания: «сравни, укажи признаки, в чем сходство и различие».</a:t>
            </a:r>
          </a:p>
          <a:p>
            <a:pPr indent="0">
              <a:buNone/>
            </a:pPr>
            <a:r>
              <a:rPr lang="ru-RU" dirty="0"/>
              <a:t>   Приведем конкретные примеры таких заданий:</a:t>
            </a:r>
          </a:p>
          <a:p>
            <a:pPr indent="0">
              <a:buNone/>
            </a:pPr>
            <a:r>
              <a:rPr lang="ru-RU" dirty="0"/>
              <a:t>    а) Убери липший предмет ... (При выполнении его школьники ориентируются на сходство и различие признаков.)</a:t>
            </a:r>
          </a:p>
          <a:p>
            <a:pPr indent="0">
              <a:buNone/>
            </a:pPr>
            <a:r>
              <a:rPr lang="ru-RU" dirty="0"/>
              <a:t>   б) Расположи числа в порядке возрастания: 12, 9, 7, 15, 24, 2. (Для выполнения этого задания ученики должны выявить признаки различия данных чисел.)</a:t>
            </a:r>
          </a:p>
        </p:txBody>
      </p:sp>
    </p:spTree>
    <p:extLst>
      <p:ext uri="{BB962C8B-B14F-4D97-AF65-F5344CB8AC3E}">
        <p14:creationId xmlns:p14="http://schemas.microsoft.com/office/powerpoint/2010/main" val="283514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124744"/>
            <a:ext cx="7488832" cy="4680520"/>
          </a:xfrm>
        </p:spPr>
        <p:txBody>
          <a:bodyPr/>
          <a:lstStyle/>
          <a:p>
            <a:pPr indent="0">
              <a:buNone/>
            </a:pPr>
            <a:r>
              <a:rPr lang="ru-RU" dirty="0" smtClean="0"/>
              <a:t> </a:t>
            </a:r>
            <a:endParaRPr lang="ru-RU" dirty="0"/>
          </a:p>
        </p:txBody>
      </p:sp>
      <p:sp>
        <p:nvSpPr>
          <p:cNvPr id="4" name="Прямоугольник 3"/>
          <p:cNvSpPr/>
          <p:nvPr/>
        </p:nvSpPr>
        <p:spPr>
          <a:xfrm>
            <a:off x="827584" y="1340768"/>
            <a:ext cx="7488832" cy="4247317"/>
          </a:xfrm>
          <a:prstGeom prst="rect">
            <a:avLst/>
          </a:prstGeom>
        </p:spPr>
        <p:txBody>
          <a:bodyPr wrap="square">
            <a:spAutoFit/>
          </a:bodyPr>
          <a:lstStyle/>
          <a:p>
            <a:r>
              <a:rPr lang="ru-RU" dirty="0" smtClean="0"/>
              <a:t>                                           Прием классификации</a:t>
            </a:r>
          </a:p>
          <a:p>
            <a:r>
              <a:rPr lang="ru-RU" dirty="0" smtClean="0"/>
              <a:t>    Умение выделять признаки предметов и устанавливать между ними сходство и различие - основа приема классификации.</a:t>
            </a:r>
          </a:p>
          <a:p>
            <a:r>
              <a:rPr lang="ru-RU" dirty="0" smtClean="0"/>
              <a:t>   Из курса математики известно, что при разбиении множества на классы необходимо выполнять следующие условия: 1) ни одно из подмножеств не пусто; 2) подмножества попарно не пересекаются; 3) объединение всех подмножеств составляет данное множество. Предлагая детям задания на классификацию, эти условия необходимо учитывать. Так же, как при формировании приема сравнения, дети сначала выполняют задания на классификацию хорошо знакомых предметов и геометрических фигур. Например:</a:t>
            </a:r>
          </a:p>
          <a:p>
            <a:r>
              <a:rPr lang="ru-RU" dirty="0" smtClean="0"/>
              <a:t>    Учащиеся рассматривают предметы: огурец, помидор, капуста, молоток, лук, свекла, редька. Ориентируясь на понятие «овощ», они могут разбить множество предметов на два класса: овощи -- не овощи.</a:t>
            </a:r>
            <a:endParaRPr lang="ru-RU" dirty="0"/>
          </a:p>
        </p:txBody>
      </p:sp>
    </p:spTree>
    <p:extLst>
      <p:ext uri="{BB962C8B-B14F-4D97-AF65-F5344CB8AC3E}">
        <p14:creationId xmlns:p14="http://schemas.microsoft.com/office/powerpoint/2010/main" val="198661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268760"/>
            <a:ext cx="6984776" cy="4464496"/>
          </a:xfrm>
        </p:spPr>
        <p:txBody>
          <a:bodyPr>
            <a:normAutofit fontScale="85000" lnSpcReduction="10000"/>
          </a:bodyPr>
          <a:lstStyle/>
          <a:p>
            <a:pPr indent="0">
              <a:buNone/>
            </a:pPr>
            <a:r>
              <a:rPr lang="ru-RU" dirty="0"/>
              <a:t> Умение выполнять классификацию формируется у школьников в тесной связи с изучением конкретного содержания. Например, для упражнений в счете им часто предлагаются иллюстрации, к которым можно поставить вопросы, начинающиеся со слова «Сколько ...?». Рассмотрим рисунок, к которому можно поставить следующие вопросы:</a:t>
            </a:r>
          </a:p>
          <a:p>
            <a:pPr indent="0">
              <a:buNone/>
            </a:pPr>
            <a:r>
              <a:rPr lang="ru-RU" dirty="0"/>
              <a:t>-- Сколько больших кругов? Маленьких? Синих? Красных? Больших красных? Маленьких синих?</a:t>
            </a:r>
          </a:p>
          <a:p>
            <a:pPr indent="0">
              <a:buNone/>
            </a:pPr>
            <a:r>
              <a:rPr lang="ru-RU" dirty="0"/>
              <a:t>     Упражняясь в счете, учащиеся овладевают логическим приемом классификации.</a:t>
            </a:r>
          </a:p>
          <a:p>
            <a:pPr indent="0">
              <a:buNone/>
            </a:pPr>
            <a:r>
              <a:rPr lang="ru-RU" dirty="0"/>
              <a:t>Задания, связанные с приемом классификации, обычно формулируются в таком виде: «Разбейте (разложите) все круги на две группы по какому-то признаку».</a:t>
            </a:r>
          </a:p>
        </p:txBody>
      </p:sp>
    </p:spTree>
    <p:extLst>
      <p:ext uri="{BB962C8B-B14F-4D97-AF65-F5344CB8AC3E}">
        <p14:creationId xmlns:p14="http://schemas.microsoft.com/office/powerpoint/2010/main" val="307491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052736"/>
            <a:ext cx="7056784" cy="4752528"/>
          </a:xfrm>
        </p:spPr>
        <p:txBody>
          <a:bodyPr>
            <a:normAutofit fontScale="85000" lnSpcReduction="20000"/>
          </a:bodyPr>
          <a:lstStyle/>
          <a:p>
            <a:pPr indent="0">
              <a:buNone/>
            </a:pPr>
            <a:r>
              <a:rPr lang="ru-RU" dirty="0"/>
              <a:t> Роль математики в развитии логического мышления исключительно велика. Причина столь исключительной роли математики в том, что это самая теоретическая наука из всех изучаемых в школе. В ней высокий уровень абстракции и в ней наиболее естественным способом изложения знаний является способ восхождения от абстрактного к конкретному.    Как показывает опыт, в младшем школьном возрасте одним из эффективных способов развития мышления является решение школьниками нестандартных логических задач.</a:t>
            </a:r>
          </a:p>
          <a:p>
            <a:pPr indent="0">
              <a:buNone/>
            </a:pPr>
            <a:r>
              <a:rPr lang="ru-RU" dirty="0"/>
              <a:t>    Логика - это наука о законах правильного мышления, о требованиях, предъявляемых к последовательному и доказательному рассуждению (немецкий философ И. Кант). Отсюда следует, что мы должны научить учащихся анализировать, сравнивать, выделять главное, обобщать и систематизировать, доказывать и опровергать, определять и объяснять понятия, ставить и разрешать проблемы. Овладение этими методами и означает умение мыслить. </a:t>
            </a:r>
          </a:p>
        </p:txBody>
      </p:sp>
    </p:spTree>
    <p:extLst>
      <p:ext uri="{BB962C8B-B14F-4D97-AF65-F5344CB8AC3E}">
        <p14:creationId xmlns:p14="http://schemas.microsoft.com/office/powerpoint/2010/main" val="365881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124744"/>
            <a:ext cx="7272808" cy="4608512"/>
          </a:xfrm>
        </p:spPr>
        <p:txBody>
          <a:bodyPr>
            <a:normAutofit fontScale="85000" lnSpcReduction="20000"/>
          </a:bodyPr>
          <a:lstStyle/>
          <a:p>
            <a:pPr indent="0">
              <a:buNone/>
            </a:pPr>
            <a:r>
              <a:rPr lang="ru-RU" dirty="0"/>
              <a:t> Важнейшей задачей математического образования является вооружение учащихся общими приёмами мышления, пространственного воображения, развитие способности понимать смысл поставленной задачи, умение логично рассуждать, усвоение навыков алгоритмического мышления. Каждому важно научиться анализировать, отличать гипотезу от факта, отчётливо выражать свои мысли, а с другой стороны - развить воображение и интуицию (пространственное представление, способность предвидеть результат и предугадать путь решения).</a:t>
            </a:r>
          </a:p>
          <a:p>
            <a:pPr indent="0">
              <a:buNone/>
            </a:pPr>
            <a:r>
              <a:rPr lang="ru-RU" dirty="0"/>
              <a:t>    Именно математика предоставляет благоприятные возможности для воспитания воли, трудолюбия, настойчивости в преодолении трудностей, упорства в достижении целей. Сегодня математика как живая наука с многосторонними связями, оказывающая существенное влияние на развитие других наук и практики, является базой научно-технического прогресса и важной компонентой развития личности. </a:t>
            </a:r>
          </a:p>
        </p:txBody>
      </p:sp>
    </p:spTree>
    <p:extLst>
      <p:ext uri="{BB962C8B-B14F-4D97-AF65-F5344CB8AC3E}">
        <p14:creationId xmlns:p14="http://schemas.microsoft.com/office/powerpoint/2010/main" val="61731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4077816"/>
          </a:xfrm>
        </p:spPr>
        <p:txBody>
          <a:bodyPr>
            <a:normAutofit fontScale="90000"/>
          </a:bodyPr>
          <a:lstStyle/>
          <a:p>
            <a:r>
              <a:rPr lang="ru-RU" dirty="0" smtClean="0"/>
              <a:t>Разработка урока</a:t>
            </a:r>
            <a:br>
              <a:rPr lang="ru-RU" dirty="0" smtClean="0"/>
            </a:br>
            <a:r>
              <a:rPr lang="ru-RU" dirty="0" smtClean="0"/>
              <a:t>математики </a:t>
            </a:r>
            <a:br>
              <a:rPr lang="ru-RU" dirty="0" smtClean="0"/>
            </a:br>
            <a:r>
              <a:rPr lang="ru-RU" dirty="0" smtClean="0"/>
              <a:t>во 2 классе</a:t>
            </a:r>
            <a:br>
              <a:rPr lang="ru-RU" dirty="0" smtClean="0"/>
            </a:br>
            <a:r>
              <a:rPr lang="ru-RU" dirty="0" smtClean="0"/>
              <a:t>Тема: «Мы – Будущие</a:t>
            </a:r>
            <a:br>
              <a:rPr lang="ru-RU" dirty="0" smtClean="0"/>
            </a:br>
            <a:r>
              <a:rPr lang="ru-RU" dirty="0" smtClean="0"/>
              <a:t>предприниматели!»</a:t>
            </a:r>
            <a:br>
              <a:rPr lang="ru-RU" dirty="0" smtClean="0"/>
            </a:br>
            <a:r>
              <a:rPr lang="ru-RU" dirty="0" smtClean="0"/>
              <a:t>(</a:t>
            </a:r>
            <a:r>
              <a:rPr lang="en-US" dirty="0" smtClean="0"/>
              <a:t>I</a:t>
            </a:r>
            <a:r>
              <a:rPr lang="ru-RU" dirty="0" smtClean="0"/>
              <a:t> четверть, повторение 1 класса)</a:t>
            </a:r>
            <a:br>
              <a:rPr lang="ru-RU" dirty="0" smtClean="0"/>
            </a:br>
            <a:endParaRPr lang="ru-RU" dirty="0"/>
          </a:p>
        </p:txBody>
      </p:sp>
    </p:spTree>
    <p:extLst>
      <p:ext uri="{BB962C8B-B14F-4D97-AF65-F5344CB8AC3E}">
        <p14:creationId xmlns:p14="http://schemas.microsoft.com/office/powerpoint/2010/main" val="203061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24744"/>
            <a:ext cx="7128792" cy="4896544"/>
          </a:xfrm>
        </p:spPr>
        <p:txBody>
          <a:bodyPr>
            <a:normAutofit fontScale="92500" lnSpcReduction="20000"/>
          </a:bodyPr>
          <a:lstStyle/>
          <a:p>
            <a:pPr indent="0">
              <a:buNone/>
            </a:pPr>
            <a:r>
              <a:rPr lang="ru-RU" dirty="0"/>
              <a:t>Тема: «Мы – будущие предприниматели!»</a:t>
            </a:r>
          </a:p>
          <a:p>
            <a:pPr indent="0">
              <a:buNone/>
            </a:pPr>
            <a:r>
              <a:rPr lang="ru-RU" dirty="0"/>
              <a:t>  Тема «Деление».</a:t>
            </a:r>
          </a:p>
          <a:p>
            <a:pPr indent="0">
              <a:buNone/>
            </a:pPr>
            <a:r>
              <a:rPr lang="ru-RU" dirty="0"/>
              <a:t>  Цели: закрепить знания и умение решать задачи на деление; развивать навыки устного счета, логическое мышление, умение быстро и </a:t>
            </a:r>
            <a:r>
              <a:rPr lang="ru-RU" dirty="0" smtClean="0"/>
              <a:t>правильно </a:t>
            </a:r>
            <a:r>
              <a:rPr lang="ru-RU" dirty="0"/>
              <a:t>решать примеры; формировать </a:t>
            </a:r>
            <a:r>
              <a:rPr lang="ru-RU" dirty="0" smtClean="0"/>
              <a:t>понятия </a:t>
            </a:r>
            <a:r>
              <a:rPr lang="ru-RU" dirty="0"/>
              <a:t>о Годе малого бизнеса и </a:t>
            </a:r>
            <a:r>
              <a:rPr lang="ru-RU" dirty="0" smtClean="0"/>
              <a:t>частного </a:t>
            </a:r>
            <a:r>
              <a:rPr lang="ru-RU" dirty="0"/>
              <a:t>предпринимательства, интерес к профессии бизнесмена.</a:t>
            </a:r>
          </a:p>
          <a:p>
            <a:pPr indent="0">
              <a:buNone/>
            </a:pPr>
            <a:r>
              <a:rPr lang="ru-RU" dirty="0"/>
              <a:t>Тип урока: повторение.</a:t>
            </a:r>
          </a:p>
          <a:p>
            <a:pPr indent="0">
              <a:buNone/>
            </a:pPr>
            <a:r>
              <a:rPr lang="ru-RU" dirty="0"/>
              <a:t>Метод: нестандартный.</a:t>
            </a:r>
          </a:p>
          <a:p>
            <a:pPr indent="0">
              <a:buNone/>
            </a:pPr>
            <a:r>
              <a:rPr lang="ru-RU" dirty="0"/>
              <a:t>Оборудование: плакат «2011 год — Год малого бизнеса и частного </a:t>
            </a:r>
            <a:r>
              <a:rPr lang="ru-RU" dirty="0" smtClean="0"/>
              <a:t>предпринимательства</a:t>
            </a:r>
            <a:r>
              <a:rPr lang="ru-RU" dirty="0"/>
              <a:t>», перфокарты  цифры от 0 до 10, стаканы с кусками сахара, DVD - плеер с диском, таблицы для игры «Подбери пример».</a:t>
            </a:r>
          </a:p>
          <a:p>
            <a:pPr indent="0">
              <a:buNone/>
            </a:pPr>
            <a:endParaRPr lang="ru-RU" dirty="0"/>
          </a:p>
        </p:txBody>
      </p:sp>
    </p:spTree>
    <p:extLst>
      <p:ext uri="{BB962C8B-B14F-4D97-AF65-F5344CB8AC3E}">
        <p14:creationId xmlns:p14="http://schemas.microsoft.com/office/powerpoint/2010/main" val="118569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80728"/>
            <a:ext cx="7272808" cy="4968552"/>
          </a:xfrm>
        </p:spPr>
        <p:txBody>
          <a:bodyPr>
            <a:normAutofit fontScale="77500" lnSpcReduction="20000"/>
          </a:bodyPr>
          <a:lstStyle/>
          <a:p>
            <a:pPr indent="0">
              <a:buNone/>
            </a:pPr>
            <a:r>
              <a:rPr lang="ru-RU" dirty="0"/>
              <a:t>Организационный момент.</a:t>
            </a:r>
          </a:p>
          <a:p>
            <a:pPr indent="0">
              <a:buNone/>
            </a:pPr>
            <a:r>
              <a:rPr lang="ru-RU" dirty="0"/>
              <a:t>Наш девиз: решать быстро, </a:t>
            </a:r>
            <a:r>
              <a:rPr lang="ru-RU" dirty="0" smtClean="0"/>
              <a:t>правильно</a:t>
            </a:r>
            <a:r>
              <a:rPr lang="ru-RU" dirty="0"/>
              <a:t>! И смело за дело!</a:t>
            </a:r>
          </a:p>
          <a:p>
            <a:pPr indent="0">
              <a:buNone/>
            </a:pPr>
            <a:r>
              <a:rPr lang="ru-RU" dirty="0"/>
              <a:t>Слово учителя. Сегодня у нас </a:t>
            </a:r>
            <a:r>
              <a:rPr lang="ru-RU" dirty="0" smtClean="0"/>
              <a:t>необычный </a:t>
            </a:r>
            <a:r>
              <a:rPr lang="ru-RU" dirty="0"/>
              <a:t>урок, который называется «Мы — будущие предприниматели!» Как называется 2011 год? (Ответы </a:t>
            </a:r>
            <a:r>
              <a:rPr lang="ru-RU" dirty="0" smtClean="0"/>
              <a:t>детей</a:t>
            </a:r>
            <a:r>
              <a:rPr lang="ru-RU" dirty="0"/>
              <a:t>).</a:t>
            </a:r>
          </a:p>
          <a:p>
            <a:pPr indent="0">
              <a:buNone/>
            </a:pPr>
            <a:r>
              <a:rPr lang="ru-RU" dirty="0"/>
              <a:t>Сегодня мы  узнаем, кто из вас </a:t>
            </a:r>
            <a:r>
              <a:rPr lang="ru-RU" dirty="0" smtClean="0"/>
              <a:t>сможет </a:t>
            </a:r>
            <a:r>
              <a:rPr lang="ru-RU" dirty="0"/>
              <a:t>стать бизнесменом. А кто такой бизнесмен? (Человек, занимающийся  предпринимательством). И только тот сможет им стать, кто </a:t>
            </a:r>
            <a:r>
              <a:rPr lang="ru-RU" dirty="0" smtClean="0"/>
              <a:t>решает </a:t>
            </a:r>
            <a:r>
              <a:rPr lang="ru-RU" dirty="0"/>
              <a:t>примеры и задачи быстро и правильно.</a:t>
            </a:r>
          </a:p>
          <a:p>
            <a:pPr indent="0">
              <a:buNone/>
            </a:pPr>
            <a:r>
              <a:rPr lang="ru-RU" dirty="0"/>
              <a:t>Устный счет. Работа по </a:t>
            </a:r>
            <a:r>
              <a:rPr lang="ru-RU" dirty="0" smtClean="0"/>
              <a:t>перфокартам</a:t>
            </a:r>
            <a:r>
              <a:rPr lang="ru-RU" dirty="0"/>
              <a:t>.</a:t>
            </a:r>
          </a:p>
          <a:p>
            <a:pPr indent="0">
              <a:buNone/>
            </a:pPr>
            <a:r>
              <a:rPr lang="ru-RU" dirty="0"/>
              <a:t>1.Покажите число, которое:</a:t>
            </a:r>
          </a:p>
          <a:p>
            <a:pPr indent="0">
              <a:buNone/>
            </a:pPr>
            <a:r>
              <a:rPr lang="ru-RU" dirty="0"/>
              <a:t>1</a:t>
            </a:r>
            <a:r>
              <a:rPr lang="ru-RU" dirty="0" smtClean="0"/>
              <a:t>) </a:t>
            </a:r>
            <a:r>
              <a:rPr lang="ru-RU" dirty="0"/>
              <a:t>больше 5 на 3 единицы,</a:t>
            </a:r>
          </a:p>
          <a:p>
            <a:pPr indent="0">
              <a:buNone/>
            </a:pPr>
            <a:r>
              <a:rPr lang="ru-RU" dirty="0"/>
              <a:t>2</a:t>
            </a:r>
            <a:r>
              <a:rPr lang="ru-RU" dirty="0" smtClean="0"/>
              <a:t>) </a:t>
            </a:r>
            <a:r>
              <a:rPr lang="ru-RU" dirty="0"/>
              <a:t>меньше 8 на 2 единицы.</a:t>
            </a:r>
          </a:p>
          <a:p>
            <a:pPr indent="0">
              <a:buNone/>
            </a:pPr>
            <a:r>
              <a:rPr lang="ru-RU" dirty="0" smtClean="0"/>
              <a:t>2.Решите </a:t>
            </a:r>
            <a:r>
              <a:rPr lang="ru-RU" dirty="0"/>
              <a:t>и покажите ответы  задач.</a:t>
            </a:r>
          </a:p>
          <a:p>
            <a:pPr indent="0">
              <a:buNone/>
            </a:pPr>
            <a:r>
              <a:rPr lang="ru-RU" dirty="0"/>
              <a:t>Составление задачи по </a:t>
            </a:r>
            <a:r>
              <a:rPr lang="ru-RU" dirty="0" smtClean="0"/>
              <a:t>рисунку</a:t>
            </a:r>
            <a:r>
              <a:rPr lang="ru-RU" dirty="0"/>
              <a:t>.</a:t>
            </a:r>
          </a:p>
          <a:p>
            <a:pPr indent="0">
              <a:buNone/>
            </a:pPr>
            <a:r>
              <a:rPr lang="ru-RU" dirty="0"/>
              <a:t>Работа в тетрадях. Решение задач. Учащиеся читают условия задачи, затем составляют </a:t>
            </a:r>
            <a:r>
              <a:rPr lang="ru-RU" dirty="0" smtClean="0"/>
              <a:t>схематические </a:t>
            </a:r>
            <a:r>
              <a:rPr lang="ru-RU" dirty="0"/>
              <a:t>рисунки к задачам и решают их.</a:t>
            </a:r>
          </a:p>
          <a:p>
            <a:pPr indent="0">
              <a:buNone/>
            </a:pPr>
            <a:endParaRPr lang="ru-RU" dirty="0"/>
          </a:p>
        </p:txBody>
      </p:sp>
    </p:spTree>
    <p:extLst>
      <p:ext uri="{BB962C8B-B14F-4D97-AF65-F5344CB8AC3E}">
        <p14:creationId xmlns:p14="http://schemas.microsoft.com/office/powerpoint/2010/main" val="366655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052736"/>
            <a:ext cx="7200800" cy="4824536"/>
          </a:xfrm>
        </p:spPr>
        <p:txBody>
          <a:bodyPr>
            <a:normAutofit fontScale="77500" lnSpcReduction="20000"/>
          </a:bodyPr>
          <a:lstStyle/>
          <a:p>
            <a:pPr indent="0">
              <a:buNone/>
            </a:pPr>
            <a:r>
              <a:rPr lang="ru-RU" dirty="0"/>
              <a:t>Музыкальная физминутка</a:t>
            </a:r>
            <a:r>
              <a:rPr lang="ru-RU" dirty="0" smtClean="0"/>
              <a:t>.</a:t>
            </a:r>
          </a:p>
          <a:p>
            <a:pPr indent="0">
              <a:buNone/>
            </a:pPr>
            <a:r>
              <a:rPr lang="ru-RU" dirty="0" smtClean="0"/>
              <a:t> </a:t>
            </a:r>
            <a:r>
              <a:rPr lang="ru-RU" dirty="0"/>
              <a:t>Песня «Дважды два четыре» на DVD -диске. Учащиеся поют.</a:t>
            </a:r>
          </a:p>
          <a:p>
            <a:pPr indent="0">
              <a:buNone/>
            </a:pPr>
            <a:r>
              <a:rPr lang="ru-RU" dirty="0"/>
              <a:t>Игра «Подбери пример».</a:t>
            </a:r>
          </a:p>
          <a:p>
            <a:pPr indent="0">
              <a:buNone/>
            </a:pPr>
            <a:r>
              <a:rPr lang="ru-RU" dirty="0"/>
              <a:t>Чтобы стать успешным </a:t>
            </a:r>
            <a:r>
              <a:rPr lang="ru-RU" dirty="0" smtClean="0"/>
              <a:t>бизнесменом</a:t>
            </a:r>
            <a:r>
              <a:rPr lang="ru-RU" dirty="0"/>
              <a:t>, нужно хорошо </a:t>
            </a:r>
            <a:r>
              <a:rPr lang="ru-RU" dirty="0" smtClean="0"/>
              <a:t>складывать </a:t>
            </a:r>
            <a:r>
              <a:rPr lang="ru-RU" dirty="0"/>
              <a:t>и умножать. А это мы сейчас узнаем, решив примеры.</a:t>
            </a:r>
          </a:p>
          <a:p>
            <a:pPr indent="0">
              <a:buNone/>
            </a:pPr>
            <a:endParaRPr lang="ru-RU" dirty="0"/>
          </a:p>
          <a:p>
            <a:pPr indent="0">
              <a:buNone/>
            </a:pPr>
            <a:r>
              <a:rPr lang="ru-RU" dirty="0"/>
              <a:t>6 	8 	10 </a:t>
            </a:r>
          </a:p>
          <a:p>
            <a:pPr indent="0">
              <a:buNone/>
            </a:pPr>
            <a:r>
              <a:rPr lang="ru-RU" dirty="0"/>
              <a:t>2*3 	4*2 	5*2 </a:t>
            </a:r>
          </a:p>
          <a:p>
            <a:pPr indent="0">
              <a:buNone/>
            </a:pPr>
            <a:r>
              <a:rPr lang="ru-RU" dirty="0"/>
              <a:t>3*2 	2*4 	2*5 </a:t>
            </a:r>
          </a:p>
          <a:p>
            <a:pPr indent="0">
              <a:buNone/>
            </a:pPr>
            <a:r>
              <a:rPr lang="ru-RU" dirty="0"/>
              <a:t>4+2 	 3+5| 	6+4 </a:t>
            </a:r>
          </a:p>
          <a:p>
            <a:pPr indent="0">
              <a:buNone/>
            </a:pPr>
            <a:endParaRPr lang="ru-RU" dirty="0"/>
          </a:p>
          <a:p>
            <a:pPr indent="0">
              <a:buNone/>
            </a:pPr>
            <a:r>
              <a:rPr lang="ru-RU" dirty="0"/>
              <a:t>(Примеры записаны на отдельных листках, которые вклеиваются на свои места). Класс делится на 3 команды, каждой команде — отдельная таблица с цифрами и отдельные примеры. </a:t>
            </a:r>
            <a:r>
              <a:rPr lang="ru-RU" dirty="0" smtClean="0"/>
              <a:t>Выигрывает </a:t>
            </a:r>
            <a:r>
              <a:rPr lang="ru-RU" dirty="0"/>
              <a:t>та команда, которая быстро и правильно вставит примеры.</a:t>
            </a:r>
          </a:p>
          <a:p>
            <a:pPr indent="0">
              <a:buNone/>
            </a:pPr>
            <a:endParaRPr lang="ru-RU" dirty="0"/>
          </a:p>
        </p:txBody>
      </p:sp>
    </p:spTree>
    <p:extLst>
      <p:ext uri="{BB962C8B-B14F-4D97-AF65-F5344CB8AC3E}">
        <p14:creationId xmlns:p14="http://schemas.microsoft.com/office/powerpoint/2010/main" val="347812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908720"/>
            <a:ext cx="7200800" cy="4824536"/>
          </a:xfrm>
        </p:spPr>
        <p:txBody>
          <a:bodyPr>
            <a:normAutofit fontScale="92500" lnSpcReduction="10000"/>
          </a:bodyPr>
          <a:lstStyle/>
          <a:p>
            <a:pPr indent="0">
              <a:buNone/>
            </a:pPr>
            <a:endParaRPr lang="ru-RU" dirty="0"/>
          </a:p>
          <a:p>
            <a:pPr indent="0">
              <a:buNone/>
            </a:pPr>
            <a:r>
              <a:rPr lang="ru-RU" dirty="0"/>
              <a:t>                                     ЦЕЛИ И ЗАДАЧИ</a:t>
            </a:r>
          </a:p>
          <a:p>
            <a:pPr indent="0">
              <a:buNone/>
            </a:pPr>
            <a:endParaRPr lang="ru-RU" dirty="0"/>
          </a:p>
          <a:p>
            <a:pPr indent="0">
              <a:buNone/>
            </a:pPr>
            <a:r>
              <a:rPr lang="ru-RU" dirty="0"/>
              <a:t>Цель: выявить значение и особенности овладения логическими операциями в процессе обучения математики.</a:t>
            </a:r>
          </a:p>
          <a:p>
            <a:pPr indent="0">
              <a:buNone/>
            </a:pPr>
            <a:r>
              <a:rPr lang="ru-RU" dirty="0" smtClean="0"/>
              <a:t>Задачи</a:t>
            </a:r>
            <a:r>
              <a:rPr lang="ru-RU" dirty="0"/>
              <a:t>: </a:t>
            </a:r>
          </a:p>
          <a:p>
            <a:pPr indent="0">
              <a:buNone/>
            </a:pPr>
            <a:r>
              <a:rPr lang="ru-RU" dirty="0"/>
              <a:t>1) проанализировать психолого-педагогическую и методическую литературу по проблеме исследования;</a:t>
            </a:r>
          </a:p>
          <a:p>
            <a:pPr indent="0">
              <a:buNone/>
            </a:pPr>
            <a:r>
              <a:rPr lang="ru-RU" dirty="0"/>
              <a:t>2) раскрыть сущность нестандартных задач и их роль в овладении  логическими операциями  младших школьников;</a:t>
            </a:r>
          </a:p>
          <a:p>
            <a:pPr indent="0">
              <a:buNone/>
            </a:pPr>
            <a:r>
              <a:rPr lang="ru-RU" dirty="0"/>
              <a:t>3) выработать систему мер по совершенствованию логического мышления младших школьников на уроках математики.</a:t>
            </a:r>
          </a:p>
          <a:p>
            <a:pPr indent="0">
              <a:buNone/>
            </a:pPr>
            <a:endParaRPr lang="ru-RU" dirty="0"/>
          </a:p>
        </p:txBody>
      </p:sp>
    </p:spTree>
    <p:extLst>
      <p:ext uri="{BB962C8B-B14F-4D97-AF65-F5344CB8AC3E}">
        <p14:creationId xmlns:p14="http://schemas.microsoft.com/office/powerpoint/2010/main" val="461277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980728"/>
            <a:ext cx="6400800" cy="4824536"/>
          </a:xfrm>
        </p:spPr>
        <p:txBody>
          <a:bodyPr>
            <a:normAutofit fontScale="85000" lnSpcReduction="10000"/>
          </a:bodyPr>
          <a:lstStyle/>
          <a:p>
            <a:pPr indent="0">
              <a:buNone/>
            </a:pPr>
            <a:r>
              <a:rPr lang="ru-RU" dirty="0"/>
              <a:t>«Веселые задачки».</a:t>
            </a:r>
          </a:p>
          <a:p>
            <a:pPr indent="0">
              <a:buNone/>
            </a:pPr>
            <a:r>
              <a:rPr lang="ru-RU" dirty="0" smtClean="0"/>
              <a:t>1)Две </a:t>
            </a:r>
            <a:r>
              <a:rPr lang="ru-RU" dirty="0"/>
              <a:t>веселые мартышки</a:t>
            </a:r>
          </a:p>
          <a:p>
            <a:pPr indent="0">
              <a:buNone/>
            </a:pPr>
            <a:r>
              <a:rPr lang="ru-RU" dirty="0"/>
              <a:t>Покупать ходили книжки</a:t>
            </a:r>
          </a:p>
          <a:p>
            <a:pPr indent="0">
              <a:buNone/>
            </a:pPr>
            <a:r>
              <a:rPr lang="ru-RU" dirty="0"/>
              <a:t>И купили книг по 5,</a:t>
            </a:r>
          </a:p>
          <a:p>
            <a:pPr indent="0">
              <a:buNone/>
            </a:pPr>
            <a:r>
              <a:rPr lang="ru-RU" dirty="0"/>
              <a:t>Чтобы было что читать.</a:t>
            </a:r>
          </a:p>
          <a:p>
            <a:pPr indent="0">
              <a:buNone/>
            </a:pPr>
            <a:r>
              <a:rPr lang="ru-RU" dirty="0"/>
              <a:t>Только глупые мартышки</a:t>
            </a:r>
          </a:p>
          <a:p>
            <a:pPr indent="0">
              <a:buNone/>
            </a:pPr>
            <a:r>
              <a:rPr lang="ru-RU" dirty="0"/>
              <a:t>Сосчитать не могут книжки.</a:t>
            </a:r>
          </a:p>
          <a:p>
            <a:pPr indent="0">
              <a:buNone/>
            </a:pPr>
            <a:r>
              <a:rPr lang="ru-RU" dirty="0"/>
              <a:t>Ты мартышкам помоги,</a:t>
            </a:r>
          </a:p>
          <a:p>
            <a:pPr indent="0">
              <a:buNone/>
            </a:pPr>
            <a:r>
              <a:rPr lang="ru-RU" dirty="0"/>
              <a:t>Сколько книг у них, скажи. (10)</a:t>
            </a:r>
          </a:p>
          <a:p>
            <a:pPr indent="0">
              <a:buNone/>
            </a:pPr>
            <a:r>
              <a:rPr lang="ru-RU" dirty="0" smtClean="0"/>
              <a:t>2)Лебеди </a:t>
            </a:r>
            <a:r>
              <a:rPr lang="ru-RU" dirty="0"/>
              <a:t>у нас в пруду.</a:t>
            </a:r>
          </a:p>
          <a:p>
            <a:pPr indent="0">
              <a:buNone/>
            </a:pPr>
            <a:r>
              <a:rPr lang="ru-RU" dirty="0"/>
              <a:t>Я поближе подойду.</a:t>
            </a:r>
          </a:p>
          <a:p>
            <a:pPr indent="0">
              <a:buNone/>
            </a:pPr>
            <a:r>
              <a:rPr lang="ru-RU" dirty="0"/>
              <a:t>9 черных, белых 5. Кто успел их сосчитать? Говорите поскорей: Сколько пар лебедей? (7 пар)</a:t>
            </a:r>
          </a:p>
          <a:p>
            <a:pPr indent="0">
              <a:buNone/>
            </a:pPr>
            <a:endParaRPr lang="ru-RU" dirty="0"/>
          </a:p>
        </p:txBody>
      </p:sp>
    </p:spTree>
    <p:extLst>
      <p:ext uri="{BB962C8B-B14F-4D97-AF65-F5344CB8AC3E}">
        <p14:creationId xmlns:p14="http://schemas.microsoft.com/office/powerpoint/2010/main" val="175811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052736"/>
            <a:ext cx="6984776" cy="4680520"/>
          </a:xfrm>
        </p:spPr>
        <p:txBody>
          <a:bodyPr>
            <a:normAutofit lnSpcReduction="10000"/>
          </a:bodyPr>
          <a:lstStyle/>
          <a:p>
            <a:pPr indent="0">
              <a:buNone/>
            </a:pPr>
            <a:r>
              <a:rPr lang="ru-RU" dirty="0"/>
              <a:t>Белка, ежик и енот,</a:t>
            </a:r>
          </a:p>
          <a:p>
            <a:pPr indent="0">
              <a:buNone/>
            </a:pPr>
            <a:r>
              <a:rPr lang="ru-RU" dirty="0"/>
              <a:t>Волк, лиса, малышка крот</a:t>
            </a:r>
          </a:p>
          <a:p>
            <a:pPr indent="0">
              <a:buNone/>
            </a:pPr>
            <a:r>
              <a:rPr lang="ru-RU" dirty="0"/>
              <a:t>Были дружные соседи,</a:t>
            </a:r>
          </a:p>
          <a:p>
            <a:pPr indent="0">
              <a:buNone/>
            </a:pPr>
            <a:r>
              <a:rPr lang="ru-RU" dirty="0"/>
              <a:t>На пирог пришли к медведю. </a:t>
            </a:r>
          </a:p>
          <a:p>
            <a:pPr indent="0">
              <a:buNone/>
            </a:pPr>
            <a:r>
              <a:rPr lang="ru-RU" dirty="0"/>
              <a:t>Вы, ребята, не зевайте, </a:t>
            </a:r>
          </a:p>
          <a:p>
            <a:pPr indent="0">
              <a:buNone/>
            </a:pPr>
            <a:r>
              <a:rPr lang="ru-RU" dirty="0"/>
              <a:t>Сколько всех зверей, считайте.  (8)</a:t>
            </a:r>
          </a:p>
          <a:p>
            <a:pPr indent="0">
              <a:buNone/>
            </a:pPr>
            <a:r>
              <a:rPr lang="ru-RU" dirty="0"/>
              <a:t>Вот наш урок подошел к концу.  Давайте подведем итоги.</a:t>
            </a:r>
          </a:p>
          <a:p>
            <a:pPr indent="0">
              <a:buNone/>
            </a:pPr>
            <a:r>
              <a:rPr lang="ru-RU" dirty="0"/>
              <a:t>Подведение итогов урока.</a:t>
            </a:r>
          </a:p>
          <a:p>
            <a:pPr indent="0">
              <a:buNone/>
            </a:pPr>
            <a:r>
              <a:rPr lang="ru-RU" u="sng" dirty="0">
                <a:solidFill>
                  <a:srgbClr val="0070C0"/>
                </a:solidFill>
              </a:rPr>
              <a:t>Домашнее задание.</a:t>
            </a:r>
          </a:p>
          <a:p>
            <a:pPr indent="0">
              <a:buNone/>
            </a:pPr>
            <a:r>
              <a:rPr lang="ru-RU" dirty="0"/>
              <a:t>Стр. 55 № 4, № 5</a:t>
            </a:r>
          </a:p>
          <a:p>
            <a:pPr indent="0">
              <a:buNone/>
            </a:pPr>
            <a:endParaRPr lang="ru-RU" dirty="0"/>
          </a:p>
          <a:p>
            <a:pPr indent="0">
              <a:buNone/>
            </a:pPr>
            <a:endParaRPr lang="ru-RU" dirty="0"/>
          </a:p>
          <a:p>
            <a:pPr indent="0">
              <a:buNone/>
            </a:pPr>
            <a:endParaRPr lang="ru-RU" dirty="0"/>
          </a:p>
        </p:txBody>
      </p:sp>
    </p:spTree>
    <p:extLst>
      <p:ext uri="{BB962C8B-B14F-4D97-AF65-F5344CB8AC3E}">
        <p14:creationId xmlns:p14="http://schemas.microsoft.com/office/powerpoint/2010/main" val="337571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3933800"/>
          </a:xfrm>
        </p:spPr>
        <p:txBody>
          <a:bodyPr/>
          <a:lstStyle/>
          <a:p>
            <a:r>
              <a:rPr lang="ru-RU" dirty="0" smtClean="0"/>
              <a:t>Спасибо </a:t>
            </a:r>
            <a:br>
              <a:rPr lang="ru-RU" dirty="0" smtClean="0"/>
            </a:br>
            <a:r>
              <a:rPr lang="ru-RU" dirty="0" smtClean="0"/>
              <a:t>за</a:t>
            </a:r>
            <a:br>
              <a:rPr lang="ru-RU" dirty="0" smtClean="0"/>
            </a:br>
            <a:r>
              <a:rPr lang="ru-RU" dirty="0" smtClean="0"/>
              <a:t>внимание!</a:t>
            </a:r>
            <a:br>
              <a:rPr lang="ru-RU" dirty="0" smtClean="0"/>
            </a:br>
            <a:r>
              <a:rPr lang="ru-RU" dirty="0"/>
              <a:t/>
            </a:r>
            <a:br>
              <a:rPr lang="ru-RU" dirty="0"/>
            </a:br>
            <a:r>
              <a:rPr lang="ru-RU" dirty="0" smtClean="0"/>
              <a:t/>
            </a:r>
            <a:br>
              <a:rPr lang="ru-RU" dirty="0" smtClean="0"/>
            </a:br>
            <a:endParaRPr lang="ru-RU" dirty="0"/>
          </a:p>
        </p:txBody>
      </p:sp>
    </p:spTree>
    <p:extLst>
      <p:ext uri="{BB962C8B-B14F-4D97-AF65-F5344CB8AC3E}">
        <p14:creationId xmlns:p14="http://schemas.microsoft.com/office/powerpoint/2010/main" val="109311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96752"/>
            <a:ext cx="7200800" cy="4536504"/>
          </a:xfrm>
        </p:spPr>
        <p:txBody>
          <a:bodyPr/>
          <a:lstStyle/>
          <a:p>
            <a:pPr indent="0">
              <a:buNone/>
            </a:pPr>
            <a:r>
              <a:rPr lang="ru-RU" dirty="0"/>
              <a:t> «Главная задача обучения математике, причём с самого начала, с первого класса, - учить рассуждать, учить мыслить», - писал ведущий отечественный методист А.А. Столяр. </a:t>
            </a:r>
          </a:p>
          <a:p>
            <a:pPr indent="0">
              <a:buNone/>
            </a:pPr>
            <a:r>
              <a:rPr lang="ru-RU" dirty="0"/>
              <a:t>    Такая тема как «Овладение логическими операциями в процессе обучения  на уроках математики в начальной школе» очень актуальна сегодня. Актуальность данной темы заключается в том, что учитель из-за отсутствия системы работы над этими операциями не всегда знает, как сформировать у учащихся способность мыслить последовательно, по законам логики. </a:t>
            </a:r>
          </a:p>
        </p:txBody>
      </p:sp>
    </p:spTree>
    <p:extLst>
      <p:ext uri="{BB962C8B-B14F-4D97-AF65-F5344CB8AC3E}">
        <p14:creationId xmlns:p14="http://schemas.microsoft.com/office/powerpoint/2010/main" val="381148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24744"/>
            <a:ext cx="7056784" cy="4536504"/>
          </a:xfrm>
        </p:spPr>
        <p:txBody>
          <a:bodyPr>
            <a:normAutofit lnSpcReduction="10000"/>
          </a:bodyPr>
          <a:lstStyle/>
          <a:p>
            <a:pPr indent="0">
              <a:buNone/>
            </a:pPr>
            <a:r>
              <a:rPr lang="ru-RU" dirty="0"/>
              <a:t> Эффективность обучения, как правило, измеряется количеством и качеством приобретенных знаний, а эффективность развития измеряется уровнем, которого достигают способности учащихся, т. е. тем, насколько развиты у учащихся основные формы их психической деятельности, позволяющей быстро, глубоко и правильно ориентироваться в явлениях окружающей действительности.</a:t>
            </a:r>
          </a:p>
          <a:p>
            <a:pPr indent="0">
              <a:buNone/>
            </a:pPr>
            <a:r>
              <a:rPr lang="ru-RU" dirty="0"/>
              <a:t>    Давно замечено, что можно много знать, но при этом не проявлять никаких творческих способностей, т. е. не уметь самостоятельно разобраться в новом явлении, даже из относительно хорошо известной сферы науки», </a:t>
            </a:r>
            <a:r>
              <a:rPr lang="ru-RU" dirty="0" err="1"/>
              <a:t>Эльконин</a:t>
            </a:r>
            <a:r>
              <a:rPr lang="ru-RU" dirty="0"/>
              <a:t> Д. Б.</a:t>
            </a:r>
          </a:p>
        </p:txBody>
      </p:sp>
    </p:spTree>
    <p:extLst>
      <p:ext uri="{BB962C8B-B14F-4D97-AF65-F5344CB8AC3E}">
        <p14:creationId xmlns:p14="http://schemas.microsoft.com/office/powerpoint/2010/main" val="234755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052736"/>
            <a:ext cx="7344816" cy="4896544"/>
          </a:xfrm>
        </p:spPr>
        <p:txBody>
          <a:bodyPr>
            <a:normAutofit fontScale="85000" lnSpcReduction="10000"/>
          </a:bodyPr>
          <a:lstStyle/>
          <a:p>
            <a:pPr indent="0">
              <a:buNone/>
            </a:pPr>
            <a:r>
              <a:rPr lang="ru-RU" dirty="0"/>
              <a:t> Из курса дидактики вам известно, что эта деятельность может быть репродуктивной и продуктивной. Они тесно связаны между собой, но в зависимости от того, какой вид деятельности преобладает, обучение оказывает различное влияние на развитие детей.</a:t>
            </a:r>
          </a:p>
          <a:p>
            <a:pPr indent="0">
              <a:buNone/>
            </a:pPr>
            <a:r>
              <a:rPr lang="ru-RU" dirty="0"/>
              <a:t>    Репродуктивная деятельность характеризуется тем, что ученик получает готовую информацию, воспринимает ее, понимает, запоминает, затем воспроизводит. Основная цель такой деятельности - формирование у школьника знаний, умений и навыков, развитие внимания и памяти.</a:t>
            </a:r>
          </a:p>
          <a:p>
            <a:pPr indent="0">
              <a:buNone/>
            </a:pPr>
            <a:r>
              <a:rPr lang="ru-RU" dirty="0"/>
              <a:t>    Продуктивная деятельность связана с активной работой мышления и находит свое выражение в таких мыслительных операциях, как анализ и синтез, сравнение, классификация, аналогия, обобщение. Эти мыслительные операции в психолого-педагогической литературе принято называть логическими приемами мышления или приемами умственных действий.</a:t>
            </a:r>
          </a:p>
        </p:txBody>
      </p:sp>
    </p:spTree>
    <p:extLst>
      <p:ext uri="{BB962C8B-B14F-4D97-AF65-F5344CB8AC3E}">
        <p14:creationId xmlns:p14="http://schemas.microsoft.com/office/powerpoint/2010/main" val="409773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24744"/>
            <a:ext cx="7200800" cy="4680520"/>
          </a:xfrm>
        </p:spPr>
        <p:txBody>
          <a:bodyPr>
            <a:normAutofit fontScale="92500"/>
          </a:bodyPr>
          <a:lstStyle/>
          <a:p>
            <a:pPr indent="0">
              <a:buNone/>
            </a:pPr>
            <a:r>
              <a:rPr lang="ru-RU" dirty="0"/>
              <a:t> Включение этих операций в процесс усвоения математического содержания - одно из важных условий построения развивающего обучения, так как продуктивная (творческая) деятельность оказывает положительное влияние на развитие всех психических функций. </a:t>
            </a:r>
          </a:p>
          <a:p>
            <a:pPr indent="0">
              <a:buNone/>
            </a:pPr>
            <a:r>
              <a:rPr lang="ru-RU" dirty="0"/>
              <a:t>«организация развивающего обучения предполагает создание условий для овладения школьниками приемами умственной деятельности. Овладение ими не только обеспечивает новый уровень усвоения, но дает существенные сдвиги в умственном развитии ребенка. Овладев этими приемами, ученики становятся более самостоятельными в решении учебных задач, могут рационально строить свою деятельность по усвоению знаний» -  </a:t>
            </a:r>
            <a:r>
              <a:rPr lang="ru-RU" dirty="0" err="1"/>
              <a:t>Якиманская</a:t>
            </a:r>
            <a:r>
              <a:rPr lang="ru-RU" dirty="0"/>
              <a:t> И.С.</a:t>
            </a:r>
          </a:p>
        </p:txBody>
      </p:sp>
    </p:spTree>
    <p:extLst>
      <p:ext uri="{BB962C8B-B14F-4D97-AF65-F5344CB8AC3E}">
        <p14:creationId xmlns:p14="http://schemas.microsoft.com/office/powerpoint/2010/main" val="151094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24744"/>
            <a:ext cx="7272808" cy="4608512"/>
          </a:xfrm>
        </p:spPr>
        <p:txBody>
          <a:bodyPr>
            <a:normAutofit fontScale="92500" lnSpcReduction="10000"/>
          </a:bodyPr>
          <a:lstStyle/>
          <a:p>
            <a:pPr indent="0">
              <a:buNone/>
            </a:pPr>
            <a:r>
              <a:rPr lang="ru-RU" dirty="0"/>
              <a:t>Важнейшими мыслительными операциями являются анализ и синтез.</a:t>
            </a:r>
          </a:p>
          <a:p>
            <a:pPr indent="0">
              <a:buNone/>
            </a:pPr>
            <a:r>
              <a:rPr lang="ru-RU" dirty="0"/>
              <a:t>     Анализ связан с выделением элементов данного объекта, его признаков или свойств. Синтез - это соединение различных элементов, сторон объекта в единое целое.</a:t>
            </a:r>
          </a:p>
          <a:p>
            <a:pPr indent="0">
              <a:buNone/>
            </a:pPr>
            <a:r>
              <a:rPr lang="ru-RU" dirty="0"/>
              <a:t>      В мыслительной деятельности человека анализ и синтез дополняют друг друга, так как анализ осуществляется через синтез, синтез - через анализ.</a:t>
            </a:r>
          </a:p>
          <a:p>
            <a:pPr indent="0">
              <a:buNone/>
            </a:pPr>
            <a:r>
              <a:rPr lang="ru-RU" dirty="0"/>
              <a:t>    Способность к аналитико-синтетической деятельности находит свое выражение не только в умении выделять элементы того или иного объекта, его различные признаки или соединять элементы в единое целое, но и в умении включать их в новые связи, увидеть их новые функции.</a:t>
            </a:r>
          </a:p>
          <a:p>
            <a:pPr indent="0">
              <a:buNone/>
            </a:pPr>
            <a:endParaRPr lang="ru-RU" dirty="0"/>
          </a:p>
        </p:txBody>
      </p:sp>
    </p:spTree>
    <p:extLst>
      <p:ext uri="{BB962C8B-B14F-4D97-AF65-F5344CB8AC3E}">
        <p14:creationId xmlns:p14="http://schemas.microsoft.com/office/powerpoint/2010/main" val="169891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24744"/>
            <a:ext cx="7128792" cy="4680520"/>
          </a:xfrm>
        </p:spPr>
        <p:txBody>
          <a:bodyPr>
            <a:normAutofit fontScale="85000" lnSpcReduction="20000"/>
          </a:bodyPr>
          <a:lstStyle/>
          <a:p>
            <a:pPr indent="0">
              <a:buNone/>
            </a:pPr>
            <a:r>
              <a:rPr lang="ru-RU" dirty="0"/>
              <a:t> Формированию этих умений может способствовать: а) рассмотрение данного объекта с точки зрения различных понятий; б) постановка различных заданий к данному математическому объекту.</a:t>
            </a:r>
          </a:p>
          <a:p>
            <a:pPr indent="0">
              <a:buNone/>
            </a:pPr>
            <a:r>
              <a:rPr lang="ru-RU" dirty="0"/>
              <a:t>   Для рассмотрения данного объекта с точки зрения различных понятий младшим школьникам при обучении математике обычно предлагаются такие задания:</a:t>
            </a:r>
          </a:p>
          <a:p>
            <a:pPr indent="0">
              <a:buNone/>
            </a:pPr>
            <a:r>
              <a:rPr lang="ru-RU" dirty="0"/>
              <a:t>    Прочитай по-разному выражения 16 - 5 (16 уменьшили на 5; разность чисел 16 и 5; из 16 вычесть 5).</a:t>
            </a:r>
          </a:p>
          <a:p>
            <a:pPr indent="0">
              <a:buNone/>
            </a:pPr>
            <a:r>
              <a:rPr lang="ru-RU" dirty="0"/>
              <a:t>   Прочитай по-разному равенство 15-5=10(15 уменьшить на 5, получим 10; 15 больше 10 на 5; разность чисел 15 и 5 равна 10;  15 - уменьшаемое, 5 - вычитаемое, 10 - разность; если к разности (10) прибавить вычитаемое (5), то получим уменьшаемое (15); число 5 меньше 15 на 10).</a:t>
            </a:r>
          </a:p>
          <a:p>
            <a:pPr indent="0">
              <a:buNone/>
            </a:pPr>
            <a:r>
              <a:rPr lang="ru-RU" dirty="0"/>
              <a:t>   Как по-разному можно назвать квадрат? (Прямоугольник, четырехугольник, многоугольник.)</a:t>
            </a:r>
          </a:p>
        </p:txBody>
      </p:sp>
    </p:spTree>
    <p:extLst>
      <p:ext uri="{BB962C8B-B14F-4D97-AF65-F5344CB8AC3E}">
        <p14:creationId xmlns:p14="http://schemas.microsoft.com/office/powerpoint/2010/main" val="56051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052736"/>
            <a:ext cx="7344816" cy="4896544"/>
          </a:xfrm>
        </p:spPr>
        <p:txBody>
          <a:bodyPr>
            <a:normAutofit fontScale="85000" lnSpcReduction="10000"/>
          </a:bodyPr>
          <a:lstStyle/>
          <a:p>
            <a:pPr indent="0">
              <a:buNone/>
            </a:pPr>
            <a:r>
              <a:rPr lang="ru-RU" dirty="0"/>
              <a:t>Особую роль в организации продуктивной деятельности младших школьников в процессе обучения математике играет прием сравнения. Формирование умения пользоваться этим приемом следует осуществлять поэтапно, в тесной связи с изучением конкретного содержания. Целесообразно, например, ориентироваться на такие этапы:</a:t>
            </a:r>
          </a:p>
          <a:p>
            <a:pPr indent="0">
              <a:buNone/>
            </a:pPr>
            <a:r>
              <a:rPr lang="ru-RU" dirty="0"/>
              <a:t>   * выделение признаков или свойств одного объекта;</a:t>
            </a:r>
          </a:p>
          <a:p>
            <a:pPr indent="0">
              <a:buNone/>
            </a:pPr>
            <a:r>
              <a:rPr lang="ru-RU" dirty="0"/>
              <a:t>   * установление сходства и различия между признаками двух объектов;</a:t>
            </a:r>
          </a:p>
          <a:p>
            <a:pPr indent="0">
              <a:buNone/>
            </a:pPr>
            <a:r>
              <a:rPr lang="ru-RU" dirty="0"/>
              <a:t>   * выявление сходства между признаками трех, четырех и более объектов.</a:t>
            </a:r>
          </a:p>
          <a:p>
            <a:pPr indent="0">
              <a:buNone/>
            </a:pPr>
            <a:r>
              <a:rPr lang="ru-RU" dirty="0"/>
              <a:t>    Так как работу по формированию у детей логического приема сравнения лучше начать с первых уроков математики, то в качестве объектов можно сначала использовать предметы или рисунки с изображением предметов, хорошо им знакомых, в которых они могут выделить те или иные признаки, опираясь на имеющиеся у них представления.</a:t>
            </a:r>
          </a:p>
          <a:p>
            <a:pPr indent="0">
              <a:buNone/>
            </a:pPr>
            <a:endParaRPr lang="ru-RU" dirty="0"/>
          </a:p>
        </p:txBody>
      </p:sp>
    </p:spTree>
    <p:extLst>
      <p:ext uri="{BB962C8B-B14F-4D97-AF65-F5344CB8AC3E}">
        <p14:creationId xmlns:p14="http://schemas.microsoft.com/office/powerpoint/2010/main" val="1365571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82</TotalTime>
  <Words>1990</Words>
  <Application>Microsoft Office PowerPoint</Application>
  <PresentationFormat>Экран (4:3)</PresentationFormat>
  <Paragraphs>112</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Constantia</vt:lpstr>
      <vt:lpstr>Garamond</vt:lpstr>
      <vt:lpstr>Wingdings</vt:lpstr>
      <vt:lpstr>Кутюр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Разработка урока математики  во 2 классе Тема: «Мы – Будущие предприниматели!» (I четверть, повторение 1 класса) </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Ташкентский Городской институт Переподготовки и повышения квалификации педагогических кадров</dc:title>
  <dc:creator>User</dc:creator>
  <cp:lastModifiedBy>Марина Рубаненко</cp:lastModifiedBy>
  <cp:revision>14</cp:revision>
  <dcterms:created xsi:type="dcterms:W3CDTF">2012-05-18T07:46:52Z</dcterms:created>
  <dcterms:modified xsi:type="dcterms:W3CDTF">2018-08-01T15:37:26Z</dcterms:modified>
</cp:coreProperties>
</file>