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7" r:id="rId4"/>
    <p:sldId id="261" r:id="rId5"/>
    <p:sldId id="259" r:id="rId6"/>
    <p:sldId id="275" r:id="rId7"/>
    <p:sldId id="276" r:id="rId8"/>
    <p:sldId id="262" r:id="rId9"/>
    <p:sldId id="265" r:id="rId10"/>
    <p:sldId id="278" r:id="rId11"/>
    <p:sldId id="279" r:id="rId12"/>
    <p:sldId id="280" r:id="rId13"/>
    <p:sldId id="281" r:id="rId14"/>
    <p:sldId id="282" r:id="rId15"/>
    <p:sldId id="283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C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1080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6;&#1091;&#1089;&#1089;&#1082;&#1080;&#1081;%20&#1095;&#1077;&#1083;&#1086;&#1074;&#1077;&#1082;%20&#1079;&#1072;%20&#1075;&#1088;&#1072;&#1085;&#1080;&#1094;&#1077;&#1081;\&#1041;&#1072;&#1083;&#1072;&#1082;&#1080;&#1085;\&#1051;&#1080;&#1089;&#1090;%20Microsoft%20Office%20Excel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6;&#1091;&#1089;&#1089;&#1082;&#1080;&#1081;%20&#1095;&#1077;&#1083;&#1086;&#1074;&#1077;&#1082;%20&#1079;&#1072;%20&#1075;&#1088;&#1072;&#1085;&#1080;&#1094;&#1077;&#1081;\&#1041;&#1072;&#1083;&#1072;&#1082;&#1080;&#1085;\&#1051;&#1080;&#1089;&#1090;%20Microsoft%20Office%20Excel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Relationship Id="rId4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6;&#1091;&#1089;&#1089;&#1082;&#1080;&#1081;%20&#1095;&#1077;&#1083;&#1086;&#1074;&#1077;&#1082;%20&#1079;&#1072;%20&#1075;&#1088;&#1072;&#1085;&#1080;&#1094;&#1077;&#1081;\&#1041;&#1072;&#1083;&#1072;&#1082;&#1080;&#1085;\&#1051;&#1080;&#1089;&#1090;%20Microsoft%20Office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ru-RU" sz="2400"/>
              <a:t>1 вопрос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Лист1!$D$4:$F$4</c:f>
              <c:strCache>
                <c:ptCount val="2"/>
                <c:pt idx="0">
                  <c:v>положительно</c:v>
                </c:pt>
                <c:pt idx="1">
                  <c:v>отрицательно</c:v>
                </c:pt>
              </c:strCache>
            </c:strRef>
          </c:cat>
          <c:val>
            <c:numRef>
              <c:f>Лист1!$D$5:$F$5</c:f>
              <c:numCache>
                <c:formatCode>General</c:formatCode>
                <c:ptCount val="3"/>
                <c:pt idx="0">
                  <c:v>31</c:v>
                </c:pt>
                <c:pt idx="1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084-49BA-B0C8-9E8CEF8C560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2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ru-RU" sz="2400"/>
              <a:t>2</a:t>
            </a:r>
            <a:r>
              <a:rPr lang="ru-RU" sz="2400" baseline="0"/>
              <a:t> вопрос</a:t>
            </a:r>
            <a:endParaRPr lang="ru-RU" sz="240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Лист2!$D$5:$E$5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Лист2!$D$6:$E$6</c:f>
              <c:numCache>
                <c:formatCode>General</c:formatCode>
                <c:ptCount val="2"/>
                <c:pt idx="0">
                  <c:v>29</c:v>
                </c:pt>
                <c:pt idx="1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5B4-49CC-A5AC-E7B1E6A602A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3</a:t>
            </a:r>
            <a:r>
              <a:rPr lang="ru-RU" baseline="0"/>
              <a:t> вопрос</a:t>
            </a:r>
            <a:endParaRPr lang="ru-RU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Лист3!$D$5:$F$5</c:f>
              <c:strCache>
                <c:ptCount val="3"/>
                <c:pt idx="0">
                  <c:v>разговорник</c:v>
                </c:pt>
                <c:pt idx="1">
                  <c:v>курсы</c:v>
                </c:pt>
                <c:pt idx="2">
                  <c:v>другое</c:v>
                </c:pt>
              </c:strCache>
            </c:strRef>
          </c:cat>
          <c:val>
            <c:numRef>
              <c:f>Лист3!$D$6:$F$6</c:f>
              <c:numCache>
                <c:formatCode>General</c:formatCode>
                <c:ptCount val="3"/>
                <c:pt idx="0">
                  <c:v>16</c:v>
                </c:pt>
                <c:pt idx="1">
                  <c:v>22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CD4-4EE7-9E58-93648F7739D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398" y="1"/>
            <a:ext cx="8186057" cy="2902856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Информационно-познавательный </a:t>
            </a:r>
            <a:b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b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«Русский человек за границей»</a:t>
            </a:r>
            <a:endParaRPr lang="en-US" sz="49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2228" y="3875315"/>
            <a:ext cx="4992624" cy="281802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МКОУ «СОШ №9» 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Миасс, Челябинская область </a:t>
            </a:r>
            <a:endParaRPr lang="ru-RU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английского языка</a:t>
            </a:r>
            <a:endParaRPr lang="ru-RU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Кутасеева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Любовь Леонидовна</a:t>
            </a:r>
            <a:endParaRPr lang="ru-RU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59569" y="6084277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2020г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681" y="2286554"/>
            <a:ext cx="4572638" cy="342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041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681" y="2286554"/>
            <a:ext cx="4572638" cy="342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6176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681" y="2286554"/>
            <a:ext cx="4572638" cy="342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716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681" y="2286554"/>
            <a:ext cx="4572638" cy="342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7378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681" y="2286554"/>
            <a:ext cx="4572638" cy="342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6570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681" y="2286554"/>
            <a:ext cx="4572638" cy="342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881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186" y="36512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Данной работой могут пользоваться все люди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которые путешествуют или планируют поездки за границу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 также учителя на своих уроках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спецкурсах и факультативах для расширения словарного запаса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77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49012"/>
            <a:ext cx="7886700" cy="1325563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отобрать необходимые для туристов фразы, которые помогут им справиться в различных ситуациях во время путешествий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0514" y="1857829"/>
            <a:ext cx="7484836" cy="43728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роанализировать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теоретический материал о роли английского языка в современном мире;</a:t>
            </a:r>
          </a:p>
          <a:p>
            <a:pPr marL="0" lvl="0" indent="0"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опрос среди обучающихся о необходимости знаний английского языка для путешествий;</a:t>
            </a:r>
          </a:p>
          <a:p>
            <a:pPr marL="0" lvl="0" indent="0"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оработать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блогами, передачами для туристов и отобрать необходимый материал;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Выпустить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разговорник с необходимыми для туристов фразами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87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Языковой барьер в путешествии за границу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516284"/>
            <a:ext cx="7886700" cy="51623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600" dirty="0"/>
              <a:t>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Безусловно, не все русские, которые планируют поездку за границу, безупречно владеют иностранными языками. По мнению 14% респондентов, основной минус путешествий связан для них со стрессом, который приходится испытывать, отправляясь за рубеж из-за языкового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барьера.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/>
              <a:t>Чтобы справиться с возникшими проблемами достаточно знать несколько секретов, которые помогут ощущать себя более-менее комфортно в чужой стране.</a:t>
            </a:r>
          </a:p>
          <a:p>
            <a:pPr marL="0" lvl="0" indent="0">
              <a:buNone/>
            </a:pPr>
            <a:r>
              <a:rPr lang="en-US" sz="2600" dirty="0" smtClean="0"/>
              <a:t>1. </a:t>
            </a:r>
            <a:r>
              <a:rPr lang="ru-RU" sz="2600" dirty="0" smtClean="0"/>
              <a:t>Поработайте </a:t>
            </a:r>
            <a:r>
              <a:rPr lang="ru-RU" sz="2600" dirty="0"/>
              <a:t>со словарем.</a:t>
            </a:r>
          </a:p>
          <a:p>
            <a:pPr marL="0" lvl="0" indent="0">
              <a:buNone/>
            </a:pPr>
            <a:r>
              <a:rPr lang="en-US" sz="2600" dirty="0" smtClean="0"/>
              <a:t>2.  </a:t>
            </a:r>
            <a:r>
              <a:rPr lang="ru-RU" sz="2600" dirty="0" smtClean="0"/>
              <a:t>Найдите гида.</a:t>
            </a:r>
          </a:p>
          <a:p>
            <a:pPr marL="0" lvl="0" indent="0">
              <a:buNone/>
            </a:pPr>
            <a:r>
              <a:rPr lang="en-US" sz="2600" dirty="0" smtClean="0"/>
              <a:t>3.  </a:t>
            </a:r>
            <a:r>
              <a:rPr lang="ru-RU" sz="2600" dirty="0" smtClean="0"/>
              <a:t>Отправляйтесь в путешествие с друзьями, которые знают язык.</a:t>
            </a:r>
          </a:p>
          <a:p>
            <a:pPr marL="0" lvl="0" indent="0">
              <a:buNone/>
            </a:pPr>
            <a:r>
              <a:rPr lang="en-US" sz="2600" dirty="0" smtClean="0"/>
              <a:t>4.  </a:t>
            </a:r>
            <a:r>
              <a:rPr lang="ru-RU" sz="2600" dirty="0" smtClean="0"/>
              <a:t>Самый </a:t>
            </a:r>
            <a:r>
              <a:rPr lang="ru-RU" sz="2600" dirty="0"/>
              <a:t>главный совет — не бойтесь!</a:t>
            </a: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961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английского языка в современном мире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9288" y="1553776"/>
            <a:ext cx="78867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иностранного языка в современном мире - это один из самых важных составляющих моментов современного, успешного человека. Знание хотя бы одного иностранного языка расширяет кругозор, позволяет узнать культуру и обычаи другого народа. Это возможность окунуться в мир загадочного и непостижимого, это возможность общения с людьми и с другим пластом мировоззрения и ментальности.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74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760607" cy="91213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Анкета</a:t>
            </a:r>
            <a:endParaRPr lang="ru-RU" sz="3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611086"/>
            <a:ext cx="7886700" cy="49348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вы считаете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обязательно ли знание английского языка для комфортного отдыха за границей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Хотели бы вы путешествовать и общаться с носителями другого языка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собираетесь за границу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то вы: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возьмёте разговорник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)пойдёте на курсы иностранного языка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)другое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152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690717717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17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8124277"/>
              </p:ext>
            </p:extLst>
          </p:nvPr>
        </p:nvGraphicFramePr>
        <p:xfrm>
          <a:off x="628650" y="2152891"/>
          <a:ext cx="7886700" cy="4234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843039586"/>
              </p:ext>
            </p:extLst>
          </p:nvPr>
        </p:nvGraphicFramePr>
        <p:xfrm>
          <a:off x="628650" y="1805651"/>
          <a:ext cx="7886700" cy="4328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41281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34556472"/>
              </p:ext>
            </p:extLst>
          </p:nvPr>
        </p:nvGraphicFramePr>
        <p:xfrm>
          <a:off x="775504" y="983846"/>
          <a:ext cx="7106855" cy="5546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155754213"/>
              </p:ext>
            </p:extLst>
          </p:nvPr>
        </p:nvGraphicFramePr>
        <p:xfrm>
          <a:off x="628650" y="1825625"/>
          <a:ext cx="7886700" cy="4193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64231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257063"/>
            <a:ext cx="7886700" cy="3919900"/>
          </a:xfrm>
        </p:spPr>
        <p:txBody>
          <a:bodyPr/>
          <a:lstStyle/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377387"/>
            <a:ext cx="7886700" cy="5185459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/>
        </p:nvSpPr>
        <p:spPr>
          <a:xfrm>
            <a:off x="3854369" y="1377388"/>
            <a:ext cx="4271059" cy="239596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en-US" sz="4800" b="1" kern="1200" spc="50" dirty="0">
                <a:solidFill>
                  <a:srgbClr val="C00000"/>
                </a:soli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Phrase book</a:t>
            </a:r>
            <a:br>
              <a:rPr lang="en-US" sz="4800" b="1" kern="1200" spc="50" dirty="0">
                <a:solidFill>
                  <a:srgbClr val="C00000"/>
                </a:soli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kern="1200" spc="50" dirty="0">
                <a:solidFill>
                  <a:srgbClr val="C00000"/>
                </a:soli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br>
              <a:rPr lang="en-US" sz="4800" b="1" kern="1200" spc="50" dirty="0">
                <a:solidFill>
                  <a:srgbClr val="C00000"/>
                </a:soli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kern="1200" spc="50" dirty="0">
                <a:solidFill>
                  <a:srgbClr val="C00000"/>
                </a:soli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travelers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19514" y="613458"/>
            <a:ext cx="68059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русско-английского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разговорника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67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1863</TotalTime>
  <Words>189</Words>
  <Application>Microsoft Office PowerPoint</Application>
  <PresentationFormat>Экран (4:3)</PresentationFormat>
  <Paragraphs>37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       Информационно-познавательный  проект  «Русский человек за границей»</vt:lpstr>
      <vt:lpstr>Цель: отобрать необходимые для туристов фразы, которые помогут им справиться в различных ситуациях во время путешествий. </vt:lpstr>
      <vt:lpstr>Языковой барьер в путешествии за границу</vt:lpstr>
      <vt:lpstr> Роль английского языка в современном мире</vt:lpstr>
      <vt:lpstr>     Анкета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Заключение: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пл</cp:lastModifiedBy>
  <cp:revision>65</cp:revision>
  <dcterms:created xsi:type="dcterms:W3CDTF">2018-09-04T12:10:47Z</dcterms:created>
  <dcterms:modified xsi:type="dcterms:W3CDTF">2020-11-24T19:09:05Z</dcterms:modified>
</cp:coreProperties>
</file>