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8" r:id="rId6"/>
    <p:sldId id="262" r:id="rId7"/>
    <p:sldId id="269" r:id="rId8"/>
    <p:sldId id="264" r:id="rId9"/>
    <p:sldId id="270" r:id="rId10"/>
    <p:sldId id="271" r:id="rId11"/>
    <p:sldId id="272" r:id="rId12"/>
    <p:sldId id="273" r:id="rId13"/>
    <p:sldId id="260" r:id="rId14"/>
    <p:sldId id="261" r:id="rId15"/>
    <p:sldId id="265" r:id="rId16"/>
    <p:sldId id="276" r:id="rId17"/>
    <p:sldId id="266" r:id="rId18"/>
    <p:sldId id="274" r:id="rId19"/>
    <p:sldId id="277" r:id="rId20"/>
    <p:sldId id="278" r:id="rId21"/>
    <p:sldId id="279" r:id="rId22"/>
    <p:sldId id="280" r:id="rId23"/>
    <p:sldId id="282" r:id="rId24"/>
    <p:sldId id="281" r:id="rId25"/>
    <p:sldId id="292" r:id="rId26"/>
    <p:sldId id="283" r:id="rId27"/>
    <p:sldId id="284" r:id="rId28"/>
    <p:sldId id="285" r:id="rId29"/>
    <p:sldId id="286" r:id="rId30"/>
    <p:sldId id="289" r:id="rId31"/>
    <p:sldId id="288" r:id="rId32"/>
    <p:sldId id="290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3" autoAdjust="0"/>
    <p:restoredTop sz="94660"/>
  </p:normalViewPr>
  <p:slideViewPr>
    <p:cSldViewPr>
      <p:cViewPr>
        <p:scale>
          <a:sx n="70" d="100"/>
          <a:sy n="70" d="100"/>
        </p:scale>
        <p:origin x="-122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11AD4C-BF8A-47F0-A3F4-7AAA3E9C0BF7}" type="doc">
      <dgm:prSet loTypeId="urn:microsoft.com/office/officeart/2005/8/layout/pyramid2#1" loCatId="list" qsTypeId="urn:microsoft.com/office/officeart/2005/8/quickstyle/3d7" qsCatId="3D" csTypeId="urn:microsoft.com/office/officeart/2005/8/colors/accent4_5" csCatId="accent4" phldr="1"/>
      <dgm:spPr/>
    </dgm:pt>
    <dgm:pt modelId="{229269FB-2999-4C1E-8997-FD7AD87A2F80}">
      <dgm:prSet phldrT="[Текст]"/>
      <dgm:spPr/>
      <dgm:t>
        <a:bodyPr/>
        <a:lstStyle/>
        <a:p>
          <a:r>
            <a:rPr lang="ru-RU" b="1" dirty="0" smtClean="0"/>
            <a:t>Методический кабинет</a:t>
          </a:r>
          <a:endParaRPr lang="ru-RU" b="1" dirty="0"/>
        </a:p>
      </dgm:t>
    </dgm:pt>
    <dgm:pt modelId="{54EE0A78-9A12-4F24-9DFE-EF228A8AAFD3}" type="parTrans" cxnId="{97929961-DFE2-4E02-98DA-11E3A0B2123D}">
      <dgm:prSet/>
      <dgm:spPr/>
      <dgm:t>
        <a:bodyPr/>
        <a:lstStyle/>
        <a:p>
          <a:endParaRPr lang="ru-RU"/>
        </a:p>
      </dgm:t>
    </dgm:pt>
    <dgm:pt modelId="{F2B4ACA8-F2DC-41FD-8DE7-367D4D1E1CE4}" type="sibTrans" cxnId="{97929961-DFE2-4E02-98DA-11E3A0B2123D}">
      <dgm:prSet/>
      <dgm:spPr/>
      <dgm:t>
        <a:bodyPr/>
        <a:lstStyle/>
        <a:p>
          <a:endParaRPr lang="ru-RU"/>
        </a:p>
      </dgm:t>
    </dgm:pt>
    <dgm:pt modelId="{1611DE37-33B6-4BB2-84A1-93F4D85FFE54}">
      <dgm:prSet phldrT="[Текст]"/>
      <dgm:spPr/>
      <dgm:t>
        <a:bodyPr/>
        <a:lstStyle/>
        <a:p>
          <a:r>
            <a:rPr lang="ru-RU" b="1" dirty="0" smtClean="0"/>
            <a:t>«</a:t>
          </a:r>
          <a:r>
            <a:rPr lang="ru-RU" b="1" dirty="0" err="1" smtClean="0"/>
            <a:t>Автогородок</a:t>
          </a:r>
          <a:r>
            <a:rPr lang="ru-RU" b="1" dirty="0" smtClean="0"/>
            <a:t>» на территории ДОО</a:t>
          </a:r>
          <a:endParaRPr lang="ru-RU" b="1" dirty="0"/>
        </a:p>
      </dgm:t>
    </dgm:pt>
    <dgm:pt modelId="{01D8E300-CF2E-4340-8A53-68FCA4359E89}" type="parTrans" cxnId="{0527F68A-18C3-41D3-A425-050A66CC024F}">
      <dgm:prSet/>
      <dgm:spPr/>
      <dgm:t>
        <a:bodyPr/>
        <a:lstStyle/>
        <a:p>
          <a:endParaRPr lang="ru-RU"/>
        </a:p>
      </dgm:t>
    </dgm:pt>
    <dgm:pt modelId="{886D66FD-7FA0-4146-8170-8783A332E5D6}" type="sibTrans" cxnId="{0527F68A-18C3-41D3-A425-050A66CC024F}">
      <dgm:prSet/>
      <dgm:spPr/>
      <dgm:t>
        <a:bodyPr/>
        <a:lstStyle/>
        <a:p>
          <a:endParaRPr lang="ru-RU"/>
        </a:p>
      </dgm:t>
    </dgm:pt>
    <dgm:pt modelId="{89DED9D7-E7C3-4E83-BBE0-46AD1140692A}">
      <dgm:prSet phldrT="[Текст]"/>
      <dgm:spPr/>
      <dgm:t>
        <a:bodyPr/>
        <a:lstStyle/>
        <a:p>
          <a:r>
            <a:rPr lang="ru-RU" b="1" dirty="0" smtClean="0"/>
            <a:t>«Школа дорожных наук» в фойе ДОО</a:t>
          </a:r>
          <a:endParaRPr lang="ru-RU" b="1" dirty="0"/>
        </a:p>
      </dgm:t>
    </dgm:pt>
    <dgm:pt modelId="{4DBBEC5F-CBF9-46B3-81CE-553B93FD3C74}" type="parTrans" cxnId="{E0564D01-93BE-4E42-AFA7-CC0686917274}">
      <dgm:prSet/>
      <dgm:spPr/>
      <dgm:t>
        <a:bodyPr/>
        <a:lstStyle/>
        <a:p>
          <a:endParaRPr lang="ru-RU"/>
        </a:p>
      </dgm:t>
    </dgm:pt>
    <dgm:pt modelId="{573B74F5-7B60-4092-9BF3-82D1FAC60FE9}" type="sibTrans" cxnId="{E0564D01-93BE-4E42-AFA7-CC0686917274}">
      <dgm:prSet/>
      <dgm:spPr/>
      <dgm:t>
        <a:bodyPr/>
        <a:lstStyle/>
        <a:p>
          <a:endParaRPr lang="ru-RU"/>
        </a:p>
      </dgm:t>
    </dgm:pt>
    <dgm:pt modelId="{CB6544D4-46DC-46E6-91B5-739E628EA019}">
      <dgm:prSet/>
      <dgm:spPr/>
      <dgm:t>
        <a:bodyPr/>
        <a:lstStyle/>
        <a:p>
          <a:r>
            <a:rPr lang="ru-RU" b="1" dirty="0" smtClean="0"/>
            <a:t>Уголки безопасности в группах</a:t>
          </a:r>
          <a:endParaRPr lang="ru-RU" b="1" dirty="0"/>
        </a:p>
      </dgm:t>
    </dgm:pt>
    <dgm:pt modelId="{02C3B7F9-CEF1-43FF-A2E2-B325A4EE8D46}" type="parTrans" cxnId="{2873B69D-B6B2-4FB4-AF15-69F567C7ED8B}">
      <dgm:prSet/>
      <dgm:spPr/>
      <dgm:t>
        <a:bodyPr/>
        <a:lstStyle/>
        <a:p>
          <a:endParaRPr lang="ru-RU"/>
        </a:p>
      </dgm:t>
    </dgm:pt>
    <dgm:pt modelId="{F2BFBA84-1CC9-452C-A4F3-23A1881CD788}" type="sibTrans" cxnId="{2873B69D-B6B2-4FB4-AF15-69F567C7ED8B}">
      <dgm:prSet/>
      <dgm:spPr/>
      <dgm:t>
        <a:bodyPr/>
        <a:lstStyle/>
        <a:p>
          <a:endParaRPr lang="ru-RU"/>
        </a:p>
      </dgm:t>
    </dgm:pt>
    <dgm:pt modelId="{E566F1FF-AFE0-4F05-88CC-9FB975E42CE2}" type="pres">
      <dgm:prSet presAssocID="{D911AD4C-BF8A-47F0-A3F4-7AAA3E9C0BF7}" presName="compositeShape" presStyleCnt="0">
        <dgm:presLayoutVars>
          <dgm:dir/>
          <dgm:resizeHandles/>
        </dgm:presLayoutVars>
      </dgm:prSet>
      <dgm:spPr/>
    </dgm:pt>
    <dgm:pt modelId="{E2083BD7-8D2A-414D-BCC3-B5CC5DC0020C}" type="pres">
      <dgm:prSet presAssocID="{D911AD4C-BF8A-47F0-A3F4-7AAA3E9C0BF7}" presName="pyramid" presStyleLbl="node1" presStyleIdx="0" presStyleCnt="1" custLinFactNeighborX="-1367" custLinFactNeighborY="6996"/>
      <dgm:spPr/>
    </dgm:pt>
    <dgm:pt modelId="{157A9451-6F73-463E-9971-D09FBB83D801}" type="pres">
      <dgm:prSet presAssocID="{D911AD4C-BF8A-47F0-A3F4-7AAA3E9C0BF7}" presName="theList" presStyleCnt="0"/>
      <dgm:spPr/>
    </dgm:pt>
    <dgm:pt modelId="{FF3B6680-4BDA-4E24-AE7A-5BEEBD4DA819}" type="pres">
      <dgm:prSet presAssocID="{229269FB-2999-4C1E-8997-FD7AD87A2F80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142C0-230E-4A82-B32E-A2EC382B2DE3}" type="pres">
      <dgm:prSet presAssocID="{229269FB-2999-4C1E-8997-FD7AD87A2F80}" presName="aSpace" presStyleCnt="0"/>
      <dgm:spPr/>
    </dgm:pt>
    <dgm:pt modelId="{6C72C3E5-9C6D-4EE1-BCC6-AE78DB4EE266}" type="pres">
      <dgm:prSet presAssocID="{1611DE37-33B6-4BB2-84A1-93F4D85FFE54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18877-CB55-4388-8CAE-CF9A82D4DE2E}" type="pres">
      <dgm:prSet presAssocID="{1611DE37-33B6-4BB2-84A1-93F4D85FFE54}" presName="aSpace" presStyleCnt="0"/>
      <dgm:spPr/>
    </dgm:pt>
    <dgm:pt modelId="{B7E55AA1-8963-478E-A6AB-B33B600C1A3F}" type="pres">
      <dgm:prSet presAssocID="{89DED9D7-E7C3-4E83-BBE0-46AD1140692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7CF77-9EB1-4083-A4DF-717CE8087E30}" type="pres">
      <dgm:prSet presAssocID="{89DED9D7-E7C3-4E83-BBE0-46AD1140692A}" presName="aSpace" presStyleCnt="0"/>
      <dgm:spPr/>
    </dgm:pt>
    <dgm:pt modelId="{5CA16B87-9B7C-4857-9A5D-E252621A71E2}" type="pres">
      <dgm:prSet presAssocID="{CB6544D4-46DC-46E6-91B5-739E628EA019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F1500-9C6A-4667-A2FF-410CCE44EE7E}" type="pres">
      <dgm:prSet presAssocID="{CB6544D4-46DC-46E6-91B5-739E628EA019}" presName="aSpace" presStyleCnt="0"/>
      <dgm:spPr/>
    </dgm:pt>
  </dgm:ptLst>
  <dgm:cxnLst>
    <dgm:cxn modelId="{646AB1D7-33BB-41EC-BB5A-4A41CBF71444}" type="presOf" srcId="{CB6544D4-46DC-46E6-91B5-739E628EA019}" destId="{5CA16B87-9B7C-4857-9A5D-E252621A71E2}" srcOrd="0" destOrd="0" presId="urn:microsoft.com/office/officeart/2005/8/layout/pyramid2#1"/>
    <dgm:cxn modelId="{1A275968-B03E-4539-A8DB-57B6A1DA0168}" type="presOf" srcId="{1611DE37-33B6-4BB2-84A1-93F4D85FFE54}" destId="{6C72C3E5-9C6D-4EE1-BCC6-AE78DB4EE266}" srcOrd="0" destOrd="0" presId="urn:microsoft.com/office/officeart/2005/8/layout/pyramid2#1"/>
    <dgm:cxn modelId="{94A65792-C703-4C5A-8079-FB2E8AC7BB87}" type="presOf" srcId="{89DED9D7-E7C3-4E83-BBE0-46AD1140692A}" destId="{B7E55AA1-8963-478E-A6AB-B33B600C1A3F}" srcOrd="0" destOrd="0" presId="urn:microsoft.com/office/officeart/2005/8/layout/pyramid2#1"/>
    <dgm:cxn modelId="{2873B69D-B6B2-4FB4-AF15-69F567C7ED8B}" srcId="{D911AD4C-BF8A-47F0-A3F4-7AAA3E9C0BF7}" destId="{CB6544D4-46DC-46E6-91B5-739E628EA019}" srcOrd="3" destOrd="0" parTransId="{02C3B7F9-CEF1-43FF-A2E2-B325A4EE8D46}" sibTransId="{F2BFBA84-1CC9-452C-A4F3-23A1881CD788}"/>
    <dgm:cxn modelId="{0527F68A-18C3-41D3-A425-050A66CC024F}" srcId="{D911AD4C-BF8A-47F0-A3F4-7AAA3E9C0BF7}" destId="{1611DE37-33B6-4BB2-84A1-93F4D85FFE54}" srcOrd="1" destOrd="0" parTransId="{01D8E300-CF2E-4340-8A53-68FCA4359E89}" sibTransId="{886D66FD-7FA0-4146-8170-8783A332E5D6}"/>
    <dgm:cxn modelId="{B6F249E4-38B1-4CB9-8BB8-9BD50BADA2F5}" type="presOf" srcId="{D911AD4C-BF8A-47F0-A3F4-7AAA3E9C0BF7}" destId="{E566F1FF-AFE0-4F05-88CC-9FB975E42CE2}" srcOrd="0" destOrd="0" presId="urn:microsoft.com/office/officeart/2005/8/layout/pyramid2#1"/>
    <dgm:cxn modelId="{97929961-DFE2-4E02-98DA-11E3A0B2123D}" srcId="{D911AD4C-BF8A-47F0-A3F4-7AAA3E9C0BF7}" destId="{229269FB-2999-4C1E-8997-FD7AD87A2F80}" srcOrd="0" destOrd="0" parTransId="{54EE0A78-9A12-4F24-9DFE-EF228A8AAFD3}" sibTransId="{F2B4ACA8-F2DC-41FD-8DE7-367D4D1E1CE4}"/>
    <dgm:cxn modelId="{E0564D01-93BE-4E42-AFA7-CC0686917274}" srcId="{D911AD4C-BF8A-47F0-A3F4-7AAA3E9C0BF7}" destId="{89DED9D7-E7C3-4E83-BBE0-46AD1140692A}" srcOrd="2" destOrd="0" parTransId="{4DBBEC5F-CBF9-46B3-81CE-553B93FD3C74}" sibTransId="{573B74F5-7B60-4092-9BF3-82D1FAC60FE9}"/>
    <dgm:cxn modelId="{73F75389-1D93-4486-BA91-24E9F51F9922}" type="presOf" srcId="{229269FB-2999-4C1E-8997-FD7AD87A2F80}" destId="{FF3B6680-4BDA-4E24-AE7A-5BEEBD4DA819}" srcOrd="0" destOrd="0" presId="urn:microsoft.com/office/officeart/2005/8/layout/pyramid2#1"/>
    <dgm:cxn modelId="{1E09E5AF-CE8F-4405-B469-82D7FAE666FC}" type="presParOf" srcId="{E566F1FF-AFE0-4F05-88CC-9FB975E42CE2}" destId="{E2083BD7-8D2A-414D-BCC3-B5CC5DC0020C}" srcOrd="0" destOrd="0" presId="urn:microsoft.com/office/officeart/2005/8/layout/pyramid2#1"/>
    <dgm:cxn modelId="{FBFC25B5-B5DA-4C93-8472-0C16AD6974E0}" type="presParOf" srcId="{E566F1FF-AFE0-4F05-88CC-9FB975E42CE2}" destId="{157A9451-6F73-463E-9971-D09FBB83D801}" srcOrd="1" destOrd="0" presId="urn:microsoft.com/office/officeart/2005/8/layout/pyramid2#1"/>
    <dgm:cxn modelId="{55D74763-F256-454E-807E-5A7D64A3F6CD}" type="presParOf" srcId="{157A9451-6F73-463E-9971-D09FBB83D801}" destId="{FF3B6680-4BDA-4E24-AE7A-5BEEBD4DA819}" srcOrd="0" destOrd="0" presId="urn:microsoft.com/office/officeart/2005/8/layout/pyramid2#1"/>
    <dgm:cxn modelId="{71A18485-F375-4CAA-9DE2-23B8DC791125}" type="presParOf" srcId="{157A9451-6F73-463E-9971-D09FBB83D801}" destId="{970142C0-230E-4A82-B32E-A2EC382B2DE3}" srcOrd="1" destOrd="0" presId="urn:microsoft.com/office/officeart/2005/8/layout/pyramid2#1"/>
    <dgm:cxn modelId="{2245005C-91A7-48F1-B7DB-9BF6FD41B3D0}" type="presParOf" srcId="{157A9451-6F73-463E-9971-D09FBB83D801}" destId="{6C72C3E5-9C6D-4EE1-BCC6-AE78DB4EE266}" srcOrd="2" destOrd="0" presId="urn:microsoft.com/office/officeart/2005/8/layout/pyramid2#1"/>
    <dgm:cxn modelId="{B5DD6EB9-3291-4381-B055-C871F6B94517}" type="presParOf" srcId="{157A9451-6F73-463E-9971-D09FBB83D801}" destId="{23618877-CB55-4388-8CAE-CF9A82D4DE2E}" srcOrd="3" destOrd="0" presId="urn:microsoft.com/office/officeart/2005/8/layout/pyramid2#1"/>
    <dgm:cxn modelId="{F12E72FC-99A1-41C8-9E58-F16B926E047A}" type="presParOf" srcId="{157A9451-6F73-463E-9971-D09FBB83D801}" destId="{B7E55AA1-8963-478E-A6AB-B33B600C1A3F}" srcOrd="4" destOrd="0" presId="urn:microsoft.com/office/officeart/2005/8/layout/pyramid2#1"/>
    <dgm:cxn modelId="{F2AE804C-2020-4F4D-9A7F-F7DC361C15A1}" type="presParOf" srcId="{157A9451-6F73-463E-9971-D09FBB83D801}" destId="{4BD7CF77-9EB1-4083-A4DF-717CE8087E30}" srcOrd="5" destOrd="0" presId="urn:microsoft.com/office/officeart/2005/8/layout/pyramid2#1"/>
    <dgm:cxn modelId="{57971C45-9B8B-4332-B23D-65D257E01A04}" type="presParOf" srcId="{157A9451-6F73-463E-9971-D09FBB83D801}" destId="{5CA16B87-9B7C-4857-9A5D-E252621A71E2}" srcOrd="6" destOrd="0" presId="urn:microsoft.com/office/officeart/2005/8/layout/pyramid2#1"/>
    <dgm:cxn modelId="{1C178136-3FD0-4696-8E54-8D8F4B7859DC}" type="presParOf" srcId="{157A9451-6F73-463E-9971-D09FBB83D801}" destId="{594F1500-9C6A-4667-A2FF-410CCE44EE7E}" srcOrd="7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83BD7-8D2A-414D-BCC3-B5CC5DC0020C}">
      <dsp:nvSpPr>
        <dsp:cNvPr id="0" name=""/>
        <dsp:cNvSpPr/>
      </dsp:nvSpPr>
      <dsp:spPr>
        <a:xfrm>
          <a:off x="184391" y="0"/>
          <a:ext cx="3939104" cy="3939104"/>
        </a:xfrm>
        <a:prstGeom prst="triangl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F3B6680-4BDA-4E24-AE7A-5BEEBD4DA819}">
      <dsp:nvSpPr>
        <dsp:cNvPr id="0" name=""/>
        <dsp:cNvSpPr/>
      </dsp:nvSpPr>
      <dsp:spPr>
        <a:xfrm>
          <a:off x="2207791" y="394295"/>
          <a:ext cx="2560417" cy="700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Методический кабинет</a:t>
          </a:r>
          <a:endParaRPr lang="ru-RU" sz="1700" b="1" kern="1200" dirty="0"/>
        </a:p>
      </dsp:txBody>
      <dsp:txXfrm>
        <a:off x="2241968" y="428472"/>
        <a:ext cx="2492063" cy="631760"/>
      </dsp:txXfrm>
    </dsp:sp>
    <dsp:sp modelId="{6C72C3E5-9C6D-4EE1-BCC6-AE78DB4EE266}">
      <dsp:nvSpPr>
        <dsp:cNvPr id="0" name=""/>
        <dsp:cNvSpPr/>
      </dsp:nvSpPr>
      <dsp:spPr>
        <a:xfrm>
          <a:off x="2207791" y="1181923"/>
          <a:ext cx="2560417" cy="700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«</a:t>
          </a:r>
          <a:r>
            <a:rPr lang="ru-RU" sz="1700" b="1" kern="1200" dirty="0" err="1" smtClean="0"/>
            <a:t>Автогородок</a:t>
          </a:r>
          <a:r>
            <a:rPr lang="ru-RU" sz="1700" b="1" kern="1200" dirty="0" smtClean="0"/>
            <a:t>» на территории ДОО</a:t>
          </a:r>
          <a:endParaRPr lang="ru-RU" sz="1700" b="1" kern="1200" dirty="0"/>
        </a:p>
      </dsp:txBody>
      <dsp:txXfrm>
        <a:off x="2241968" y="1216100"/>
        <a:ext cx="2492063" cy="631760"/>
      </dsp:txXfrm>
    </dsp:sp>
    <dsp:sp modelId="{B7E55AA1-8963-478E-A6AB-B33B600C1A3F}">
      <dsp:nvSpPr>
        <dsp:cNvPr id="0" name=""/>
        <dsp:cNvSpPr/>
      </dsp:nvSpPr>
      <dsp:spPr>
        <a:xfrm>
          <a:off x="2207791" y="1969551"/>
          <a:ext cx="2560417" cy="700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«Школа дорожных наук» в фойе ДОО</a:t>
          </a:r>
          <a:endParaRPr lang="ru-RU" sz="1700" b="1" kern="1200" dirty="0"/>
        </a:p>
      </dsp:txBody>
      <dsp:txXfrm>
        <a:off x="2241968" y="2003728"/>
        <a:ext cx="2492063" cy="631760"/>
      </dsp:txXfrm>
    </dsp:sp>
    <dsp:sp modelId="{5CA16B87-9B7C-4857-9A5D-E252621A71E2}">
      <dsp:nvSpPr>
        <dsp:cNvPr id="0" name=""/>
        <dsp:cNvSpPr/>
      </dsp:nvSpPr>
      <dsp:spPr>
        <a:xfrm>
          <a:off x="2207791" y="2757180"/>
          <a:ext cx="2560417" cy="700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Уголки безопасности в группах</a:t>
          </a:r>
          <a:endParaRPr lang="ru-RU" sz="1700" b="1" kern="1200" dirty="0"/>
        </a:p>
      </dsp:txBody>
      <dsp:txXfrm>
        <a:off x="2241968" y="2791357"/>
        <a:ext cx="2492063" cy="631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5521-CD7A-4222-8DF0-13F3896F6A0A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D631-8BEC-4F13-9062-80B26FAB0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8.jpe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microsoft.com/office/2007/relationships/hdphoto" Target="../media/hdphoto1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18" Type="http://schemas.microsoft.com/office/2007/relationships/hdphoto" Target="../media/hdphoto14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microsoft.com/office/2007/relationships/hdphoto" Target="../media/hdphoto9.wdp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0" y="1196752"/>
            <a:ext cx="2413547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2411760" y="4437112"/>
            <a:ext cx="6069600" cy="175299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414520" y="697663"/>
            <a:ext cx="6081916" cy="2947361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546" y="764704"/>
            <a:ext cx="6078425" cy="273630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533922"/>
            <a:ext cx="5940659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80312" y="4941168"/>
            <a:ext cx="1591999" cy="1728112"/>
            <a:chOff x="5868144" y="3284984"/>
            <a:chExt cx="3032159" cy="3384296"/>
          </a:xfrm>
        </p:grpSpPr>
        <p:pic>
          <p:nvPicPr>
            <p:cNvPr id="1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0392" y="3284984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8688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3278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 flipH="1">
              <a:off x="810039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0816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 flipH="1">
              <a:off x="5868144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 userDrawn="1"/>
        </p:nvGrpSpPr>
        <p:grpSpPr>
          <a:xfrm>
            <a:off x="179512" y="5085184"/>
            <a:ext cx="1512168" cy="1584096"/>
            <a:chOff x="179512" y="3356992"/>
            <a:chExt cx="2972672" cy="3312288"/>
          </a:xfrm>
        </p:grpSpPr>
        <p:pic>
          <p:nvPicPr>
            <p:cNvPr id="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 flipH="1">
            <a:off x="7380312" y="5085184"/>
            <a:ext cx="1512168" cy="1584096"/>
            <a:chOff x="179512" y="3356992"/>
            <a:chExt cx="2972672" cy="3312288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79104" y="3356992"/>
            <a:ext cx="7776864" cy="1301927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3"/>
            <a:ext cx="7772400" cy="129614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6759989" y="1045920"/>
            <a:ext cx="1766205" cy="3635421"/>
            <a:chOff x="6759989" y="1045920"/>
            <a:chExt cx="1766205" cy="3635421"/>
          </a:xfrm>
        </p:grpSpPr>
        <p:pic>
          <p:nvPicPr>
            <p:cNvPr id="6" name="Picture 18" descr="https://avatanplus.com/files/resources/original/56f4ce440988e153ac45b9c7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099" flipH="1">
              <a:off x="6759989" y="1045920"/>
              <a:ext cx="1527505" cy="363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469" y="1268760"/>
              <a:ext cx="1149577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662" y="2132856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052736"/>
              <a:ext cx="1073874" cy="107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 userDrawn="1"/>
        </p:nvSpPr>
        <p:spPr>
          <a:xfrm>
            <a:off x="1043608" y="621166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Автор этого шаблона: Погодаева Оксана Викторовна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-39322" y="1162704"/>
            <a:ext cx="1806049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03648" y="1563756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00000" cy="1152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700808"/>
            <a:ext cx="7211144" cy="496855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1403648" y="1627870"/>
            <a:ext cx="7200000" cy="5041489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0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6784" cy="11569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7056784" cy="511256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51520" y="332656"/>
            <a:ext cx="1059633" cy="6098960"/>
            <a:chOff x="251520" y="404664"/>
            <a:chExt cx="1059633" cy="6098960"/>
          </a:xfrm>
        </p:grpSpPr>
        <p:pic>
          <p:nvPicPr>
            <p:cNvPr id="205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71808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45224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1059632" cy="105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4664"/>
              <a:ext cx="1059633" cy="105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0182" r="5267" b="11159"/>
            <a:stretch>
              <a:fillRect/>
            </a:stretch>
          </p:blipFill>
          <p:spPr bwMode="auto">
            <a:xfrm>
              <a:off x="251520" y="1700808"/>
              <a:ext cx="1058400" cy="98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avatanplus.com/files/resources/original/56f4ce440988e153ac45b9c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099" flipH="1">
            <a:off x="42503" y="1634489"/>
            <a:ext cx="1343072" cy="31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58517" y="1634501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699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4062" y="1628800"/>
            <a:ext cx="7200696" cy="478088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1628800"/>
            <a:ext cx="1614647" cy="1731144"/>
            <a:chOff x="-11292" y="1196752"/>
            <a:chExt cx="2018375" cy="2112193"/>
          </a:xfrm>
        </p:grpSpPr>
        <p:pic>
          <p:nvPicPr>
            <p:cNvPr id="4116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92" y="1548184"/>
              <a:ext cx="1149576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90" y="2393329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96" y="1196752"/>
              <a:ext cx="1163887" cy="11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st.depositphotos.com/1526816/2921/v/170/depositphotos_29217567-A-young-girl-rollerskating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293096"/>
            <a:ext cx="1259632" cy="18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39552" y="1634501"/>
            <a:ext cx="8118965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39552" y="260648"/>
            <a:ext cx="8064896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108498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112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2699792" y="5880872"/>
            <a:ext cx="2003479" cy="908720"/>
            <a:chOff x="3030623" y="5877272"/>
            <a:chExt cx="2003479" cy="908720"/>
          </a:xfrm>
        </p:grpSpPr>
        <p:pic>
          <p:nvPicPr>
            <p:cNvPr id="3084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 userDrawn="1"/>
        </p:nvGrpSpPr>
        <p:grpSpPr>
          <a:xfrm>
            <a:off x="480289" y="5875125"/>
            <a:ext cx="2003479" cy="908720"/>
            <a:chOff x="480289" y="5875125"/>
            <a:chExt cx="2003479" cy="908720"/>
          </a:xfrm>
        </p:grpSpPr>
        <p:pic>
          <p:nvPicPr>
            <p:cNvPr id="32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9" y="5876645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048" y="5875125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 userDrawn="1"/>
        </p:nvGrpSpPr>
        <p:grpSpPr>
          <a:xfrm>
            <a:off x="4837720" y="5875125"/>
            <a:ext cx="2003479" cy="908720"/>
            <a:chOff x="3030623" y="5877272"/>
            <a:chExt cx="2003479" cy="908720"/>
          </a:xfrm>
        </p:grpSpPr>
        <p:pic>
          <p:nvPicPr>
            <p:cNvPr id="35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 userDrawn="1"/>
        </p:nvGrpSpPr>
        <p:grpSpPr>
          <a:xfrm>
            <a:off x="6861956" y="5877272"/>
            <a:ext cx="2003479" cy="908720"/>
            <a:chOff x="3030623" y="5877272"/>
            <a:chExt cx="2003479" cy="908720"/>
          </a:xfrm>
        </p:grpSpPr>
        <p:pic>
          <p:nvPicPr>
            <p:cNvPr id="38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39282" y="5848689"/>
            <a:ext cx="1871566" cy="907200"/>
            <a:chOff x="439282" y="5848689"/>
            <a:chExt cx="1871566" cy="907200"/>
          </a:xfrm>
        </p:grpSpPr>
        <p:pic>
          <p:nvPicPr>
            <p:cNvPr id="717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 userDrawn="1"/>
        </p:nvGrpSpPr>
        <p:grpSpPr>
          <a:xfrm>
            <a:off x="2701482" y="5880453"/>
            <a:ext cx="1871566" cy="907200"/>
            <a:chOff x="439282" y="5848689"/>
            <a:chExt cx="1871566" cy="907200"/>
          </a:xfrm>
        </p:grpSpPr>
        <p:pic>
          <p:nvPicPr>
            <p:cNvPr id="24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 userDrawn="1"/>
        </p:nvGrpSpPr>
        <p:grpSpPr>
          <a:xfrm>
            <a:off x="4782868" y="5892114"/>
            <a:ext cx="1871566" cy="907200"/>
            <a:chOff x="439282" y="5848689"/>
            <a:chExt cx="1871566" cy="907200"/>
          </a:xfrm>
        </p:grpSpPr>
        <p:pic>
          <p:nvPicPr>
            <p:cNvPr id="27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>
            <a:off x="6910214" y="5892114"/>
            <a:ext cx="1871566" cy="907200"/>
            <a:chOff x="439282" y="5848689"/>
            <a:chExt cx="1871566" cy="907200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2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467544" y="404664"/>
            <a:ext cx="8280920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23528" y="4941168"/>
            <a:ext cx="1512168" cy="1584096"/>
            <a:chOff x="179512" y="3356992"/>
            <a:chExt cx="2972672" cy="3312288"/>
          </a:xfrm>
        </p:grpSpPr>
        <p:pic>
          <p:nvPicPr>
            <p:cNvPr id="1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60389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24" y="5916617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okudjava-tagil.ru/upload/iblock/8ca/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92696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upload.wikimedia.org/wikipedia/commons/thumb/0/0d/4.4.1_Russian_road_sign.svg/600px-4.4.1_Russian_road_sign.sv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ramidka.net/wp-content/uploads/2014/03/zaprysh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 userDrawn="1"/>
        </p:nvGrpSpPr>
        <p:grpSpPr>
          <a:xfrm>
            <a:off x="179512" y="188640"/>
            <a:ext cx="1378402" cy="936056"/>
            <a:chOff x="78705" y="116632"/>
            <a:chExt cx="1929686" cy="1537732"/>
          </a:xfrm>
        </p:grpSpPr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260649"/>
              <a:ext cx="604776" cy="60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391" y="11663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78705" y="944684"/>
              <a:ext cx="1013717" cy="70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https://cdn.pixabay.com/photo/2013/07/12/13/49/bike-147343_960_720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lexres-vshdo.ucoz.ru/Now_left/dor_sign_14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65304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orsaj-avto.ru/uploads/posts/2013-10/1383218489_dorojni_znak_1.23_enl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vkrasnodar.ru/products_pictures/2015/12/traffic-sign-6724_960_720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9329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www.vectorfreak.com/images/preview/thumb/roadsign-no-cycle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sr.photos3.fotosearch.com/bthumb/CSP/CSP992/k12691687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9991"/>
          <a:stretch>
            <a:fillRect/>
          </a:stretch>
        </p:blipFill>
        <p:spPr bwMode="auto">
          <a:xfrm>
            <a:off x="8388424" y="5589240"/>
            <a:ext cx="61707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47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5" r:id="rId5"/>
    <p:sldLayoutId id="2147483652" r:id="rId6"/>
    <p:sldLayoutId id="2147483662" r:id="rId7"/>
    <p:sldLayoutId id="2147483654" r:id="rId8"/>
    <p:sldLayoutId id="2147483655" r:id="rId9"/>
    <p:sldLayoutId id="2147483663" r:id="rId10"/>
    <p:sldLayoutId id="2147483664" r:id="rId11"/>
    <p:sldLayoutId id="2147483651" r:id="rId12"/>
    <p:sldLayoutId id="2147483653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764704"/>
            <a:ext cx="6622950" cy="2736304"/>
          </a:xfrm>
        </p:spPr>
        <p:txBody>
          <a:bodyPr>
            <a:normAutofit/>
          </a:bodyPr>
          <a:lstStyle/>
          <a:p>
            <a:r>
              <a:rPr lang="ru-RU" altLang="en-US" sz="3200" b="1" dirty="0">
                <a:solidFill>
                  <a:srgbClr val="FF0000"/>
                </a:solidFill>
              </a:rPr>
              <a:t>«Система работы </a:t>
            </a:r>
            <a:r>
              <a:rPr lang="ru-RU" altLang="en-US" sz="3200" b="1" dirty="0" smtClean="0">
                <a:solidFill>
                  <a:srgbClr val="FF0000"/>
                </a:solidFill>
              </a:rPr>
              <a:t>ДОО</a:t>
            </a:r>
            <a:br>
              <a:rPr lang="ru-RU" altLang="en-US" sz="3200" b="1" dirty="0" smtClean="0">
                <a:solidFill>
                  <a:srgbClr val="FF0000"/>
                </a:solidFill>
              </a:rPr>
            </a:br>
            <a:r>
              <a:rPr lang="ru-RU" altLang="en-US" sz="3200" b="1" dirty="0" smtClean="0">
                <a:solidFill>
                  <a:srgbClr val="FF0000"/>
                </a:solidFill>
              </a:rPr>
              <a:t> </a:t>
            </a:r>
            <a:r>
              <a:rPr lang="ru-RU" altLang="en-US" sz="3200" b="1" dirty="0">
                <a:solidFill>
                  <a:srgbClr val="FF0000"/>
                </a:solidFill>
              </a:rPr>
              <a:t>по профилактике </a:t>
            </a:r>
            <a:br>
              <a:rPr lang="ru-RU" altLang="en-US" sz="3200" b="1" dirty="0">
                <a:solidFill>
                  <a:srgbClr val="FF0000"/>
                </a:solidFill>
              </a:rPr>
            </a:br>
            <a:r>
              <a:rPr lang="ru-RU" altLang="en-US" sz="3200" b="1" dirty="0">
                <a:solidFill>
                  <a:srgbClr val="FF0000"/>
                </a:solidFill>
              </a:rPr>
              <a:t>детского дорожно-транспортного травматизма»</a:t>
            </a:r>
            <a:br>
              <a:rPr lang="ru-RU" altLang="en-US" sz="3200" b="1" dirty="0">
                <a:solidFill>
                  <a:srgbClr val="FF0000"/>
                </a:solidFill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653136"/>
            <a:ext cx="5832648" cy="1512168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Автор: </a:t>
            </a:r>
            <a:endParaRPr lang="ru-RU" sz="2400" dirty="0">
              <a:solidFill>
                <a:schemeClr val="tx1"/>
              </a:solidFill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старший воспитатель Тимофеева Н.А.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183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FF0000"/>
                </a:solidFill>
              </a:rPr>
              <a:t>Интерактивный стол</a:t>
            </a:r>
            <a:br>
              <a:rPr lang="ru-RU" altLang="en-US" sz="2000" b="1" dirty="0">
                <a:solidFill>
                  <a:srgbClr val="FF0000"/>
                </a:solidFill>
              </a:rPr>
            </a:br>
            <a:endParaRPr lang="ru-RU" sz="2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932039" cy="3335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74" y="2034814"/>
            <a:ext cx="3816424" cy="294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74129" y="1508440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smtClean="0">
                <a:solidFill>
                  <a:srgbClr val="FF0000"/>
                </a:solidFill>
              </a:rPr>
              <a:t>Игровое поле</a:t>
            </a:r>
            <a:r>
              <a:rPr lang="ru-RU" altLang="en-US" sz="2000" b="1" dirty="0">
                <a:solidFill>
                  <a:srgbClr val="FF0000"/>
                </a:solidFill>
              </a:rPr>
              <a:t/>
            </a:r>
            <a:br>
              <a:rPr lang="ru-RU" altLang="en-US" sz="2000" b="1" dirty="0">
                <a:solidFill>
                  <a:srgbClr val="FF0000"/>
                </a:solidFill>
              </a:rPr>
            </a:br>
            <a:endParaRPr lang="ru-RU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87" y="3800198"/>
            <a:ext cx="4247415" cy="307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116632"/>
            <a:ext cx="29710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sz="2400" b="1" dirty="0">
                <a:solidFill>
                  <a:srgbClr val="FF0000"/>
                </a:solidFill>
              </a:rPr>
              <a:t>Уголок </a:t>
            </a:r>
            <a:r>
              <a:rPr lang="ru-RU" altLang="en-US" sz="2400" b="1" dirty="0" smtClean="0">
                <a:solidFill>
                  <a:srgbClr val="FF0000"/>
                </a:solidFill>
              </a:rPr>
              <a:t>безопасности</a:t>
            </a:r>
          </a:p>
          <a:p>
            <a:r>
              <a:rPr lang="ru-RU" altLang="en-US" sz="2400" b="1" dirty="0" smtClean="0">
                <a:solidFill>
                  <a:srgbClr val="FF0000"/>
                </a:solidFill>
              </a:rPr>
              <a:t> </a:t>
            </a:r>
            <a:r>
              <a:rPr lang="ru-RU" altLang="en-US" sz="2400" b="1" dirty="0"/>
              <a:t>в средней  группе</a:t>
            </a:r>
            <a:endParaRPr lang="ru-RU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7629"/>
            <a:ext cx="3960439" cy="2970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204864"/>
            <a:ext cx="4082266" cy="4401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 noChangeArrowheads="1"/>
          </p:cNvSpPr>
          <p:nvPr/>
        </p:nvSpPr>
        <p:spPr bwMode="auto">
          <a:xfrm>
            <a:off x="5263657" y="1556792"/>
            <a:ext cx="327501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en-US" sz="2000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Дидактический чемодан</a:t>
            </a:r>
            <a:endParaRPr lang="ru-RU" altLang="en-US" sz="2000" dirty="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7670" y="260648"/>
            <a:ext cx="2624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2000" b="1" dirty="0">
                <a:solidFill>
                  <a:srgbClr val="FF0000"/>
                </a:solidFill>
              </a:rPr>
              <a:t>Интерактивная книга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55674"/>
            <a:ext cx="3127616" cy="263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49080"/>
            <a:ext cx="5760640" cy="2558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6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Мобильная машина</a:t>
            </a:r>
            <a:endParaRPr lang="ru-RU" sz="28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316288" cy="2937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038600" cy="3028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400" b="1" dirty="0">
                <a:solidFill>
                  <a:srgbClr val="FF0000"/>
                </a:solidFill>
              </a:rPr>
              <a:t>Дидактический  обруч </a:t>
            </a:r>
            <a:endParaRPr lang="ru-RU" sz="2400" dirty="0"/>
          </a:p>
        </p:txBody>
      </p:sp>
      <p:pic>
        <p:nvPicPr>
          <p:cNvPr id="5" name="Picture 2" descr="C:\Users\User\Desktop\пдд\средняя группа\IMG_88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4" y="1628800"/>
            <a:ext cx="3178311" cy="4237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User\Desktop\пдд\средняя группа\IMG_88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20" y="1700808"/>
            <a:ext cx="3105602" cy="4140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1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3272" y="188640"/>
            <a:ext cx="4000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>
                <a:solidFill>
                  <a:srgbClr val="FF0000"/>
                </a:solidFill>
              </a:rPr>
              <a:t>Многофункциональные спецмашины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996"/>
            <a:ext cx="4091944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475990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7094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smtClean="0">
                <a:solidFill>
                  <a:srgbClr val="FF0000"/>
                </a:solidFill>
              </a:rPr>
              <a:t>Игровой дом «Автомастерская»</a:t>
            </a:r>
            <a:endParaRPr lang="ru-RU" sz="2000" dirty="0"/>
          </a:p>
        </p:txBody>
      </p:sp>
      <p:pic>
        <p:nvPicPr>
          <p:cNvPr id="6146" name="Picture 2" descr="C:\Users\User\Desktop\2018-2019 учебный год\подготовка к НУГ фото\DSC_0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8445" y="1574710"/>
            <a:ext cx="4860032" cy="3240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7247"/>
            <a:ext cx="2696443" cy="2523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User\Desktop\2018-2019 учебный год\подготовка к НУГ фото\DSC_0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0145" y="3253714"/>
            <a:ext cx="4095919" cy="2903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1122" y="116632"/>
            <a:ext cx="4263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</a:rPr>
              <a:t>Уголок </a:t>
            </a:r>
            <a:r>
              <a:rPr lang="ru-RU" altLang="en-US" sz="2400" b="1" dirty="0" smtClean="0">
                <a:solidFill>
                  <a:srgbClr val="FF0000"/>
                </a:solidFill>
              </a:rPr>
              <a:t>безопасности</a:t>
            </a:r>
          </a:p>
          <a:p>
            <a:pPr algn="ctr"/>
            <a:r>
              <a:rPr lang="ru-RU" altLang="en-US" sz="2400" b="1" dirty="0" smtClean="0">
                <a:solidFill>
                  <a:srgbClr val="FF0000"/>
                </a:solidFill>
              </a:rPr>
              <a:t> </a:t>
            </a:r>
            <a:r>
              <a:rPr lang="ru-RU" altLang="en-US" sz="2400" b="1" dirty="0"/>
              <a:t>в старшей группе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5930"/>
            <a:ext cx="3852521" cy="288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2018-2019 учебный год\подготовка к НУГ фото\DSC_0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0833" y="2412706"/>
            <a:ext cx="5220072" cy="3480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581128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Магнитное  игровое поле</a:t>
            </a:r>
            <a:endParaRPr lang="ru-RU" altLang="en-US" b="1" dirty="0">
              <a:solidFill>
                <a:srgbClr val="FF0000"/>
              </a:solidFill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ru-RU" altLang="en-US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lang="ru-RU" altLang="en-US" b="1" dirty="0">
                <a:ea typeface="Calibri" pitchFamily="34" charset="0"/>
                <a:cs typeface="Calibri" pitchFamily="34" charset="0"/>
              </a:rPr>
              <a:t>со съемным игровым материалом</a:t>
            </a:r>
            <a:br>
              <a:rPr lang="ru-RU" altLang="en-US" b="1" dirty="0">
                <a:ea typeface="Calibri" pitchFamily="34" charset="0"/>
                <a:cs typeface="Calibri" pitchFamily="34" charset="0"/>
              </a:rPr>
            </a:br>
            <a:endParaRPr lang="ru-RU" altLang="en-US" dirty="0"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b="1" dirty="0">
                <a:solidFill>
                  <a:srgbClr val="FF0000"/>
                </a:solidFill>
              </a:rPr>
              <a:t>Подушка</a:t>
            </a:r>
            <a:br>
              <a:rPr lang="ru-RU" altLang="en-US" b="1" dirty="0">
                <a:solidFill>
                  <a:srgbClr val="FF0000"/>
                </a:solidFill>
              </a:rPr>
            </a:br>
            <a:r>
              <a:rPr lang="ru-RU" altLang="en-US" b="1" dirty="0">
                <a:solidFill>
                  <a:srgbClr val="FF0000"/>
                </a:solidFill>
              </a:rPr>
              <a:t> «Крестики-нолики»</a:t>
            </a:r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908720"/>
            <a:ext cx="3816423" cy="286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3284983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2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800" b="1" dirty="0" err="1">
                <a:solidFill>
                  <a:srgbClr val="FF0000"/>
                </a:solidFill>
              </a:rPr>
              <a:t>Лепбук</a:t>
            </a:r>
            <a:r>
              <a:rPr lang="ru-RU" altLang="en-US" sz="2800" b="1" dirty="0">
                <a:solidFill>
                  <a:srgbClr val="FF0000"/>
                </a:solidFill>
              </a:rPr>
              <a:t> </a:t>
            </a:r>
            <a:br>
              <a:rPr lang="ru-RU" altLang="en-US" sz="2800" b="1" dirty="0">
                <a:solidFill>
                  <a:srgbClr val="FF0000"/>
                </a:solidFill>
              </a:rPr>
            </a:br>
            <a:r>
              <a:rPr lang="ru-RU" altLang="en-US" sz="2800" b="1" dirty="0"/>
              <a:t>для знакомства с профессией инспектора ГИБДД</a:t>
            </a:r>
            <a:endParaRPr lang="ru-RU" sz="28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" y="1730967"/>
            <a:ext cx="3196244" cy="42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232"/>
            <a:ext cx="4038600" cy="3029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2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Актуальность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772816"/>
            <a:ext cx="7128792" cy="48965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altLang="en-US" dirty="0">
                <a:solidFill>
                  <a:schemeClr val="tx1"/>
                </a:solidFill>
              </a:rPr>
              <a:t>Одно из ведущих направлений в работе ДОО является </a:t>
            </a:r>
            <a:r>
              <a:rPr lang="ru-RU" altLang="en-US" b="1" dirty="0">
                <a:solidFill>
                  <a:schemeClr val="tx1"/>
                </a:solidFill>
              </a:rPr>
              <a:t>профилактика детского дорожно-транспортного травматизма.</a:t>
            </a:r>
            <a:r>
              <a:rPr lang="ru-RU" altLang="en-US" dirty="0">
                <a:solidFill>
                  <a:schemeClr val="tx1"/>
                </a:solidFill>
              </a:rPr>
              <a:t> Эта деятельность  выстраивается на основании следующих принципов:</a:t>
            </a:r>
          </a:p>
          <a:p>
            <a:pPr marL="0" indent="0"/>
            <a:r>
              <a:rPr lang="ru-RU" altLang="en-US" b="1" dirty="0">
                <a:solidFill>
                  <a:schemeClr val="tx1"/>
                </a:solidFill>
              </a:rPr>
              <a:t>Принцип целенаправленности </a:t>
            </a:r>
            <a:r>
              <a:rPr lang="ru-RU" altLang="en-US" dirty="0">
                <a:solidFill>
                  <a:schemeClr val="tx1"/>
                </a:solidFill>
              </a:rPr>
              <a:t>– содержание и формы </a:t>
            </a:r>
            <a:r>
              <a:rPr lang="ru-RU" altLang="en-US" b="1" dirty="0">
                <a:solidFill>
                  <a:schemeClr val="tx1"/>
                </a:solidFill>
              </a:rPr>
              <a:t> </a:t>
            </a:r>
            <a:r>
              <a:rPr lang="ru-RU" altLang="en-US" dirty="0">
                <a:solidFill>
                  <a:schemeClr val="tx1"/>
                </a:solidFill>
              </a:rPr>
              <a:t>работы определяются целью и задачами.</a:t>
            </a:r>
          </a:p>
          <a:p>
            <a:pPr marL="0" indent="0"/>
            <a:r>
              <a:rPr lang="ru-RU" altLang="en-US" b="1" dirty="0">
                <a:solidFill>
                  <a:schemeClr val="tx1"/>
                </a:solidFill>
              </a:rPr>
              <a:t>Принцип комплексности </a:t>
            </a:r>
            <a:r>
              <a:rPr lang="ru-RU" altLang="en-US" dirty="0">
                <a:solidFill>
                  <a:schemeClr val="tx1"/>
                </a:solidFill>
              </a:rPr>
              <a:t>предполагает согласованную и непротиворечивую реализацию всех задач.</a:t>
            </a:r>
          </a:p>
          <a:p>
            <a:pPr marL="0" indent="0"/>
            <a:r>
              <a:rPr lang="ru-RU" altLang="en-US" b="1" dirty="0">
                <a:solidFill>
                  <a:schemeClr val="tx1"/>
                </a:solidFill>
              </a:rPr>
              <a:t>Принцип дифференцированного подхода </a:t>
            </a:r>
            <a:r>
              <a:rPr lang="ru-RU" altLang="en-US" dirty="0">
                <a:solidFill>
                  <a:schemeClr val="tx1"/>
                </a:solidFill>
              </a:rPr>
              <a:t>применяется, в  работе</a:t>
            </a:r>
            <a:r>
              <a:rPr lang="ru-RU" altLang="en-US" b="1" dirty="0">
                <a:solidFill>
                  <a:schemeClr val="tx1"/>
                </a:solidFill>
              </a:rPr>
              <a:t> </a:t>
            </a:r>
            <a:r>
              <a:rPr lang="ru-RU" altLang="en-US" dirty="0">
                <a:solidFill>
                  <a:schemeClr val="tx1"/>
                </a:solidFill>
              </a:rPr>
              <a:t> с детьми, педагогами и родителями, а также  при конкретизации целей и задач.</a:t>
            </a:r>
          </a:p>
          <a:p>
            <a:pPr marL="0" indent="0"/>
            <a:r>
              <a:rPr lang="ru-RU" altLang="en-US" b="1" dirty="0">
                <a:solidFill>
                  <a:schemeClr val="tx1"/>
                </a:solidFill>
              </a:rPr>
              <a:t>Принцип позитивной мотивации </a:t>
            </a:r>
            <a:r>
              <a:rPr lang="ru-RU" altLang="en-US" dirty="0">
                <a:solidFill>
                  <a:schemeClr val="tx1"/>
                </a:solidFill>
              </a:rPr>
              <a:t>выражается в активизации, стимулировании деятельности всех участников образовательного процесса в целях её совершенствования.</a:t>
            </a:r>
          </a:p>
          <a:p>
            <a:pPr marL="0" indent="0">
              <a:buNone/>
            </a:pPr>
            <a:r>
              <a:rPr lang="ru-RU" altLang="en-US" b="1" i="1" dirty="0">
                <a:solidFill>
                  <a:schemeClr val="tx1"/>
                </a:solidFill>
              </a:rPr>
              <a:t>Управленческая составляющая</a:t>
            </a:r>
            <a:r>
              <a:rPr lang="ru-RU" altLang="en-US" dirty="0">
                <a:solidFill>
                  <a:schemeClr val="tx1"/>
                </a:solidFill>
              </a:rPr>
              <a:t> заключается в организации выполнения перечисленных задач, анализе и прогнозировании. Для ДОУ – это, прежде всего:</a:t>
            </a:r>
          </a:p>
          <a:p>
            <a:pPr marL="0" indent="0"/>
            <a:r>
              <a:rPr lang="ru-RU" altLang="en-US" dirty="0">
                <a:solidFill>
                  <a:schemeClr val="tx1"/>
                </a:solidFill>
              </a:rPr>
              <a:t>нормативно–правовое обеспечение (ФЗ РФ № 196 от 10.12.1995 «О безопасности дорожного движения», Постановление правительства  РФ № 864 от 03.10.2013 «О федеральной целевой программе «Повышение безопасности дорожного движения в 2013-2020 годах» и др.)</a:t>
            </a:r>
          </a:p>
          <a:p>
            <a:pPr marL="0" indent="0"/>
            <a:r>
              <a:rPr lang="ru-RU" altLang="en-US" dirty="0">
                <a:solidFill>
                  <a:schemeClr val="tx1"/>
                </a:solidFill>
              </a:rPr>
              <a:t>разработка  основной образовательной программы, в которую входит раздел «Формирование основ безопасности»,</a:t>
            </a:r>
          </a:p>
          <a:p>
            <a:pPr marL="0" indent="0"/>
            <a:r>
              <a:rPr lang="ru-RU" altLang="en-US" dirty="0">
                <a:solidFill>
                  <a:schemeClr val="tx1"/>
                </a:solidFill>
              </a:rPr>
              <a:t>создание развивающей  предметно-пространственной среды.</a:t>
            </a:r>
          </a:p>
        </p:txBody>
      </p:sp>
    </p:spTree>
    <p:extLst>
      <p:ext uri="{BB962C8B-B14F-4D97-AF65-F5344CB8AC3E}">
        <p14:creationId xmlns:p14="http://schemas.microsoft.com/office/powerpoint/2010/main" val="21408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b="1" dirty="0">
                <a:solidFill>
                  <a:srgbClr val="FF0000"/>
                </a:solidFill>
              </a:rPr>
              <a:t>Уголок безопасности </a:t>
            </a:r>
            <a:endParaRPr lang="ru-RU" alt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ru-RU" altLang="en-US" b="1" dirty="0" smtClean="0"/>
              <a:t>в </a:t>
            </a:r>
            <a:r>
              <a:rPr lang="ru-RU" altLang="en-US" b="1" dirty="0"/>
              <a:t>подготовительной группе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46331"/>
            <a:ext cx="3999071" cy="478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3" y="1268760"/>
            <a:ext cx="4508175" cy="3381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>
                <a:solidFill>
                  <a:srgbClr val="FF0000"/>
                </a:solidFill>
              </a:rPr>
              <a:t>Игра в «Шашки» 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9980"/>
            <a:ext cx="3960440" cy="361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3328" y="445314"/>
            <a:ext cx="2557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en-US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Игровое поле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78" y="908720"/>
            <a:ext cx="3651869" cy="4869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409" y="188640"/>
            <a:ext cx="385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>
                <a:solidFill>
                  <a:srgbClr val="FF0000"/>
                </a:solidFill>
              </a:rPr>
              <a:t>Мобильный куб «Дорожные знаки»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7972"/>
            <a:ext cx="3240360" cy="3047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2964"/>
            <a:ext cx="2857450" cy="2957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30524"/>
            <a:ext cx="2880320" cy="3059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2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408" y="188640"/>
            <a:ext cx="3509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smtClean="0">
                <a:solidFill>
                  <a:srgbClr val="FF0000"/>
                </a:solidFill>
              </a:rPr>
              <a:t>Дидактический планшет</a:t>
            </a:r>
            <a:endParaRPr lang="ru-RU" sz="2000" dirty="0"/>
          </a:p>
        </p:txBody>
      </p:sp>
      <p:pic>
        <p:nvPicPr>
          <p:cNvPr id="8194" name="Picture 2" descr="C:\Users\User\Desktop\2018-2019 учебный год\подготовка к НУГ фото\DSC_0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80" y="836712"/>
            <a:ext cx="6732240" cy="4488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Формы работы </a:t>
            </a:r>
            <a:r>
              <a:rPr lang="ru-RU" altLang="en-US" sz="2800" b="1" dirty="0" smtClean="0">
                <a:solidFill>
                  <a:srgbClr val="FF0000"/>
                </a:solidFill>
              </a:rPr>
              <a:t/>
            </a:r>
            <a:br>
              <a:rPr lang="ru-RU" altLang="en-US" sz="2800" b="1" dirty="0" smtClean="0">
                <a:solidFill>
                  <a:srgbClr val="FF0000"/>
                </a:solidFill>
              </a:rPr>
            </a:br>
            <a:r>
              <a:rPr lang="ru-RU" altLang="en-US" sz="2800" b="1" dirty="0" smtClean="0">
                <a:solidFill>
                  <a:srgbClr val="FF0000"/>
                </a:solidFill>
              </a:rPr>
              <a:t>с </a:t>
            </a:r>
            <a:r>
              <a:rPr lang="ru-RU" altLang="en-US" sz="2800" b="1" dirty="0">
                <a:solidFill>
                  <a:srgbClr val="FF0000"/>
                </a:solidFill>
              </a:rPr>
              <a:t>детьми: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Тематические беседы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Викторины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Составление индивидуальных маршрутов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«Детский сад-дом»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Разгадывание кроссвордов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Презентации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Игровые макеты и поля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Интерактивные планшеты, чемоданы</a:t>
            </a:r>
            <a:endParaRPr lang="ru-RU" altLang="en-US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Развлечения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Дидактические, </a:t>
            </a:r>
            <a:r>
              <a:rPr lang="ru-RU" altLang="en-US" b="1" dirty="0" err="1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сюжетнго</a:t>
            </a: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-ролевые и подвижные игры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Обыгрывание проблемных ситуаций  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Чтение детской художественной литературы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Игровые </a:t>
            </a:r>
            <a:r>
              <a:rPr lang="ru-RU" altLang="en-US" b="1" dirty="0" err="1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квесты</a:t>
            </a:r>
            <a:endParaRPr lang="ru-RU" altLang="en-US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Интерактивные игры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Составление описательных рассказов по картине;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Составление рассказов из личного опыта;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Игровые проекты: 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«Добрая дорога детства», «Дорожная азбука», «Школа </a:t>
            </a:r>
            <a:r>
              <a:rPr lang="ru-RU" altLang="en-US" dirty="0" err="1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Светофорика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»,  «Азбука пешехода» и другие.</a:t>
            </a:r>
          </a:p>
          <a:p>
            <a:pPr>
              <a:buFont typeface="Wingdings" pitchFamily="2" charset="2"/>
              <a:buChar char="ü"/>
            </a:pP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Просмотр видеороликов, мультфильмов  в </a:t>
            </a: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кинотеатре «Радуга ТВ» и другое.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9218" name="Picture 2" descr="C:\Users\User\Desktop\2018-2019 учебный год\подготовка к НУГ фото\DSC_0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3312368" cy="220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2018-2019 учебный год\подготовка к НУГ фото\DSC_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6" y="2060848"/>
            <a:ext cx="2987824" cy="1991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2018-2019 учебный год\подготовка к НУГ фото\DSC_0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52731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Участие в районном конкурсе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«Юные знатоки правил дорожного движения»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86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038600" cy="227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пдд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005064"/>
            <a:ext cx="4160461" cy="2340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Формы работы </a:t>
            </a:r>
            <a:r>
              <a:rPr lang="ru-RU" altLang="en-US" sz="2800" b="1" dirty="0" smtClean="0">
                <a:solidFill>
                  <a:srgbClr val="FF0000"/>
                </a:solidFill>
              </a:rPr>
              <a:t/>
            </a:r>
            <a:br>
              <a:rPr lang="ru-RU" altLang="en-US" sz="2800" b="1" dirty="0" smtClean="0">
                <a:solidFill>
                  <a:srgbClr val="FF0000"/>
                </a:solidFill>
              </a:rPr>
            </a:br>
            <a:r>
              <a:rPr lang="ru-RU" altLang="en-US" sz="2800" b="1" dirty="0" smtClean="0">
                <a:solidFill>
                  <a:srgbClr val="FF0000"/>
                </a:solidFill>
              </a:rPr>
              <a:t>с педагогами: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Консультации: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- «Организация целевых прогулок по правилам дорожного движения»</a:t>
            </a:r>
          </a:p>
          <a:p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- «Просвещение родителей по вопросам обучения детей правилам дорожного движения»</a:t>
            </a:r>
          </a:p>
          <a:p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- «Разработка и использование   маршрута «Дом – детский сад»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Просмотр видеороликов в </a:t>
            </a: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кинотеатре «Радуга ТВ</a:t>
            </a:r>
            <a:r>
              <a:rPr lang="ru-RU" altLang="en-US" b="1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Участие в профессиональных конкурсах</a:t>
            </a:r>
            <a:endParaRPr lang="ru-RU" altLang="en-US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Регистрация на интерактивном образовательном портале «Дорога без опасности»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Практикумы: 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«Дорога и мы»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Мастер-классы: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«Использование ИКТ-</a:t>
            </a:r>
            <a:r>
              <a:rPr lang="ru-RU" altLang="en-US" dirty="0" err="1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техногий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по обучению детей ПДД» и др.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Деловая игра: 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"Обеспечение безопасности детей на улицах и дорогах"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Обмен опытом работы 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педагогов через «работу в паре» по обучению детей ПДД</a:t>
            </a:r>
          </a:p>
          <a:p>
            <a:pPr>
              <a:buFont typeface="Wingdings" pitchFamily="2" charset="2"/>
              <a:buChar char="ü"/>
            </a:pPr>
            <a:r>
              <a:rPr lang="ru-RU" altLang="en-US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Тренинги по ПДД </a:t>
            </a:r>
            <a:r>
              <a:rPr lang="ru-RU" altLang="en-US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 </a:t>
            </a:r>
            <a:endParaRPr lang="ru-RU" altLang="en-US" dirty="0" smtClean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en-US" b="1" dirty="0" smtClean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День открытых дверей</a:t>
            </a:r>
            <a:endParaRPr lang="ru-RU" altLang="en-US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  <p:pic>
        <p:nvPicPr>
          <p:cNvPr id="9" name="Замещающее содержимое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4008" y="404664"/>
            <a:ext cx="4038600" cy="3028950"/>
          </a:xfrm>
          <a:effectLst>
            <a:softEdge rad="63500"/>
          </a:effectLst>
        </p:spPr>
      </p:pic>
      <p:pic>
        <p:nvPicPr>
          <p:cNvPr id="10" name="Picture 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7"/>
            <a:ext cx="3240360" cy="2429747"/>
          </a:xfrm>
          <a:prstGeom prst="rect">
            <a:avLst/>
          </a:prstGeom>
          <a:noFill/>
          <a:ln w="38100">
            <a:solidFill>
              <a:srgbClr val="CC33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833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99"/>
          <p:cNvSpPr txBox="1">
            <a:spLocks noChangeArrowheads="1"/>
          </p:cNvSpPr>
          <p:nvPr/>
        </p:nvSpPr>
        <p:spPr bwMode="auto">
          <a:xfrm>
            <a:off x="755576" y="702985"/>
            <a:ext cx="4998474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altLang="en-US" b="1" dirty="0">
                <a:ea typeface="Calibri" pitchFamily="34" charset="0"/>
                <a:cs typeface="Calibri" pitchFamily="34" charset="0"/>
              </a:rPr>
              <a:t>П</a:t>
            </a: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остер-консультации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Конкурс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 креативных светофоров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Соцопросы </a:t>
            </a:r>
            <a:endParaRPr lang="ru-RU" altLang="en-US" sz="1600" b="1" dirty="0" smtClean="0"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 smtClean="0">
                <a:ea typeface="Calibri" pitchFamily="34" charset="0"/>
                <a:cs typeface="Calibri" pitchFamily="34" charset="0"/>
              </a:rPr>
              <a:t>Обмен семейным опытом воспитания</a:t>
            </a:r>
            <a:endParaRPr lang="ru-RU" altLang="en-US" sz="1600" b="1" dirty="0"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Составление индивидуальных маршрутов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 «Детский сад-дом»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«Точечная реклама»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 светоотражающих элементов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Мастер-классы: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 «Игры с детьми по ПДД», «Путешествие в страну </a:t>
            </a:r>
            <a:r>
              <a:rPr lang="ru-RU" altLang="en-US" sz="1600" dirty="0" err="1">
                <a:ea typeface="Calibri" pitchFamily="34" charset="0"/>
                <a:cs typeface="Calibri" pitchFamily="34" charset="0"/>
              </a:rPr>
              <a:t>Светофорию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» и другие.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Индивидуальные консультации - презентации: 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«Правила перевозки детей в автомобиле»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Выставка  книжек-малышек по ПДД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Акции: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 «Засветись в темноте», «Внимание дети!» и др.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Родительские собрания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Газета для любознательных родителей</a:t>
            </a:r>
            <a:r>
              <a:rPr lang="ru-RU" altLang="en-US" sz="1600" dirty="0">
                <a:ea typeface="Calibri" pitchFamily="34" charset="0"/>
                <a:cs typeface="Calibri" pitchFamily="34" charset="0"/>
              </a:rPr>
              <a:t> «Азбука дорожного движения»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Памятки, рекомендации </a:t>
            </a:r>
          </a:p>
          <a:p>
            <a:pPr>
              <a:buFont typeface="Wingdings" pitchFamily="2" charset="2"/>
              <a:buChar char="ü"/>
            </a:pPr>
            <a:r>
              <a:rPr lang="ru-RU" altLang="en-US" sz="1600" dirty="0">
                <a:ea typeface="Calibri" pitchFamily="34" charset="0"/>
                <a:cs typeface="Calibri" pitchFamily="34" charset="0"/>
              </a:rPr>
              <a:t>Просмотр видеороликов в </a:t>
            </a:r>
            <a:r>
              <a:rPr lang="ru-RU" altLang="en-US" sz="1600" b="1" dirty="0">
                <a:ea typeface="Calibri" pitchFamily="34" charset="0"/>
                <a:cs typeface="Calibri" pitchFamily="34" charset="0"/>
              </a:rPr>
              <a:t>кинотеатре «Радуга ТВ»</a:t>
            </a:r>
          </a:p>
        </p:txBody>
      </p:sp>
      <p:sp>
        <p:nvSpPr>
          <p:cNvPr id="4" name="Заголовок 1"/>
          <p:cNvSpPr>
            <a:spLocks noGrp="1" noChangeArrowheads="1"/>
          </p:cNvSpPr>
          <p:nvPr/>
        </p:nvSpPr>
        <p:spPr bwMode="auto">
          <a:xfrm>
            <a:off x="5678979" y="2460725"/>
            <a:ext cx="3121025" cy="30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altLang="en-US" sz="16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Постер-консультации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60648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2400" b="1" dirty="0">
                <a:solidFill>
                  <a:srgbClr val="FF0000"/>
                </a:solidFill>
              </a:rPr>
              <a:t>Формы работы с родителями:</a:t>
            </a:r>
            <a:endParaRPr lang="ru-RU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50" y="2738662"/>
            <a:ext cx="2787845" cy="2090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56654"/>
            <a:ext cx="3655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Точечная реклама авторских дидактических игр по ПДД</a:t>
            </a:r>
          </a:p>
        </p:txBody>
      </p:sp>
      <p:pic>
        <p:nvPicPr>
          <p:cNvPr id="8" name="Picture 8" descr="K:\DCIM\100MSDCF\DSC04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60" y="702983"/>
            <a:ext cx="2944235" cy="1841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:\DCIM\100MSDCF\DSC04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50" y="4829544"/>
            <a:ext cx="2787845" cy="2063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3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889447" y="260648"/>
            <a:ext cx="6570985" cy="493713"/>
          </a:xfrm>
        </p:spPr>
        <p:txBody>
          <a:bodyPr/>
          <a:lstStyle/>
          <a:p>
            <a:r>
              <a:rPr lang="ru-RU" altLang="en-US" sz="2400" b="1" dirty="0" smtClean="0">
                <a:solidFill>
                  <a:srgbClr val="FF0000"/>
                </a:solidFill>
              </a:rPr>
              <a:t>           Работа кинотеатра «Радуга-ТВ»</a:t>
            </a:r>
          </a:p>
        </p:txBody>
      </p:sp>
      <p:sp>
        <p:nvSpPr>
          <p:cNvPr id="32770" name="Объект 2"/>
          <p:cNvSpPr>
            <a:spLocks noGrp="1" noChangeArrowheads="1"/>
          </p:cNvSpPr>
          <p:nvPr>
            <p:ph idx="1"/>
          </p:nvPr>
        </p:nvSpPr>
        <p:spPr>
          <a:xfrm>
            <a:off x="3434382" y="1160749"/>
            <a:ext cx="5565601" cy="3024336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ru-RU" altLang="en-US" sz="1600" dirty="0" smtClean="0">
                <a:solidFill>
                  <a:schemeClr val="tx1"/>
                </a:solidFill>
              </a:rPr>
              <a:t>С целью профилактики детского дорожно-транспортного травматизма в ДОО наиболее эффективной формой взаимодействия со всеми участниками образовательного процесса является работа 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кинотеатра «Радуга-ТВ».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600" dirty="0" smtClean="0">
                <a:solidFill>
                  <a:schemeClr val="tx1"/>
                </a:solidFill>
              </a:rPr>
              <a:t>В нашем кинотеатре можно посетить 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интерактивное фойе</a:t>
            </a:r>
            <a:r>
              <a:rPr lang="ru-RU" altLang="en-US" sz="1600" dirty="0" smtClean="0">
                <a:solidFill>
                  <a:schemeClr val="tx1"/>
                </a:solidFill>
              </a:rPr>
              <a:t>.  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600" b="1" dirty="0" smtClean="0">
                <a:solidFill>
                  <a:schemeClr val="tx1"/>
                </a:solidFill>
              </a:rPr>
              <a:t>Для гостей: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1600" dirty="0" smtClean="0">
                <a:solidFill>
                  <a:schemeClr val="tx1"/>
                </a:solidFill>
              </a:rPr>
              <a:t>новинки дидактических игр и  пособий,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1600" dirty="0" smtClean="0">
                <a:solidFill>
                  <a:schemeClr val="tx1"/>
                </a:solidFill>
              </a:rPr>
              <a:t>мастер-классы и другое, которые помогают формировать представления о безопасном поведении участников  дорожного движения.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2174751" cy="181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38" y="4185085"/>
            <a:ext cx="3563889" cy="2672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149078"/>
            <a:ext cx="3419872" cy="2564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 noChangeArrowheads="1"/>
          </p:cNvSpPr>
          <p:nvPr>
            <p:ph idx="1"/>
          </p:nvPr>
        </p:nvSpPr>
        <p:spPr>
          <a:xfrm>
            <a:off x="1475656" y="260648"/>
            <a:ext cx="7056784" cy="5112568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ru-RU" altLang="en-US" sz="1800" b="1" dirty="0" smtClean="0">
                <a:solidFill>
                  <a:schemeClr val="tx1"/>
                </a:solidFill>
              </a:rPr>
              <a:t>В кинозале </a:t>
            </a:r>
            <a:r>
              <a:rPr lang="ru-RU" altLang="en-US" sz="1800" dirty="0" smtClean="0">
                <a:solidFill>
                  <a:schemeClr val="tx1"/>
                </a:solidFill>
              </a:rPr>
              <a:t>для детей организуются :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1800" dirty="0" smtClean="0">
                <a:solidFill>
                  <a:schemeClr val="tx1"/>
                </a:solidFill>
              </a:rPr>
              <a:t>просмотр мультфильмов, видеороликов по ПДД,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1800" dirty="0" smtClean="0">
                <a:solidFill>
                  <a:schemeClr val="tx1"/>
                </a:solidFill>
              </a:rPr>
              <a:t>викторины,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1800" dirty="0" smtClean="0">
                <a:solidFill>
                  <a:schemeClr val="tx1"/>
                </a:solidFill>
              </a:rPr>
              <a:t>презентации,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</a:rPr>
              <a:t>-интерактивные игры.</a:t>
            </a:r>
          </a:p>
          <a:p>
            <a:pPr marL="0" indent="0">
              <a:buFont typeface="Arial" pitchFamily="34" charset="0"/>
              <a:buNone/>
            </a:pPr>
            <a:endParaRPr lang="ru-RU" alt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59" y="1412776"/>
            <a:ext cx="4139950" cy="3104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99992" cy="337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0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400" b="1" dirty="0">
                <a:solidFill>
                  <a:srgbClr val="FF0000"/>
                </a:solidFill>
              </a:rPr>
              <a:t>Развивающая предметно-пространственная среда в ДОО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Созданная развивающая предметно-пространственная среда в ДОО  по профилактике детского дорожно-транспортного травматизма отвечает требованиям ФГОС ДО:</a:t>
            </a:r>
          </a:p>
          <a:p>
            <a:pPr>
              <a:buFont typeface="Wingdings" pitchFamily="2" charset="2"/>
              <a:buChar char="v"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содержательно-насыщенная,</a:t>
            </a:r>
          </a:p>
          <a:p>
            <a:pPr>
              <a:buFont typeface="Wingdings" pitchFamily="2" charset="2"/>
              <a:buChar char="v"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трансформируемая,</a:t>
            </a:r>
          </a:p>
          <a:p>
            <a:pPr>
              <a:buFont typeface="Wingdings" pitchFamily="2" charset="2"/>
              <a:buChar char="v"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полифункциональная,</a:t>
            </a:r>
          </a:p>
          <a:p>
            <a:pPr>
              <a:buFont typeface="Wingdings" pitchFamily="2" charset="2"/>
              <a:buChar char="v"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вариативная,</a:t>
            </a:r>
          </a:p>
          <a:p>
            <a:pPr>
              <a:buFont typeface="Wingdings" pitchFamily="2" charset="2"/>
              <a:buChar char="v"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доступная,</a:t>
            </a:r>
          </a:p>
          <a:p>
            <a:pPr>
              <a:buFont typeface="Wingdings" pitchFamily="2" charset="2"/>
              <a:buChar char="v"/>
            </a:pPr>
            <a:r>
              <a:rPr lang="ru-RU" altLang="en-US" sz="1900" b="1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безопасная.</a:t>
            </a: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765406"/>
              </p:ext>
            </p:extLst>
          </p:nvPr>
        </p:nvGraphicFramePr>
        <p:xfrm>
          <a:off x="4137552" y="2636912"/>
          <a:ext cx="5006448" cy="393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53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ъект 2"/>
          <p:cNvSpPr>
            <a:spLocks noGrp="1" noChangeArrowheads="1"/>
          </p:cNvSpPr>
          <p:nvPr>
            <p:ph idx="1"/>
          </p:nvPr>
        </p:nvSpPr>
        <p:spPr>
          <a:xfrm>
            <a:off x="1475656" y="188190"/>
            <a:ext cx="7293496" cy="4525963"/>
          </a:xfrm>
        </p:spPr>
        <p:txBody>
          <a:bodyPr/>
          <a:lstStyle/>
          <a:p>
            <a:r>
              <a:rPr lang="ru-RU" altLang="en-US" sz="1800" b="1" dirty="0" smtClean="0">
                <a:solidFill>
                  <a:schemeClr val="tx1"/>
                </a:solidFill>
              </a:rPr>
              <a:t>По окончанию киносеанса дошколят и их родителей могут встретить:</a:t>
            </a:r>
          </a:p>
          <a:p>
            <a:pPr>
              <a:buFont typeface="Arial" pitchFamily="34" charset="0"/>
              <a:buChar char="-"/>
            </a:pPr>
            <a:r>
              <a:rPr lang="ru-RU" altLang="en-US" sz="1800" b="1" dirty="0" smtClean="0">
                <a:solidFill>
                  <a:schemeClr val="tx1"/>
                </a:solidFill>
              </a:rPr>
              <a:t>любимые сказочные герои,</a:t>
            </a:r>
          </a:p>
          <a:p>
            <a:pPr>
              <a:buFont typeface="Arial" pitchFamily="34" charset="0"/>
              <a:buChar char="-"/>
            </a:pPr>
            <a:r>
              <a:rPr lang="ru-RU" altLang="en-US" sz="1800" b="1" dirty="0" smtClean="0">
                <a:solidFill>
                  <a:schemeClr val="tx1"/>
                </a:solidFill>
              </a:rPr>
              <a:t>интересные люди (инспектор ГИБДД, сотрудники ДПС и др.), которые в игровой форме закрепляют полученные знания во время просмотра киносеанса.</a:t>
            </a:r>
          </a:p>
          <a:p>
            <a:pPr>
              <a:buFont typeface="Arial" pitchFamily="34" charset="0"/>
              <a:buChar char="-"/>
            </a:pPr>
            <a:endParaRPr lang="ru-RU" altLang="en-US" sz="16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5292079" cy="3969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ъект 2"/>
          <p:cNvSpPr>
            <a:spLocks noGrp="1" noChangeArrowheads="1"/>
          </p:cNvSpPr>
          <p:nvPr>
            <p:ph idx="1"/>
          </p:nvPr>
        </p:nvSpPr>
        <p:spPr>
          <a:xfrm>
            <a:off x="1475656" y="260648"/>
            <a:ext cx="7056784" cy="5112568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ru-RU" altLang="en-US" sz="2000" b="1" dirty="0" smtClean="0">
                <a:solidFill>
                  <a:schemeClr val="tx1"/>
                </a:solidFill>
              </a:rPr>
              <a:t>Для педагогов и родителей </a:t>
            </a:r>
            <a:r>
              <a:rPr lang="ru-RU" altLang="en-US" sz="2000" dirty="0" smtClean="0">
                <a:solidFill>
                  <a:schemeClr val="tx1"/>
                </a:solidFill>
              </a:rPr>
              <a:t>проводятся: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2000" dirty="0" smtClean="0">
                <a:solidFill>
                  <a:schemeClr val="tx1"/>
                </a:solidFill>
              </a:rPr>
              <a:t>всеобучи,</a:t>
            </a:r>
          </a:p>
          <a:p>
            <a:pPr marL="0" indent="0">
              <a:buFont typeface="Arial" pitchFamily="34" charset="0"/>
              <a:buChar char="-"/>
            </a:pPr>
            <a:r>
              <a:rPr lang="ru-RU" altLang="en-US" sz="2000" dirty="0" smtClean="0">
                <a:solidFill>
                  <a:schemeClr val="tx1"/>
                </a:solidFill>
              </a:rPr>
              <a:t>просмотры видеофильмов и другое.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1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229600" cy="1223962"/>
          </a:xfrm>
        </p:spPr>
        <p:txBody>
          <a:bodyPr>
            <a:normAutofit/>
          </a:bodyPr>
          <a:lstStyle/>
          <a:p>
            <a:r>
              <a:rPr lang="ru-RU" altLang="en-US" sz="2000" b="1" dirty="0" smtClean="0">
                <a:solidFill>
                  <a:srgbClr val="FF0000"/>
                </a:solidFill>
              </a:rPr>
              <a:t>Результаты мониторинга</a:t>
            </a:r>
            <a:br>
              <a:rPr lang="ru-RU" altLang="en-US" sz="2000" b="1" dirty="0" smtClean="0">
                <a:solidFill>
                  <a:srgbClr val="FF0000"/>
                </a:solidFill>
              </a:rPr>
            </a:br>
            <a:r>
              <a:rPr lang="ru-RU" altLang="en-US" sz="2000" b="1" dirty="0" smtClean="0">
                <a:solidFill>
                  <a:srgbClr val="FF0000"/>
                </a:solidFill>
              </a:rPr>
              <a:t> по формированию представлений о правилах </a:t>
            </a:r>
            <a:br>
              <a:rPr lang="ru-RU" altLang="en-US" sz="2000" b="1" dirty="0" smtClean="0">
                <a:solidFill>
                  <a:srgbClr val="FF0000"/>
                </a:solidFill>
              </a:rPr>
            </a:br>
            <a:r>
              <a:rPr lang="ru-RU" altLang="en-US" sz="2000" b="1" dirty="0" smtClean="0">
                <a:solidFill>
                  <a:srgbClr val="FF0000"/>
                </a:solidFill>
              </a:rPr>
              <a:t>поведения на дорогах и улицах :</a:t>
            </a:r>
          </a:p>
        </p:txBody>
      </p:sp>
      <p:sp>
        <p:nvSpPr>
          <p:cNvPr id="36866" name="Объект 5"/>
          <p:cNvSpPr>
            <a:spLocks noGrp="1" noChangeArrowheads="1"/>
          </p:cNvSpPr>
          <p:nvPr>
            <p:ph idx="1"/>
          </p:nvPr>
        </p:nvSpPr>
        <p:spPr>
          <a:xfrm>
            <a:off x="1691680" y="1700808"/>
            <a:ext cx="6696744" cy="388778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</a:rPr>
              <a:t>показали, что в течение трех лет, наблюдается положительная динамика в развитии дошкольников по формированию представлений о правилах поведения на дорогах и улицах: </a:t>
            </a:r>
          </a:p>
          <a:p>
            <a:pPr marL="0" indent="0"/>
            <a:r>
              <a:rPr lang="ru-RU" altLang="en-US" sz="1800" u="sng" dirty="0" smtClean="0">
                <a:solidFill>
                  <a:schemeClr val="tx1"/>
                </a:solidFill>
              </a:rPr>
              <a:t>2015/2016 учебный год</a:t>
            </a:r>
            <a:r>
              <a:rPr lang="ru-RU" altLang="en-US" sz="1800" dirty="0" smtClean="0">
                <a:solidFill>
                  <a:schemeClr val="tx1"/>
                </a:solidFill>
              </a:rPr>
              <a:t> -  высокий уровень – 35%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</a:rPr>
              <a:t>                                                        средний уровень – 57%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</a:rPr>
              <a:t>                                                        низкий уровень – 8%</a:t>
            </a:r>
          </a:p>
          <a:p>
            <a:pPr marL="0" indent="0"/>
            <a:r>
              <a:rPr lang="ru-RU" altLang="en-US" sz="1800" u="sng" dirty="0" smtClean="0">
                <a:solidFill>
                  <a:schemeClr val="tx1"/>
                </a:solidFill>
              </a:rPr>
              <a:t>2016/2017 учебный год</a:t>
            </a:r>
            <a:r>
              <a:rPr lang="ru-RU" altLang="en-US" sz="1800" dirty="0" smtClean="0">
                <a:solidFill>
                  <a:schemeClr val="tx1"/>
                </a:solidFill>
              </a:rPr>
              <a:t> -  высокий уровень – 34%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</a:rPr>
              <a:t>                                                        средний уровень – 61%</a:t>
            </a:r>
          </a:p>
          <a:p>
            <a:pPr marL="0" indent="0">
              <a:buFont typeface="Arial" pitchFamily="34" charset="0"/>
              <a:buNone/>
            </a:pPr>
            <a:r>
              <a:rPr lang="ru-RU" altLang="en-US" sz="1800" dirty="0" smtClean="0">
                <a:solidFill>
                  <a:schemeClr val="tx1"/>
                </a:solidFill>
              </a:rPr>
              <a:t>                                                        низкий уровень – 5%</a:t>
            </a:r>
          </a:p>
          <a:p>
            <a:pPr marL="0" indent="0"/>
            <a:r>
              <a:rPr lang="ru-RU" altLang="en-US" sz="1800" u="sng" dirty="0" smtClean="0">
                <a:solidFill>
                  <a:schemeClr val="tx1"/>
                </a:solidFill>
              </a:rPr>
              <a:t>2017/2018 </a:t>
            </a:r>
            <a:r>
              <a:rPr lang="ru-RU" altLang="en-US" sz="1800" u="sng" dirty="0">
                <a:solidFill>
                  <a:schemeClr val="tx1"/>
                </a:solidFill>
              </a:rPr>
              <a:t>учебный год</a:t>
            </a:r>
            <a:r>
              <a:rPr lang="ru-RU" altLang="en-US" sz="1800" dirty="0">
                <a:solidFill>
                  <a:schemeClr val="tx1"/>
                </a:solidFill>
              </a:rPr>
              <a:t> -  высокий уровень – </a:t>
            </a:r>
            <a:r>
              <a:rPr lang="ru-RU" altLang="en-US" sz="1800" dirty="0" smtClean="0">
                <a:solidFill>
                  <a:schemeClr val="tx1"/>
                </a:solidFill>
              </a:rPr>
              <a:t>36%</a:t>
            </a:r>
            <a:endParaRPr lang="ru-RU" alt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altLang="en-US" sz="1800" dirty="0">
                <a:solidFill>
                  <a:schemeClr val="tx1"/>
                </a:solidFill>
              </a:rPr>
              <a:t>                                                        средний уровень </a:t>
            </a:r>
            <a:r>
              <a:rPr lang="ru-RU" altLang="en-US" sz="1800">
                <a:solidFill>
                  <a:schemeClr val="tx1"/>
                </a:solidFill>
              </a:rPr>
              <a:t>– </a:t>
            </a:r>
            <a:r>
              <a:rPr lang="ru-RU" altLang="en-US" sz="1800" smtClean="0">
                <a:solidFill>
                  <a:schemeClr val="tx1"/>
                </a:solidFill>
              </a:rPr>
              <a:t>59%</a:t>
            </a:r>
            <a:endParaRPr lang="ru-RU" alt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altLang="en-US" sz="1800" dirty="0">
                <a:solidFill>
                  <a:schemeClr val="tx1"/>
                </a:solidFill>
              </a:rPr>
              <a:t>                                                       низкий уровень </a:t>
            </a:r>
            <a:r>
              <a:rPr lang="ru-RU" altLang="en-US" sz="1800" dirty="0" smtClean="0">
                <a:solidFill>
                  <a:schemeClr val="tx1"/>
                </a:solidFill>
              </a:rPr>
              <a:t>–5%</a:t>
            </a:r>
            <a:endParaRPr lang="ru-RU" altLang="en-US" sz="1800" dirty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altLang="en-US" sz="1800" dirty="0" smtClean="0">
              <a:solidFill>
                <a:schemeClr val="tx1"/>
              </a:solidFill>
            </a:endParaRPr>
          </a:p>
          <a:p>
            <a:pPr marL="0" indent="0"/>
            <a:endParaRPr lang="ru-RU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295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Результаты работы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8" y="1557338"/>
            <a:ext cx="3833812" cy="511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628" y="0"/>
            <a:ext cx="7128792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Методический кабинет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41277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2699792" y="620688"/>
            <a:ext cx="2448272" cy="79208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Картотеки</a:t>
            </a:r>
            <a:endParaRPr lang="ru-RU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09" y="2507834"/>
            <a:ext cx="3924965" cy="294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6012160" y="1196752"/>
            <a:ext cx="2808312" cy="117164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Интерактивные игры</a:t>
            </a:r>
            <a:endParaRPr lang="ru-RU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63" y="4221088"/>
            <a:ext cx="3456384" cy="2460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0" y="1556792"/>
            <a:ext cx="5997633" cy="295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1691680" y="0"/>
            <a:ext cx="5616624" cy="140473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Методическое обеспечение</a:t>
            </a:r>
            <a:endParaRPr lang="ru-RU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748086"/>
            <a:ext cx="4967287" cy="3109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«</a:t>
            </a:r>
            <a:r>
              <a:rPr lang="ru-RU" altLang="en-US" sz="2800" b="1" dirty="0" err="1">
                <a:solidFill>
                  <a:srgbClr val="FF0000"/>
                </a:solidFill>
              </a:rPr>
              <a:t>Автогородок</a:t>
            </a:r>
            <a:r>
              <a:rPr lang="ru-RU" altLang="en-US" sz="2800" b="1" dirty="0">
                <a:solidFill>
                  <a:srgbClr val="FF0000"/>
                </a:solidFill>
              </a:rPr>
              <a:t>» на территории ДОО</a:t>
            </a:r>
            <a:br>
              <a:rPr lang="ru-RU" altLang="en-US" sz="2800" b="1" dirty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5" y="1628800"/>
            <a:ext cx="7018358" cy="4399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/>
            </a:r>
            <a:br>
              <a:rPr lang="ru-RU" altLang="en-US" sz="2800" b="1" dirty="0">
                <a:solidFill>
                  <a:srgbClr val="FF0000"/>
                </a:solidFill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8123" y="36328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</a:rPr>
              <a:t>«Школа дорожных наук»  в фойе ДОО</a:t>
            </a:r>
            <a:br>
              <a:rPr lang="ru-RU" altLang="en-US" sz="2400" b="1" dirty="0">
                <a:solidFill>
                  <a:srgbClr val="FF0000"/>
                </a:solidFill>
              </a:rPr>
            </a:br>
            <a:endParaRPr lang="ru-RU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574983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5016"/>
            <a:ext cx="4403981" cy="3302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</a:rPr>
              <a:t>Уголок безопасности </a:t>
            </a:r>
            <a:br>
              <a:rPr lang="ru-RU" altLang="en-US" sz="2400" b="1" dirty="0">
                <a:solidFill>
                  <a:srgbClr val="FF0000"/>
                </a:solidFill>
              </a:rPr>
            </a:br>
            <a:r>
              <a:rPr lang="ru-RU" altLang="en-US" sz="2400" b="1" dirty="0"/>
              <a:t>в группе раннего возраста </a:t>
            </a:r>
            <a:endParaRPr lang="ru-RU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008812" cy="4248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166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</a:rPr>
              <a:t>Уголок безопасности </a:t>
            </a:r>
            <a:endParaRPr lang="ru-RU" alt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altLang="en-US" sz="2400" b="1" dirty="0" smtClean="0"/>
              <a:t>в </a:t>
            </a:r>
            <a:r>
              <a:rPr lang="ru-RU" altLang="en-US" sz="2400" b="1" dirty="0"/>
              <a:t>младшей группе</a:t>
            </a:r>
            <a:br>
              <a:rPr lang="ru-RU" altLang="en-US" sz="2400" b="1" dirty="0"/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884521" cy="311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41" y="869692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7707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34" y="3933056"/>
            <a:ext cx="3112368" cy="2334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7086" y="3613666"/>
            <a:ext cx="913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en-US" b="1" dirty="0" err="1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Лепбук</a:t>
            </a:r>
            <a:endParaRPr lang="ru-RU" altLang="en-US" dirty="0"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716</Words>
  <Application>Microsoft Office PowerPoint</Application>
  <PresentationFormat>Экран (4:3)</PresentationFormat>
  <Paragraphs>137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«Система работы ДОО  по профилактике  детского дорожно-транспортного травматизма» </vt:lpstr>
      <vt:lpstr>Актуальность</vt:lpstr>
      <vt:lpstr>Развивающая предметно-пространственная среда в ДОО</vt:lpstr>
      <vt:lpstr>Методический кабинет</vt:lpstr>
      <vt:lpstr>Презентация PowerPoint</vt:lpstr>
      <vt:lpstr>«Автогородок» на территории ДОО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Мобильная машина</vt:lpstr>
      <vt:lpstr>Дидактический  обруч </vt:lpstr>
      <vt:lpstr>Презентация PowerPoint</vt:lpstr>
      <vt:lpstr>Презентация PowerPoint</vt:lpstr>
      <vt:lpstr>Презентация PowerPoint</vt:lpstr>
      <vt:lpstr>Презентация PowerPoint</vt:lpstr>
      <vt:lpstr>Лепбук  для знакомства с профессией инспектора ГИБДД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  с детьми:</vt:lpstr>
      <vt:lpstr>Участие в районном конкурсе  «Юные знатоки правил дорожного движения»</vt:lpstr>
      <vt:lpstr>Формы работы  с педагогами:</vt:lpstr>
      <vt:lpstr>Презентация PowerPoint</vt:lpstr>
      <vt:lpstr>           Работа кинотеатра «Радуга-ТВ»</vt:lpstr>
      <vt:lpstr>Презентация PowerPoint</vt:lpstr>
      <vt:lpstr>Презентация PowerPoint</vt:lpstr>
      <vt:lpstr>Презентация PowerPoint</vt:lpstr>
      <vt:lpstr>Результаты мониторинга  по формированию представлений о правилах  поведения на дорогах и улицах :</vt:lpstr>
      <vt:lpstr>Результаты работы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creator>Павел Погодаев</dc:creator>
  <cp:lastModifiedBy>User</cp:lastModifiedBy>
  <cp:revision>44</cp:revision>
  <dcterms:created xsi:type="dcterms:W3CDTF">2017-11-06T09:36:21Z</dcterms:created>
  <dcterms:modified xsi:type="dcterms:W3CDTF">2018-08-10T06:43:13Z</dcterms:modified>
</cp:coreProperties>
</file>