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57" r:id="rId4"/>
    <p:sldId id="261" r:id="rId5"/>
    <p:sldId id="262" r:id="rId6"/>
    <p:sldId id="263" r:id="rId7"/>
    <p:sldId id="264" r:id="rId8"/>
    <p:sldId id="258" r:id="rId9"/>
    <p:sldId id="259" r:id="rId10"/>
    <p:sldId id="260" r:id="rId11"/>
    <p:sldId id="268" r:id="rId12"/>
    <p:sldId id="267" r:id="rId13"/>
    <p:sldId id="266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CDBB-F0E6-4A50-A233-92444C3ADB60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C410-0FA5-47EE-8B13-4484C7B9B7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700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CDBB-F0E6-4A50-A233-92444C3ADB60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C410-0FA5-47EE-8B13-4484C7B9B7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17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CDBB-F0E6-4A50-A233-92444C3ADB60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C410-0FA5-47EE-8B13-4484C7B9B74E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201549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CDBB-F0E6-4A50-A233-92444C3ADB60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C410-0FA5-47EE-8B13-4484C7B9B7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1382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CDBB-F0E6-4A50-A233-92444C3ADB60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C410-0FA5-47EE-8B13-4484C7B9B74E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636282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CDBB-F0E6-4A50-A233-92444C3ADB60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C410-0FA5-47EE-8B13-4484C7B9B7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4598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CDBB-F0E6-4A50-A233-92444C3ADB60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C410-0FA5-47EE-8B13-4484C7B9B7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638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CDBB-F0E6-4A50-A233-92444C3ADB60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C410-0FA5-47EE-8B13-4484C7B9B7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221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CDBB-F0E6-4A50-A233-92444C3ADB60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C410-0FA5-47EE-8B13-4484C7B9B7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732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CDBB-F0E6-4A50-A233-92444C3ADB60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C410-0FA5-47EE-8B13-4484C7B9B7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921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CDBB-F0E6-4A50-A233-92444C3ADB60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C410-0FA5-47EE-8B13-4484C7B9B7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831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CDBB-F0E6-4A50-A233-92444C3ADB60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C410-0FA5-47EE-8B13-4484C7B9B7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303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CDBB-F0E6-4A50-A233-92444C3ADB60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C410-0FA5-47EE-8B13-4484C7B9B7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370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CDBB-F0E6-4A50-A233-92444C3ADB60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C410-0FA5-47EE-8B13-4484C7B9B7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86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CDBB-F0E6-4A50-A233-92444C3ADB60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C410-0FA5-47EE-8B13-4484C7B9B7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535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BCDBB-F0E6-4A50-A233-92444C3ADB60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C410-0FA5-47EE-8B13-4484C7B9B7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379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BCDBB-F0E6-4A50-A233-92444C3ADB60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62BC410-0FA5-47EE-8B13-4484C7B9B7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60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C58518-7AE4-4E78-9754-E398AAD49A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4385" y="736270"/>
            <a:ext cx="8170224" cy="1686296"/>
          </a:xfrm>
        </p:spPr>
        <p:txBody>
          <a:bodyPr/>
          <a:lstStyle/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Театральная студия «Буратино» МОУ ДО «ЦДЮТ» </a:t>
            </a:r>
            <a:r>
              <a:rPr lang="ru-RU" sz="2000" dirty="0" err="1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г.Луга</a:t>
            </a:r>
            <a:br>
              <a:rPr lang="ru-RU" sz="20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</a:br>
            <a:br>
              <a:rPr lang="ru-RU" sz="40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</a:br>
            <a:r>
              <a:rPr lang="ru-RU" sz="2800" dirty="0">
                <a:latin typeface="Georgia" panose="02040502050405020303" pitchFamily="18" charset="0"/>
              </a:rPr>
              <a:t>Дисциплина </a:t>
            </a:r>
            <a:br>
              <a:rPr lang="ru-RU" sz="2800" dirty="0">
                <a:latin typeface="Georgia" panose="02040502050405020303" pitchFamily="18" charset="0"/>
              </a:rPr>
            </a:b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«Актерское мастерство»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D4623E3-1BA3-41A4-8CD4-FEE797E6D1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429001"/>
            <a:ext cx="9963397" cy="1718732"/>
          </a:xfrm>
        </p:spPr>
        <p:txBody>
          <a:bodyPr>
            <a:normAutofit fontScale="25000" lnSpcReduction="20000"/>
          </a:bodyPr>
          <a:lstStyle/>
          <a:p>
            <a:endParaRPr lang="ru-RU" sz="6000" b="1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160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Творчество </a:t>
            </a:r>
            <a:r>
              <a:rPr lang="ru-RU" sz="16000" b="1" dirty="0" err="1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К.С.Станиславского</a:t>
            </a:r>
            <a:r>
              <a:rPr lang="ru-RU" sz="160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,</a:t>
            </a:r>
          </a:p>
          <a:p>
            <a:r>
              <a:rPr lang="ru-RU" sz="160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этика актёра</a:t>
            </a:r>
          </a:p>
          <a:p>
            <a:endParaRPr lang="ru-RU" sz="8000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endParaRPr lang="ru-RU" sz="8000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80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Педагог дополнительного образования </a:t>
            </a:r>
          </a:p>
          <a:p>
            <a:r>
              <a:rPr lang="ru-RU" sz="80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Бондарева Наталья Ивановна</a:t>
            </a:r>
          </a:p>
        </p:txBody>
      </p:sp>
    </p:spTree>
    <p:extLst>
      <p:ext uri="{BB962C8B-B14F-4D97-AF65-F5344CB8AC3E}">
        <p14:creationId xmlns:p14="http://schemas.microsoft.com/office/powerpoint/2010/main" val="27083744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E8FDDE9-9F39-4876-A625-B7E128A4BDB2}"/>
              </a:ext>
            </a:extLst>
          </p:cNvPr>
          <p:cNvSpPr/>
          <p:nvPr/>
        </p:nvSpPr>
        <p:spPr>
          <a:xfrm>
            <a:off x="451262" y="430849"/>
            <a:ext cx="973776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" 99% ТРУДА И 1 % ТАЛАНТА«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ДИСЦИПЛИНА И ЗАПРЕТ НА ОПОЗДАНИЯ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 ДОБРОЖЕЛАТЕЛЬНАЯ АТМОСФЕРА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УМЕНИЕ ОБСУЖДАТЬ И ВИДЕТЬ НЕДОСТАТКИ В ПРОЦЕССЕ РЕПЕТИЦИИ,ЧТОБЫ ПОТОМ БЫЛО ПОНЯТНО ЧТО НУЖНО ИСПРАВИТЬ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НАЧИНАТЬ ОБСУЖДЕНИЕ ВСЕГДА С ХОРОШЕГО, ПОЛОЖИТЕЛЬНОГО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ЗАМЕЧАНИЯ ДОЛЖНЫ ПОМОГАТЬ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ПОМОГАТЬ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КАТЕГОРИЧЕСКИЙ ЗАПРЕТ НА СЛОВА «СДЕЛАЮ ПОТОМ», только "ЗДЕСЬ СЕЙЧАС", И В" ПОЛНУЮ НОЖКУ" 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А СПЕКТАКЛЬ ЭТО ПРОСТО "РЕПЕТИЦИЯ НА ЗРИТЕЛЯ "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ru-RU" sz="2400" b="1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endParaRPr lang="ru-RU" b="1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ВОТ ТАКИЕ ОСНОВНЫЕ ПУНКТЫ ЭТИКИ К.С. СТАНИСЛАВСКОГО КОТОРЫЕ ПОМОГАЮТ СОХРАНЯТЬ НОРМАЛЬНУЮ ЖИЗНЕДЕЯТЕЛЬНОСТЬ И РАБОТУ В КОЛЛЕКТИВЕ.</a:t>
            </a:r>
            <a:endParaRPr lang="ru-RU" sz="1600" dirty="0">
              <a:solidFill>
                <a:schemeClr val="accent2">
                  <a:lumMod val="50000"/>
                </a:schemeClr>
              </a:solidFill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928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F6114B0-06C0-43B7-ABC0-136513CA18A3}"/>
              </a:ext>
            </a:extLst>
          </p:cNvPr>
          <p:cNvSpPr/>
          <p:nvPr/>
        </p:nvSpPr>
        <p:spPr>
          <a:xfrm>
            <a:off x="356260" y="190005"/>
            <a:ext cx="11139054" cy="6145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2400" b="1" dirty="0">
                <a:solidFill>
                  <a:schemeClr val="accent2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Правила поведения обучающихся </a:t>
            </a:r>
            <a:endParaRPr lang="ru-RU" sz="2400" dirty="0">
              <a:solidFill>
                <a:schemeClr val="accent2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</a:pPr>
            <a:r>
              <a:rPr lang="ru-RU" sz="2400" b="1" dirty="0">
                <a:solidFill>
                  <a:schemeClr val="accent2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театральной студии  «Буратино</a:t>
            </a:r>
            <a:endParaRPr lang="ru-RU" sz="2400" dirty="0">
              <a:solidFill>
                <a:schemeClr val="accent2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ТЕАТР -  ИСКУССТВО КОЛЛЕКТИВНОЕ» 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 Быть </a:t>
            </a:r>
            <a:r>
              <a:rPr lang="ru-RU" dirty="0" err="1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взаимовежливыми</a:t>
            </a:r>
            <a:r>
              <a:rPr lang="ru-RU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доброжелательными в отношении друг к другу. </a:t>
            </a:r>
          </a:p>
          <a:p>
            <a:pPr>
              <a:spcAft>
                <a:spcPts val="800"/>
              </a:spcAft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"ТЕАТР НАЧИНАЕТСЯ С ВЕШАЛКИ"                                                                            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 Приходить на занятия вовремя и настроенными на работу. </a:t>
            </a:r>
          </a:p>
          <a:p>
            <a:pPr>
              <a:spcAft>
                <a:spcPts val="800"/>
              </a:spcAft>
            </a:pPr>
            <a:r>
              <a:rPr lang="ru-RU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Заранее предупреждать педагога о пропусках занятий. </a:t>
            </a:r>
          </a:p>
          <a:p>
            <a:pPr>
              <a:spcAft>
                <a:spcPts val="800"/>
              </a:spcAft>
            </a:pPr>
            <a:r>
              <a:rPr lang="ru-RU" sz="16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Тел. Бондаревой Натальи Ивановны  8-911-146-18-50</a:t>
            </a:r>
          </a:p>
          <a:p>
            <a:pPr>
              <a:spcAft>
                <a:spcPts val="800"/>
              </a:spcAft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"ЛЮБИ ИСКУССТВО В СЕБЕ, А НЕ СЕБЯ В ИСКУССТВЕ"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 Реагировать на замечания педагога правильно.</a:t>
            </a:r>
          </a:p>
          <a:p>
            <a:pPr>
              <a:spcAft>
                <a:spcPts val="800"/>
              </a:spcAft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 99% ТРУДА И 1 % ТАЛАНТА"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  Выполнять задания педагога в полную силу, быть "ЗДЕСЬ и СЕЙЧАС",</a:t>
            </a:r>
          </a:p>
          <a:p>
            <a:pPr>
              <a:spcAft>
                <a:spcPts val="800"/>
              </a:spcAft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"НЕТ МАЛЕНЬКИХ РОЛЕЙ - ЕСТЬ МАЛЕНЬКИЕ АРТИСТЫ" 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  Добросовестно работать над образом. </a:t>
            </a:r>
          </a:p>
          <a:p>
            <a:pPr>
              <a:spcAft>
                <a:spcPts val="800"/>
              </a:spcAft>
            </a:pPr>
            <a:r>
              <a:rPr lang="ru-RU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  Бережно относиться к костюмам, реквизиту, декорациям и к оборудованию кабинета, поддерживать порядок в классе.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1F248F9-6228-4892-BB51-3D8EAAABED3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101" y="2351315"/>
            <a:ext cx="1918457" cy="19587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68292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7AEE85-C5E9-4145-8132-2EFA25FB561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001" y="475588"/>
            <a:ext cx="1466850" cy="17621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40B2A01-4CBC-4544-86E6-CDE96EC0EA9A}"/>
              </a:ext>
            </a:extLst>
          </p:cNvPr>
          <p:cNvSpPr/>
          <p:nvPr/>
        </p:nvSpPr>
        <p:spPr>
          <a:xfrm>
            <a:off x="1068779" y="1983179"/>
            <a:ext cx="10822439" cy="3995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9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ctr">
              <a:spcAft>
                <a:spcPts val="800"/>
              </a:spcAft>
            </a:pPr>
            <a:r>
              <a:rPr lang="ru-RU" sz="2000" b="1" dirty="0">
                <a:solidFill>
                  <a:schemeClr val="accent2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Обучающимся не рекомендуется </a:t>
            </a:r>
            <a:r>
              <a:rPr lang="ru-RU" sz="2000" b="1" dirty="0">
                <a:solidFill>
                  <a:srgbClr val="FF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b="1" dirty="0"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Опаздывать на занятия.</a:t>
            </a:r>
          </a:p>
          <a:p>
            <a:pPr marL="342900" indent="-342900"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Отвлекаться на посторонние телефонные разговоры.</a:t>
            </a:r>
          </a:p>
          <a:p>
            <a:pPr marL="342900" indent="-342900">
              <a:spcAft>
                <a:spcPts val="800"/>
              </a:spcAft>
              <a:buFont typeface="Wingdings" panose="05000000000000000000" pitchFamily="2" charset="2"/>
              <a:buChar char="v"/>
              <a:tabLst>
                <a:tab pos="2969895" algn="ctr"/>
              </a:tabLst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Обижаться на критику. </a:t>
            </a:r>
          </a:p>
          <a:p>
            <a:pPr marL="342900" indent="-342900">
              <a:spcAft>
                <a:spcPts val="800"/>
              </a:spcAft>
              <a:buFont typeface="Wingdings" panose="05000000000000000000" pitchFamily="2" charset="2"/>
              <a:buChar char="v"/>
              <a:tabLst>
                <a:tab pos="2969895" algn="ctr"/>
              </a:tabLst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Использовать слова «сделаю потом».	</a:t>
            </a:r>
          </a:p>
          <a:p>
            <a:pPr marL="342900" indent="-342900"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Использовать ругательства.        </a:t>
            </a:r>
          </a:p>
          <a:p>
            <a:pPr marL="342900" indent="-342900"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Жевать жвачку во время занятий. </a:t>
            </a:r>
          </a:p>
          <a:p>
            <a:pPr marL="342900" indent="-342900"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Есть сладкое и пить газированные напитки перед занятиями.</a:t>
            </a:r>
          </a:p>
          <a:p>
            <a:pPr>
              <a:spcAft>
                <a:spcPts val="800"/>
              </a:spcAft>
            </a:pPr>
            <a:r>
              <a:rPr lang="ru-RU" sz="9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800"/>
              </a:spcAft>
            </a:pPr>
            <a:r>
              <a:rPr lang="ru-RU" sz="9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1603074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E929F87-D1DE-4988-8EB9-4ADA1FF4B189}"/>
              </a:ext>
            </a:extLst>
          </p:cNvPr>
          <p:cNvSpPr/>
          <p:nvPr/>
        </p:nvSpPr>
        <p:spPr>
          <a:xfrm>
            <a:off x="498764" y="410738"/>
            <a:ext cx="10046524" cy="5763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Актер прежде всего должен быть культурным и 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понимать, уметь дотягиваться до гениев литературы.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500"/>
              </a:spcAft>
              <a:buFont typeface="Wingdings" panose="05000000000000000000" pitchFamily="2" charset="2"/>
              <a:buChar char="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Театр есть искусство отражать. 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бы смысл театра был только в развлекательном зрелище, быть может, и не стоило бы класть в него столько труда. Но театр есть искусство отражать жизнь. 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Никогда не забывайте, что театр живет не блеском огней, роскошью декораций и костюмов, эффектными мизансценами, а идеями драматурга. Изъян в идее пьесы нельзя ничем закрыть. Никакая театральная мишура не поможет.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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детей нужно играть так же, как для взрослых, только еще лучше.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500"/>
              </a:spcAft>
            </a:pP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Константин Сергеевич Станиславский</a:t>
            </a:r>
            <a:endParaRPr lang="ru-RU" sz="2400" dirty="0">
              <a:solidFill>
                <a:schemeClr val="accent1">
                  <a:lumMod val="50000"/>
                </a:schemeClr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432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2E2875-86EF-47EB-9E9F-C864E37A22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02629" y="2404534"/>
            <a:ext cx="5617028" cy="1646302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Константин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</a:t>
            </a: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Сергеевич</a:t>
            </a:r>
            <a:r>
              <a:rPr lang="ru-RU" sz="4800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 </a:t>
            </a: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Станиславский</a:t>
            </a:r>
            <a:b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cs typeface="Calibri" panose="020F0502020204030204" pitchFamily="34" charset="0"/>
              </a:rPr>
            </a:b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  <a:cs typeface="Calibri" panose="020F0502020204030204" pitchFamily="34" charset="0"/>
              </a:rPr>
              <a:t>(Алексеев)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4800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0B6161C-1DE8-483C-85EE-3FD767ACE9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65766" y="4050833"/>
            <a:ext cx="6911439" cy="913053"/>
          </a:xfrm>
        </p:spPr>
        <p:txBody>
          <a:bodyPr>
            <a:normAutofit fontScale="70000" lnSpcReduction="20000"/>
          </a:bodyPr>
          <a:lstStyle/>
          <a:p>
            <a:pPr algn="ctr"/>
            <a:endParaRPr lang="ru-RU" sz="2000" b="1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cs typeface="Aharoni" panose="02010803020104030203" pitchFamily="2" charset="-79"/>
              </a:rPr>
              <a:t>Годы жизни: 17 января 1863 года - </a:t>
            </a:r>
          </a:p>
          <a:p>
            <a:pPr algn="ctr"/>
            <a:r>
              <a:rPr lang="ru-RU" altLang="ru-RU" sz="20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cs typeface="Aharoni" panose="02010803020104030203" pitchFamily="2" charset="-79"/>
              </a:rPr>
              <a:t>- 7 августа 1938 года</a:t>
            </a:r>
            <a:r>
              <a:rPr lang="ru-RU" altLang="ru-RU" i="1" dirty="0">
                <a:solidFill>
                  <a:srgbClr val="F0F0F0"/>
                </a:solidFill>
                <a:latin typeface="Georgia" panose="02040502050405020303" pitchFamily="18" charset="0"/>
              </a:rPr>
              <a:t> </a:t>
            </a:r>
            <a:r>
              <a:rPr lang="ru-RU" dirty="0">
                <a:latin typeface="Georgia" panose="02040502050405020303" pitchFamily="18" charset="0"/>
              </a:rPr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F16401F-BF08-4AD3-9FD2-F93BA1F364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679" y="665019"/>
            <a:ext cx="4069881" cy="5836722"/>
          </a:xfrm>
          <a:prstGeom prst="rect">
            <a:avLst/>
          </a:prstGeom>
          <a:ln w="1905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83006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560B58E-30DA-4170-8E93-BBF940E7073D}"/>
              </a:ext>
            </a:extLst>
          </p:cNvPr>
          <p:cNvSpPr/>
          <p:nvPr/>
        </p:nvSpPr>
        <p:spPr>
          <a:xfrm>
            <a:off x="237506" y="1598610"/>
            <a:ext cx="11780323" cy="4710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Константин</a:t>
            </a:r>
            <a:r>
              <a:rPr lang="ru-RU" sz="4400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Сергеевич</a:t>
            </a:r>
            <a:r>
              <a:rPr lang="ru-RU" sz="4400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Станиславский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 -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Aharoni" panose="02010803020104030203" pitchFamily="2" charset="-79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    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Aharoni" panose="02010803020104030203" pitchFamily="2" charset="-79"/>
              </a:rPr>
              <a:t>выдающийся актер, режиссер, педагог, театральный теоретик, создатель уникальной актерской системы, которая на протяжении 100 лет имеет огромную популярность в России и в мире. </a:t>
            </a:r>
            <a:endParaRPr lang="ru-RU" sz="2800" dirty="0">
              <a:solidFill>
                <a:schemeClr val="accent2">
                  <a:lumMod val="50000"/>
                </a:schemeClr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Aharoni" panose="02010803020104030203" pitchFamily="2" charset="-79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1B47058-EE5D-412E-AB09-62D6160D6D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69" y="184839"/>
            <a:ext cx="2711533" cy="3769031"/>
          </a:xfrm>
          <a:prstGeom prst="rect">
            <a:avLst/>
          </a:prstGeom>
          <a:ln w="190500" cap="sq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47561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504px-Konstantin_Stanislavskiy_1912">
            <a:extLst>
              <a:ext uri="{FF2B5EF4-FFF2-40B4-BE49-F238E27FC236}">
                <a16:creationId xmlns:a16="http://schemas.microsoft.com/office/drawing/2014/main" id="{C7ABB8B8-BCF6-4876-9BD2-7807023898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053" y="1110004"/>
            <a:ext cx="4090255" cy="4860265"/>
          </a:xfrm>
          <a:prstGeom prst="rect">
            <a:avLst/>
          </a:prstGeom>
          <a:ln w="1905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92A990A-47CE-4008-B2B0-00A9F1B8FA58}"/>
              </a:ext>
            </a:extLst>
          </p:cNvPr>
          <p:cNvSpPr/>
          <p:nvPr/>
        </p:nvSpPr>
        <p:spPr>
          <a:xfrm>
            <a:off x="403761" y="855024"/>
            <a:ext cx="6424551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altLang="ru-RU" sz="24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cs typeface="Aharoni" panose="02010803020104030203" pitchFamily="2" charset="-79"/>
              </a:rPr>
              <a:t>Принадлежал к высшим кругам русских промышленников, был в родстве со всей именитой купеческой и интеллигентной Москвой.</a:t>
            </a:r>
          </a:p>
          <a:p>
            <a:pPr>
              <a:lnSpc>
                <a:spcPct val="80000"/>
              </a:lnSpc>
            </a:pPr>
            <a:r>
              <a:rPr lang="ru-RU" altLang="ru-RU" sz="24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cs typeface="Aharoni" panose="02010803020104030203" pitchFamily="2" charset="-79"/>
              </a:rPr>
              <a:t>В 1881 вышел из Лазаревского института и начал службу в семейной фирме. </a:t>
            </a:r>
          </a:p>
          <a:p>
            <a:pPr>
              <a:lnSpc>
                <a:spcPct val="80000"/>
              </a:lnSpc>
            </a:pPr>
            <a:endParaRPr lang="ru-RU" altLang="ru-RU" sz="2400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  <a:cs typeface="Aharoni" panose="02010803020104030203" pitchFamily="2" charset="-79"/>
            </a:endParaRPr>
          </a:p>
          <a:p>
            <a:pPr>
              <a:lnSpc>
                <a:spcPct val="80000"/>
              </a:lnSpc>
            </a:pPr>
            <a:r>
              <a:rPr lang="ru-RU" altLang="ru-RU" sz="24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cs typeface="Aharoni" panose="02010803020104030203" pitchFamily="2" charset="-79"/>
              </a:rPr>
              <a:t>В семье увлекались театром, в московском доме был специально перестроенный для театральных представлений зал, в имении </a:t>
            </a:r>
            <a:r>
              <a:rPr lang="ru-RU" altLang="ru-RU" sz="2400" dirty="0" err="1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cs typeface="Aharoni" panose="02010803020104030203" pitchFamily="2" charset="-79"/>
              </a:rPr>
              <a:t>Любимовке</a:t>
            </a:r>
            <a:r>
              <a:rPr lang="ru-RU" altLang="ru-RU" sz="24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cs typeface="Aharoni" panose="02010803020104030203" pitchFamily="2" charset="-79"/>
              </a:rPr>
              <a:t> — театральный флигель. </a:t>
            </a:r>
          </a:p>
          <a:p>
            <a:pPr>
              <a:lnSpc>
                <a:spcPct val="80000"/>
              </a:lnSpc>
            </a:pPr>
            <a:endParaRPr lang="ru-RU" altLang="ru-RU" sz="2400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  <a:cs typeface="Aharoni" panose="02010803020104030203" pitchFamily="2" charset="-79"/>
            </a:endParaRPr>
          </a:p>
          <a:p>
            <a:pPr>
              <a:lnSpc>
                <a:spcPct val="80000"/>
              </a:lnSpc>
            </a:pPr>
            <a:r>
              <a:rPr lang="ru-RU" altLang="ru-RU" sz="24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cs typeface="Aharoni" panose="02010803020104030203" pitchFamily="2" charset="-79"/>
              </a:rPr>
              <a:t>Сценические опыты начал с 1877 в домашнем Алексеевском кружке. </a:t>
            </a:r>
          </a:p>
          <a:p>
            <a:pPr>
              <a:lnSpc>
                <a:spcPct val="80000"/>
              </a:lnSpc>
            </a:pPr>
            <a:endParaRPr lang="ru-RU" altLang="ru-RU" sz="2400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  <a:cs typeface="Aharoni" panose="02010803020104030203" pitchFamily="2" charset="-79"/>
            </a:endParaRPr>
          </a:p>
          <a:p>
            <a:pPr>
              <a:lnSpc>
                <a:spcPct val="80000"/>
              </a:lnSpc>
            </a:pPr>
            <a:r>
              <a:rPr lang="ru-RU" altLang="ru-RU" sz="24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cs typeface="Aharoni" panose="02010803020104030203" pitchFamily="2" charset="-79"/>
              </a:rPr>
              <a:t>Усиленно занимался пластикой и вокалом с лучшими педагогами, учился на примерах актёров Малого театра.</a:t>
            </a:r>
          </a:p>
        </p:txBody>
      </p:sp>
    </p:spTree>
    <p:extLst>
      <p:ext uri="{BB962C8B-B14F-4D97-AF65-F5344CB8AC3E}">
        <p14:creationId xmlns:p14="http://schemas.microsoft.com/office/powerpoint/2010/main" val="229362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E9D09D0-EFC0-4153-91BE-117E82C84B69}"/>
              </a:ext>
            </a:extLst>
          </p:cNvPr>
          <p:cNvSpPr/>
          <p:nvPr/>
        </p:nvSpPr>
        <p:spPr>
          <a:xfrm>
            <a:off x="605642" y="1499240"/>
            <a:ext cx="9037122" cy="467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endParaRPr lang="ru-RU" altLang="ru-RU" sz="2000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ru-RU" sz="36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Станиславский – </a:t>
            </a:r>
          </a:p>
          <a:p>
            <a:pPr>
              <a:lnSpc>
                <a:spcPct val="80000"/>
              </a:lnSpc>
            </a:pPr>
            <a:r>
              <a:rPr lang="ru-RU" altLang="ru-RU" sz="36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актер</a:t>
            </a:r>
          </a:p>
          <a:p>
            <a:pPr>
              <a:lnSpc>
                <a:spcPct val="80000"/>
              </a:lnSpc>
            </a:pPr>
            <a:endParaRPr lang="ru-RU" altLang="ru-RU" sz="2000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>
              <a:lnSpc>
                <a:spcPct val="80000"/>
              </a:lnSpc>
            </a:pPr>
            <a:endParaRPr lang="ru-RU" altLang="ru-RU" sz="2000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ru-RU" sz="20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Он ставил перед собой все новые и новые задачи в актёрской профессии. Требовал от себя создания системы, которая могла бы дать артисту возможность публичного творчества по законам «искусства переживания» во всякую минуту пребывания на сцене, возможность, которая открывается гениям в минуты высочайшего вдохновения. </a:t>
            </a:r>
          </a:p>
          <a:p>
            <a:pPr>
              <a:lnSpc>
                <a:spcPct val="80000"/>
              </a:lnSpc>
            </a:pPr>
            <a:r>
              <a:rPr lang="ru-RU" altLang="ru-RU" sz="20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Свои искания в области театральной теории и педагогики Станиславский перенес в созданную им Первую студию. </a:t>
            </a:r>
          </a:p>
          <a:p>
            <a:pPr>
              <a:lnSpc>
                <a:spcPct val="80000"/>
              </a:lnSpc>
            </a:pPr>
            <a:r>
              <a:rPr lang="ru-RU" altLang="ru-RU" sz="20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По отзывам критиков, его шедеврами на мхатовской сцене стали роли: Астров («Дядя Ваня»), </a:t>
            </a:r>
            <a:r>
              <a:rPr lang="ru-RU" altLang="ru-RU" sz="2000" dirty="0" err="1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Штокман</a:t>
            </a:r>
            <a:r>
              <a:rPr lang="ru-RU" altLang="ru-RU" sz="20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 («Доктор </a:t>
            </a:r>
            <a:r>
              <a:rPr lang="ru-RU" altLang="ru-RU" sz="2000" dirty="0" err="1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Штокман</a:t>
            </a:r>
            <a:r>
              <a:rPr lang="ru-RU" altLang="ru-RU" sz="20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»), Вершинин («Три сестры»), Сатин («На дне»), Гаев («Вишневый сад»), </a:t>
            </a:r>
            <a:r>
              <a:rPr lang="ru-RU" altLang="ru-RU" sz="2000" dirty="0" err="1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Шабельский</a:t>
            </a:r>
            <a:r>
              <a:rPr lang="ru-RU" altLang="ru-RU" sz="20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 («Иванов», 1904). Дуэт Вершинина — Станиславского и Маши — Книппер-Чеховой.</a:t>
            </a:r>
          </a:p>
        </p:txBody>
      </p:sp>
      <p:pic>
        <p:nvPicPr>
          <p:cNvPr id="3" name="Picture 4" descr="606">
            <a:extLst>
              <a:ext uri="{FF2B5EF4-FFF2-40B4-BE49-F238E27FC236}">
                <a16:creationId xmlns:a16="http://schemas.microsoft.com/office/drawing/2014/main" id="{254D4235-D432-429D-96BD-F7CF0D0577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645" y="346589"/>
            <a:ext cx="3894313" cy="2503487"/>
          </a:xfrm>
          <a:prstGeom prst="rect">
            <a:avLst/>
          </a:prstGeom>
          <a:ln w="1905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42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6F0FA61-BC5B-4A8E-AD93-7A7E89732AE8}"/>
              </a:ext>
            </a:extLst>
          </p:cNvPr>
          <p:cNvSpPr/>
          <p:nvPr/>
        </p:nvSpPr>
        <p:spPr>
          <a:xfrm>
            <a:off x="320635" y="2828836"/>
            <a:ext cx="9429007" cy="3391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endParaRPr lang="ru-RU" altLang="ru-RU" sz="2400" b="1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>
              <a:lnSpc>
                <a:spcPct val="80000"/>
              </a:lnSpc>
            </a:pPr>
            <a:endParaRPr lang="ru-RU" altLang="ru-RU" sz="2400" b="1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>
              <a:lnSpc>
                <a:spcPct val="80000"/>
              </a:lnSpc>
            </a:pPr>
            <a:endParaRPr lang="ru-RU" altLang="ru-RU" sz="2400" b="1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>
              <a:lnSpc>
                <a:spcPct val="80000"/>
              </a:lnSpc>
            </a:pPr>
            <a:endParaRPr lang="ru-RU" altLang="ru-RU" sz="2400" b="1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>
              <a:lnSpc>
                <a:spcPct val="80000"/>
              </a:lnSpc>
            </a:pPr>
            <a:endParaRPr lang="ru-RU" altLang="ru-RU" sz="2400" b="1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>
              <a:lnSpc>
                <a:spcPct val="80000"/>
              </a:lnSpc>
            </a:pPr>
            <a:endParaRPr lang="ru-RU" altLang="ru-RU" sz="2400" b="1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>
              <a:lnSpc>
                <a:spcPct val="80000"/>
              </a:lnSpc>
            </a:pPr>
            <a:endParaRPr lang="ru-RU" altLang="ru-RU" sz="2400" b="1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altLang="ru-RU" sz="24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В 1898 году, совместно с Немировичем-Данченко </a:t>
            </a:r>
          </a:p>
          <a:p>
            <a:pPr algn="ctr">
              <a:lnSpc>
                <a:spcPct val="80000"/>
              </a:lnSpc>
            </a:pPr>
            <a:r>
              <a:rPr lang="ru-RU" altLang="ru-RU" sz="24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основал </a:t>
            </a:r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Московский Художественный театр. </a:t>
            </a:r>
            <a:endParaRPr lang="ru-RU" altLang="ru-RU" sz="2400" b="1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altLang="ru-RU" sz="24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Первой постановкой новой труппы стала трагедия </a:t>
            </a:r>
          </a:p>
          <a:p>
            <a:pPr algn="ctr">
              <a:lnSpc>
                <a:spcPct val="80000"/>
              </a:lnSpc>
            </a:pPr>
            <a:r>
              <a:rPr lang="ru-RU" altLang="ru-RU" sz="2400" b="1" dirty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«Царь Фёдор Иоаннович» А. К. Толстого. </a:t>
            </a:r>
          </a:p>
        </p:txBody>
      </p:sp>
      <p:pic>
        <p:nvPicPr>
          <p:cNvPr id="3" name="Picture 4" descr="57029203_1269712391_b711091dc34f">
            <a:extLst>
              <a:ext uri="{FF2B5EF4-FFF2-40B4-BE49-F238E27FC236}">
                <a16:creationId xmlns:a16="http://schemas.microsoft.com/office/drawing/2014/main" id="{67F2469B-BB2E-40BC-8951-A93BA22143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301" y="225578"/>
            <a:ext cx="5543674" cy="4363653"/>
          </a:xfrm>
          <a:prstGeom prst="rect">
            <a:avLst/>
          </a:prstGeom>
          <a:ln w="190500" cap="sq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152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560240F-F76B-4604-889A-4B714DE70704}"/>
              </a:ext>
            </a:extLst>
          </p:cNvPr>
          <p:cNvSpPr/>
          <p:nvPr/>
        </p:nvSpPr>
        <p:spPr>
          <a:xfrm>
            <a:off x="261257" y="795647"/>
            <a:ext cx="7018317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altLang="ru-RU" sz="2400" b="1" i="1" u="sng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endParaRPr lang="ru-RU" sz="2400" b="1" i="1" u="sng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pitchFamily="18" charset="0"/>
            </a:endParaRPr>
          </a:p>
          <a:p>
            <a:r>
              <a:rPr lang="ru-RU" altLang="ru-RU" sz="3200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«Не верю!»</a:t>
            </a:r>
            <a:r>
              <a:rPr lang="ru-RU" altLang="ru-RU" sz="3200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 —</a:t>
            </a:r>
          </a:p>
          <a:p>
            <a:endParaRPr lang="ru-RU" altLang="ru-RU" sz="3200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altLang="ru-RU" sz="3200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фраза, ставшая легендарной в мире кино, театра и в бытовой сфере, после того, как её стал употреблять в качестве режиссёрского приёма Станиславский. </a:t>
            </a:r>
          </a:p>
          <a:p>
            <a:endParaRPr lang="ru-RU" dirty="0"/>
          </a:p>
        </p:txBody>
      </p:sp>
      <p:pic>
        <p:nvPicPr>
          <p:cNvPr id="3" name="Picture 4" descr="014671_2">
            <a:extLst>
              <a:ext uri="{FF2B5EF4-FFF2-40B4-BE49-F238E27FC236}">
                <a16:creationId xmlns:a16="http://schemas.microsoft.com/office/drawing/2014/main" id="{3C7E1549-E5A7-493F-BAE1-D7E94BA9FC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756" y="892051"/>
            <a:ext cx="3636587" cy="5100947"/>
          </a:xfrm>
          <a:prstGeom prst="rect">
            <a:avLst/>
          </a:prstGeom>
          <a:ln w="1905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6905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8B9C7D2-3689-43DF-B218-E111F0CECC9E}"/>
              </a:ext>
            </a:extLst>
          </p:cNvPr>
          <p:cNvSpPr/>
          <p:nvPr/>
        </p:nvSpPr>
        <p:spPr>
          <a:xfrm>
            <a:off x="3241964" y="950026"/>
            <a:ext cx="6234545" cy="25676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Этика актера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ряд требований к самому себе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правильное понимание, что такое театр, и что он – актер может сделать для достижения целей, поставленных перед театром самим искусством».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7205A2F-0184-4B93-B963-0DFBA83914D3}"/>
              </a:ext>
            </a:extLst>
          </p:cNvPr>
          <p:cNvSpPr/>
          <p:nvPr/>
        </p:nvSpPr>
        <p:spPr>
          <a:xfrm>
            <a:off x="736270" y="2952821"/>
            <a:ext cx="488075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Актер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- есть не что иное, как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носитель определенных качеств, ценностей и моральных норм, которые выражаются искусством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70401B1-8DD6-451C-9D64-DE373081FB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408" y="3517652"/>
            <a:ext cx="5058888" cy="3019973"/>
          </a:xfrm>
          <a:prstGeom prst="rect">
            <a:avLst/>
          </a:prstGeom>
          <a:ln w="190500" cap="sq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4" descr="75181844_283220">
            <a:extLst>
              <a:ext uri="{FF2B5EF4-FFF2-40B4-BE49-F238E27FC236}">
                <a16:creationId xmlns:a16="http://schemas.microsoft.com/office/drawing/2014/main" id="{A302CF22-47E7-4714-8D84-FB748D5EF2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08" y="303179"/>
            <a:ext cx="2745777" cy="3786017"/>
          </a:xfrm>
          <a:prstGeom prst="rect">
            <a:avLst/>
          </a:prstGeom>
          <a:ln w="190500" cap="sq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527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0B6C4EE-AA3F-48B9-8232-7A21480B244F}"/>
              </a:ext>
            </a:extLst>
          </p:cNvPr>
          <p:cNvSpPr/>
          <p:nvPr/>
        </p:nvSpPr>
        <p:spPr>
          <a:xfrm>
            <a:off x="332509" y="427513"/>
            <a:ext cx="10854047" cy="6677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Константин Сергеевич Станиславский выделил следующие этические нормы или правила для актера: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b="1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Уважение к руководителю театра, к коллегам.</a:t>
            </a:r>
          </a:p>
          <a:p>
            <a:pPr marL="457200" lvl="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Сценическое или актерское самочувствие.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Коллективное творчество.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Репетиция для актера не может быть в полтона.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Умение перенимать опыт.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Аккуратное отношение к сценическому костюму, бутафории.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Помнить о возвышенных целях театра.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  <a:tabLst>
                <a:tab pos="457200" algn="l"/>
              </a:tabLst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Помнить о репутации и своей, и театра.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68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211</TotalTime>
  <Words>495</Words>
  <Application>Microsoft Office PowerPoint</Application>
  <PresentationFormat>Широкоэкранный</PresentationFormat>
  <Paragraphs>108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Arial Black</vt:lpstr>
      <vt:lpstr>Calibri</vt:lpstr>
      <vt:lpstr>Georgia</vt:lpstr>
      <vt:lpstr>Times New Roman</vt:lpstr>
      <vt:lpstr>Trebuchet MS</vt:lpstr>
      <vt:lpstr>Wingdings</vt:lpstr>
      <vt:lpstr>Wingdings 3</vt:lpstr>
      <vt:lpstr>Аспект</vt:lpstr>
      <vt:lpstr>Театральная студия «Буратино» МОУ ДО «ЦДЮТ» г.Луга  Дисциплина  «Актерское мастерство»</vt:lpstr>
      <vt:lpstr>Константин Сергеевич Станиславский (Алексеев)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Константин Сергеевич Станиславский </dc:title>
  <dc:creator>Наталья</dc:creator>
  <cp:lastModifiedBy>Наталья</cp:lastModifiedBy>
  <cp:revision>23</cp:revision>
  <dcterms:created xsi:type="dcterms:W3CDTF">2020-11-22T10:31:41Z</dcterms:created>
  <dcterms:modified xsi:type="dcterms:W3CDTF">2020-11-27T12:59:43Z</dcterms:modified>
</cp:coreProperties>
</file>