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257" r:id="rId6"/>
    <p:sldId id="276" r:id="rId7"/>
    <p:sldId id="294" r:id="rId8"/>
    <p:sldId id="295" r:id="rId9"/>
    <p:sldId id="296" r:id="rId10"/>
    <p:sldId id="293" r:id="rId11"/>
    <p:sldId id="298" r:id="rId12"/>
    <p:sldId id="299" r:id="rId13"/>
    <p:sldId id="300" r:id="rId14"/>
    <p:sldId id="301" r:id="rId15"/>
    <p:sldId id="29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6CB"/>
    <a:srgbClr val="000000"/>
    <a:srgbClr val="439AE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9" autoAdjust="0"/>
    <p:restoredTop sz="94773" autoAdjust="0"/>
  </p:normalViewPr>
  <p:slideViewPr>
    <p:cSldViewPr snapToGrid="0" showGuides="1">
      <p:cViewPr varScale="1">
        <p:scale>
          <a:sx n="39" d="100"/>
          <a:sy n="39" d="100"/>
        </p:scale>
        <p:origin x="-1332" y="-96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DECC922-DE9A-494A-BA3A-62300F5925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83500" y="6400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6D2E8-6B3D-49C6-BE18-579823C6E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5589A-8295-49B1-B5E2-940612E64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804DCEAA-3EAC-44BB-9631-97211423E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0FFBD-9473-4608-919D-83DC0E6EB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18CF0-705F-4E08-A88C-C7F38EA6B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1EE55-1E3A-46AC-A270-E678DA2CB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2D2A-4313-45E7-A682-5454F5576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77EDE-D0E5-4090-BAD5-9115E6D8D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237C-47EF-48C5-AFBA-7BAE24571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20F3-2624-4CDD-AC95-9EED7FCDB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20051-D288-4723-8F1B-171B2B18C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07B113C9-ADBF-4DFA-85B4-12E02C7AC2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7580313" y="6384925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288"/>
              </a:cxn>
              <a:cxn ang="0">
                <a:pos x="96" y="288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-1" y="260648"/>
            <a:ext cx="7239001" cy="288032"/>
          </a:xfrm>
        </p:spPr>
        <p:txBody>
          <a:bodyPr/>
          <a:lstStyle/>
          <a:p>
            <a:pPr algn="l"/>
            <a:r>
              <a:rPr lang="ru-RU" sz="1800" dirty="0" smtClean="0">
                <a:latin typeface="Century Schoolbook" pitchFamily="18" charset="0"/>
              </a:rPr>
              <a:t>ГБПОУ  РО «ЗТАТ» </a:t>
            </a:r>
            <a:r>
              <a:rPr lang="ru-RU" sz="1800" dirty="0" smtClean="0">
                <a:latin typeface="Century Schoolbook" pitchFamily="18" charset="0"/>
              </a:rPr>
              <a:t>г.Зерноград, Ростовская обл.</a:t>
            </a:r>
            <a:endParaRPr lang="ru-RU" sz="1800" dirty="0">
              <a:latin typeface="Century Schoolbook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5" y="744739"/>
            <a:ext cx="5572164" cy="128271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Комплексные числа</a:t>
            </a:r>
            <a:endParaRPr lang="en-US" sz="4800" spc="50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gray">
          <a:xfrm>
            <a:off x="0" y="270933"/>
            <a:ext cx="7010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gray">
          <a:xfrm flipV="1">
            <a:off x="0" y="624957"/>
            <a:ext cx="7027333" cy="262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459113" y="6456444"/>
            <a:ext cx="4210652" cy="2444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600" b="1" dirty="0" smtClean="0">
                <a:latin typeface="Century Schoolbook" pitchFamily="18" charset="0"/>
              </a:rPr>
              <a:t>Автор: </a:t>
            </a:r>
            <a:r>
              <a:rPr lang="ru-RU" sz="1600" i="1" dirty="0" err="1" smtClean="0">
                <a:latin typeface="Century Schoolbook" pitchFamily="18" charset="0"/>
              </a:rPr>
              <a:t>Ксенз</a:t>
            </a:r>
            <a:r>
              <a:rPr lang="ru-RU" sz="1600" i="1" dirty="0" smtClean="0">
                <a:latin typeface="Century Schoolbook" pitchFamily="18" charset="0"/>
              </a:rPr>
              <a:t> Валентина Алексеевна</a:t>
            </a:r>
            <a:endParaRPr lang="ru-RU" sz="1600" b="1" i="1" dirty="0" smtClean="0">
              <a:latin typeface="Century Schoolbook" pitchFamily="18" charset="0"/>
            </a:endParaRPr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6" y="306278"/>
            <a:ext cx="4651898" cy="5015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Действия над комплексными числами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28343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Сравнение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bi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=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di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означает, что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=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=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(два комплексных числа равны между собой тогда и только тогда, когда равны их действительные и мнимые части)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Сложение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bi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 +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di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 =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 +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i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Вычитание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bi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 −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+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di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 =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−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 +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 −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)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</a:rPr>
              <a:t>i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Умножение </a:t>
            </a:r>
          </a:p>
          <a:p>
            <a:pPr lvl="1" eaLnBrk="0" hangingPunct="0"/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(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a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+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bi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)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sym typeface="Symbol"/>
              </a:rPr>
              <a:t>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(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c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+ 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di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) = 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ac + </a:t>
            </a:r>
            <a:r>
              <a:rPr lang="en-US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bci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+ </a:t>
            </a:r>
            <a:r>
              <a:rPr lang="en-US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adi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+ bdi</a:t>
            </a:r>
            <a:r>
              <a:rPr lang="en-US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2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=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(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a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c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− </a:t>
            </a:r>
            <a:r>
              <a:rPr lang="en-US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bd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) + (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b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c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+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a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d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)</a:t>
            </a:r>
            <a:r>
              <a:rPr lang="ru-RU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i</a:t>
            </a:r>
            <a:endParaRPr lang="ru-RU" b="1" dirty="0" smtClean="0">
              <a:latin typeface="Century Schoolbook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Деление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09525" y="5151031"/>
            <a:ext cx="3795197" cy="717471"/>
            <a:chOff x="1219740" y="5816856"/>
            <a:chExt cx="3795197" cy="71747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219740" y="5835489"/>
              <a:ext cx="840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a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+ 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bi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37388" y="6137052"/>
              <a:ext cx="822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c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+ 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di</a:t>
              </a:r>
              <a:endParaRPr lang="ru-RU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33996" y="6178858"/>
              <a:ext cx="798990" cy="0"/>
            </a:xfrm>
            <a:prstGeom prst="line">
              <a:avLst/>
            </a:prstGeom>
            <a:ln w="19050">
              <a:solidFill>
                <a:srgbClr val="439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2326931" y="5816856"/>
              <a:ext cx="1027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a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c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en-US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+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en-US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bd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53380" y="6163516"/>
              <a:ext cx="9749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c</a:t>
              </a:r>
              <a:r>
                <a:rPr lang="en-US" b="1" i="1" baseline="30000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2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+ d</a:t>
              </a:r>
              <a:r>
                <a:rPr lang="en-US" b="1" i="1" baseline="30000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2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endParaRPr lang="ru-RU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327429" y="6178859"/>
              <a:ext cx="930675" cy="1479"/>
            </a:xfrm>
            <a:prstGeom prst="line">
              <a:avLst/>
            </a:prstGeom>
            <a:ln w="19050">
              <a:solidFill>
                <a:srgbClr val="439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2031428" y="5994810"/>
              <a:ext cx="2983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=</a:t>
              </a:r>
              <a:r>
                <a:rPr lang="en-US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               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+                 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  <a:sym typeface="Symbol"/>
                </a:rPr>
                <a:t></a:t>
              </a:r>
              <a:r>
                <a:rPr lang="ru-RU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  <a:sym typeface="Symbol"/>
                </a:rPr>
                <a:t> </a:t>
              </a:r>
              <a:r>
                <a:rPr lang="en-US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i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32932" y="5818335"/>
              <a:ext cx="1027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bc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en-US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Monotype Corsiva"/>
                </a:rPr>
                <a:t>−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ad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59381" y="6164995"/>
              <a:ext cx="9749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c</a:t>
              </a:r>
              <a:r>
                <a:rPr lang="en-US" b="1" i="1" baseline="30000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2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+ d</a:t>
              </a:r>
              <a:r>
                <a:rPr lang="en-US" b="1" i="1" baseline="30000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2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endParaRPr lang="ru-RU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633430" y="6180338"/>
              <a:ext cx="930675" cy="1479"/>
            </a:xfrm>
            <a:prstGeom prst="line">
              <a:avLst/>
            </a:prstGeom>
            <a:ln w="19050">
              <a:solidFill>
                <a:srgbClr val="439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560" y="379948"/>
            <a:ext cx="4114800" cy="749254"/>
          </a:xfrm>
        </p:spPr>
        <p:txBody>
          <a:bodyPr/>
          <a:lstStyle/>
          <a:p>
            <a:r>
              <a:rPr lang="ru-RU" b="1" dirty="0" smtClean="0">
                <a:solidFill>
                  <a:srgbClr val="439AE6"/>
                </a:solidFill>
              </a:rPr>
              <a:t>Сопряженные числа</a:t>
            </a:r>
            <a:endParaRPr lang="ru-RU" b="1" dirty="0">
              <a:solidFill>
                <a:srgbClr val="439AE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8575" y="1371146"/>
            <a:ext cx="8655728" cy="830997"/>
            <a:chOff x="248575" y="1371146"/>
            <a:chExt cx="8655728" cy="83099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8575" y="1371146"/>
              <a:ext cx="86557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+mn-lt"/>
                </a:rPr>
                <a:t>Числа  </a:t>
              </a:r>
              <a:r>
                <a:rPr lang="en-US" sz="24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 =</a:t>
              </a:r>
              <a:r>
                <a:rPr lang="en-US" sz="2400" dirty="0" smtClean="0">
                  <a:latin typeface="+mn-lt"/>
                </a:rPr>
                <a:t> </a:t>
              </a:r>
              <a:r>
                <a:rPr lang="ru-RU" sz="24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a</a:t>
              </a:r>
              <a:r>
                <a:rPr lang="ru-RU" sz="24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+ </a:t>
              </a:r>
              <a:r>
                <a:rPr lang="ru-RU" sz="24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bi</a:t>
              </a:r>
              <a:r>
                <a:rPr lang="ru-RU" sz="24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 </a:t>
              </a:r>
              <a:r>
                <a:rPr lang="ru-RU" sz="2400" dirty="0" smtClean="0">
                  <a:latin typeface="+mn-lt"/>
                </a:rPr>
                <a:t>и</a:t>
              </a:r>
              <a:r>
                <a:rPr lang="ru-RU" sz="24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 </a:t>
              </a:r>
              <a:r>
                <a:rPr lang="en-US" sz="24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 = </a:t>
              </a:r>
              <a:r>
                <a:rPr lang="ru-RU" sz="24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a</a:t>
              </a:r>
              <a:r>
                <a:rPr lang="ru-RU" sz="24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– </a:t>
              </a:r>
              <a:r>
                <a:rPr lang="ru-RU" sz="24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bi</a:t>
              </a:r>
              <a:r>
                <a:rPr lang="ru-RU" sz="2400" dirty="0" smtClean="0">
                  <a:latin typeface="+mn-lt"/>
                </a:rPr>
                <a:t>  называются </a:t>
              </a:r>
              <a:r>
                <a:rPr lang="ru-RU" sz="24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сопряженными</a:t>
              </a:r>
              <a:endParaRPr lang="ru-RU" sz="24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4412850" y="1509205"/>
              <a:ext cx="22194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750419" y="2172763"/>
            <a:ext cx="7646338" cy="3687163"/>
            <a:chOff x="750419" y="2322232"/>
            <a:chExt cx="7646338" cy="368716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50419" y="2322232"/>
              <a:ext cx="7646338" cy="368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Свойство 1:</a:t>
              </a:r>
              <a:r>
                <a:rPr lang="ru-RU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ru-RU" sz="2000" dirty="0" smtClean="0">
                  <a:latin typeface="+mn-lt"/>
                </a:rPr>
                <a:t>Если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z = </a:t>
              </a:r>
              <a:r>
                <a:rPr lang="ru-RU" sz="20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a</a:t>
              </a:r>
              <a:r>
                <a:rPr lang="ru-RU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+ </a:t>
              </a:r>
              <a:r>
                <a:rPr lang="ru-RU" sz="20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bi</a:t>
              </a:r>
              <a:r>
                <a:rPr lang="ru-RU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ru-RU" sz="2000" dirty="0" smtClean="0">
                  <a:latin typeface="+mn-lt"/>
                </a:rPr>
                <a:t>, то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ru-RU" sz="2000" dirty="0" smtClean="0"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</a:t>
              </a:r>
              <a:r>
                <a:rPr lang="ru-RU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z = a</a:t>
              </a:r>
              <a:r>
                <a:rPr lang="en-US" sz="2000" b="1" i="1" baseline="30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2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 + b</a:t>
              </a:r>
              <a:r>
                <a:rPr lang="en-US" sz="2000" b="1" i="1" baseline="30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  <a:sym typeface="Symbol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Свойство 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: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  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+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=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+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Свойство 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: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–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=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–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Свойство 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4</a:t>
              </a: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: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=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Свойство 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5</a:t>
              </a: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: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3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  …  </a:t>
              </a:r>
              <a:r>
                <a:rPr lang="en-US" sz="20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z</a:t>
              </a:r>
              <a:r>
                <a:rPr lang="en-US" sz="2000" b="1" i="1" baseline="-25000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n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=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2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</a:t>
              </a:r>
              <a:r>
                <a:rPr lang="en-US" sz="2000" b="1" i="1" baseline="-25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3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 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…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sym typeface="Symbol"/>
                </a:rPr>
                <a:t> </a:t>
              </a:r>
              <a:r>
                <a:rPr lang="en-US" sz="20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</a:t>
              </a:r>
              <a:r>
                <a:rPr lang="en-US" sz="2000" b="1" i="1" baseline="-25000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n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Свойство 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6</a:t>
              </a:r>
              <a:r>
                <a:rPr lang="ru-RU" sz="2000" b="1" i="1" dirty="0" smtClean="0">
                  <a:solidFill>
                    <a:srgbClr val="000000"/>
                  </a:solidFill>
                  <a:latin typeface="+mn-lt"/>
                </a:rPr>
                <a:t>:</a:t>
              </a:r>
              <a:r>
                <a:rPr lang="en-US" sz="2000" b="1" i="1" dirty="0" smtClean="0">
                  <a:solidFill>
                    <a:srgbClr val="000000"/>
                  </a:solidFill>
                  <a:latin typeface="+mn-lt"/>
                </a:rPr>
                <a:t>  </a:t>
              </a:r>
              <a:r>
                <a:rPr lang="en-US" sz="2000" b="1" i="1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z</a:t>
              </a:r>
              <a:r>
                <a:rPr lang="en-US" sz="2000" b="1" i="1" baseline="30000" dirty="0" err="1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n</a:t>
              </a:r>
              <a:r>
                <a:rPr lang="en-US" sz="2000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 = ( z )</a:t>
              </a:r>
              <a:r>
                <a:rPr lang="en-US" sz="2000" b="1" i="1" baseline="300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n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.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343525" y="2627069"/>
              <a:ext cx="171450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2682387" y="3210291"/>
              <a:ext cx="1707173" cy="8795"/>
              <a:chOff x="2691179" y="3087199"/>
              <a:chExt cx="1707173" cy="8795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3719146" y="3094527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4226902" y="3087199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2691179" y="3094893"/>
                <a:ext cx="729029" cy="110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/>
            <p:cNvGrpSpPr/>
            <p:nvPr/>
          </p:nvGrpSpPr>
          <p:grpSpPr>
            <a:xfrm>
              <a:off x="2577612" y="3825020"/>
              <a:ext cx="1707173" cy="8795"/>
              <a:chOff x="2691179" y="3087199"/>
              <a:chExt cx="1707173" cy="8795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3719146" y="3094527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4226902" y="3087199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2691179" y="3094893"/>
                <a:ext cx="729029" cy="110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/>
            <p:cNvGrpSpPr/>
            <p:nvPr/>
          </p:nvGrpSpPr>
          <p:grpSpPr>
            <a:xfrm>
              <a:off x="2571749" y="4459533"/>
              <a:ext cx="1601666" cy="1467"/>
              <a:chOff x="2726348" y="3094527"/>
              <a:chExt cx="1601666" cy="1467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3692769" y="3094527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4156564" y="3095992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2726348" y="3094893"/>
                <a:ext cx="729029" cy="110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/>
            <p:cNvGrpSpPr/>
            <p:nvPr/>
          </p:nvGrpSpPr>
          <p:grpSpPr>
            <a:xfrm>
              <a:off x="2602523" y="5060340"/>
              <a:ext cx="4176346" cy="10258"/>
              <a:chOff x="2593731" y="4471255"/>
              <a:chExt cx="4176346" cy="10258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2593731" y="4471255"/>
                <a:ext cx="4176346" cy="10258"/>
                <a:chOff x="2348157" y="3147281"/>
                <a:chExt cx="4176346" cy="10258"/>
              </a:xfrm>
            </p:grpSpPr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V="1">
                  <a:off x="5565530" y="3147281"/>
                  <a:ext cx="171450" cy="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353053" y="3157538"/>
                  <a:ext cx="171450" cy="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flipV="1">
                  <a:off x="2348157" y="3151311"/>
                  <a:ext cx="1971065" cy="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5339250" y="4474186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V="1">
                <a:off x="4899636" y="4474186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60"/>
            <p:cNvGrpSpPr/>
            <p:nvPr/>
          </p:nvGrpSpPr>
          <p:grpSpPr>
            <a:xfrm>
              <a:off x="2578466" y="5660781"/>
              <a:ext cx="901211" cy="44329"/>
              <a:chOff x="2578466" y="4895850"/>
              <a:chExt cx="901211" cy="44329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3308227" y="4940178"/>
                <a:ext cx="171450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2578466" y="4895850"/>
                <a:ext cx="259984" cy="369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Рисунок 31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Примеры 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185" y="1248545"/>
            <a:ext cx="80786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(a + bi) + (c + </a:t>
            </a:r>
            <a:r>
              <a:rPr lang="en-US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di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) = (a + c) + (b + d)</a:t>
            </a:r>
            <a:r>
              <a:rPr lang="en-US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sz="2000" b="1" i="1" dirty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>Например: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1. </a:t>
            </a:r>
            <a:r>
              <a:rPr lang="ru-RU" sz="2000" dirty="0" smtClean="0">
                <a:latin typeface="+mn-lt"/>
              </a:rPr>
              <a:t>(2 + 3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) + (5 +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) = (2 + 5) + (3 + 1)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= 7 + 4</a:t>
            </a:r>
            <a:r>
              <a:rPr lang="en-US" sz="2000" i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2. </a:t>
            </a:r>
            <a:r>
              <a:rPr lang="en-US" sz="2000" dirty="0" smtClean="0">
                <a:latin typeface="+mn-lt"/>
              </a:rPr>
              <a:t>(– 2 + 3</a:t>
            </a:r>
            <a:r>
              <a:rPr lang="en-US" sz="2000" i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) + (1 – 8</a:t>
            </a:r>
            <a:r>
              <a:rPr lang="en-US" sz="2000" i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) = (– 2 + 1) + (3 + (– 8))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= – 1 – 5</a:t>
            </a:r>
            <a:r>
              <a:rPr lang="en-US" sz="2000" i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3. </a:t>
            </a:r>
            <a:r>
              <a:rPr lang="en-US" sz="2000" dirty="0" smtClean="0">
                <a:latin typeface="+mn-lt"/>
              </a:rPr>
              <a:t>(– 2 + 3</a:t>
            </a:r>
            <a:r>
              <a:rPr lang="en-US" sz="2000" i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) + (1 – 3</a:t>
            </a:r>
            <a:r>
              <a:rPr lang="en-US" sz="2000" i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) = (– 2 + 1) + (3 + (– 3))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= – 1 + 0</a:t>
            </a:r>
            <a:r>
              <a:rPr lang="en-US" sz="2000" i="1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= – 1.</a:t>
            </a:r>
            <a:endParaRPr lang="en-US" sz="2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717" y="3910120"/>
            <a:ext cx="7865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(a + bi) – (c + di) = (a – c) + (b – d)i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latin typeface="+mn-lt"/>
              </a:rPr>
              <a:t>Например:</a:t>
            </a:r>
          </a:p>
          <a:p>
            <a:r>
              <a:rPr lang="it-IT" sz="2000" dirty="0" smtClean="0">
                <a:latin typeface="+mn-lt"/>
              </a:rPr>
              <a:t>(5 – 8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) – (2 + 3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) = (3 – 2) + (– 8 – 3)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 = 1 – 11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;</a:t>
            </a:r>
          </a:p>
          <a:p>
            <a:r>
              <a:rPr lang="it-IT" sz="2000" dirty="0" smtClean="0">
                <a:latin typeface="+mn-lt"/>
              </a:rPr>
              <a:t>(3 – 2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) – (1 – 2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) = (3 – 1) + ((– 2) – (– 2))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 = 2 + 0</a:t>
            </a:r>
            <a:r>
              <a:rPr lang="it-IT" sz="2000" i="1" dirty="0" smtClean="0">
                <a:latin typeface="+mn-lt"/>
              </a:rPr>
              <a:t>i</a:t>
            </a:r>
            <a:r>
              <a:rPr lang="it-IT" sz="2000" dirty="0" smtClean="0">
                <a:latin typeface="+mn-lt"/>
              </a:rPr>
              <a:t> = 2.</a:t>
            </a: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Примеры 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538" y="1248545"/>
            <a:ext cx="86379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(a + bi)(c + di) = (aс + bd) + (ad + bc)i</a:t>
            </a:r>
            <a:endParaRPr lang="en-US" sz="2000" b="1" i="1" dirty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>Например: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ru-RU" sz="2000" dirty="0" smtClean="0">
                <a:latin typeface="+mn-lt"/>
              </a:rPr>
              <a:t>. </a:t>
            </a:r>
            <a:r>
              <a:rPr lang="nn-NO" sz="2000" dirty="0" smtClean="0">
                <a:latin typeface="+mn-lt"/>
              </a:rPr>
              <a:t>(– 1 + 3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)(2 + 5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) = – 2 – 5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 + 6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 + 15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baseline="30000" dirty="0" smtClean="0">
                <a:latin typeface="+mn-lt"/>
              </a:rPr>
              <a:t>2</a:t>
            </a:r>
            <a:r>
              <a:rPr lang="nn-NO" sz="2000" dirty="0" smtClean="0">
                <a:latin typeface="+mn-lt"/>
              </a:rPr>
              <a:t> = – 2 – 5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 + 6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 – 15 = – 17 + 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;  </a:t>
            </a:r>
            <a:endParaRPr lang="ru-RU" sz="20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2. </a:t>
            </a:r>
            <a:r>
              <a:rPr lang="nn-NO" sz="2000" dirty="0" smtClean="0">
                <a:latin typeface="+mn-lt"/>
              </a:rPr>
              <a:t>(2 + 3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)(2 – 3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) = 4 – 6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 + 6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dirty="0" smtClean="0">
                <a:latin typeface="+mn-lt"/>
              </a:rPr>
              <a:t> – 9</a:t>
            </a:r>
            <a:r>
              <a:rPr lang="nn-NO" sz="2000" i="1" dirty="0" smtClean="0">
                <a:latin typeface="+mn-lt"/>
              </a:rPr>
              <a:t>i</a:t>
            </a:r>
            <a:r>
              <a:rPr lang="nn-NO" sz="2000" baseline="30000" dirty="0" smtClean="0">
                <a:latin typeface="+mn-lt"/>
              </a:rPr>
              <a:t>2</a:t>
            </a:r>
            <a:r>
              <a:rPr lang="nn-NO" sz="2000" dirty="0" smtClean="0">
                <a:latin typeface="+mn-lt"/>
              </a:rPr>
              <a:t> = 4 + 9 = 13.</a:t>
            </a:r>
            <a:endParaRPr lang="en-US" sz="2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28" y="3258105"/>
            <a:ext cx="87089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Произведение двух сопряженных чисел – действительное число: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+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bi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)(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–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bi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) = a</a:t>
            </a:r>
            <a:r>
              <a:rPr lang="ru-RU" sz="2000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–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abi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+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abi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– b</a:t>
            </a:r>
            <a:r>
              <a:rPr lang="ru-RU" sz="2000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ru-RU" sz="2000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= a</a:t>
            </a:r>
            <a:r>
              <a:rPr lang="ru-RU" sz="2000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+ b</a:t>
            </a:r>
            <a:r>
              <a:rPr lang="ru-RU" sz="2000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</a:p>
          <a:p>
            <a:pPr algn="ctr"/>
            <a:endParaRPr lang="ru-RU" sz="2000" b="1" i="1" dirty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Произведение двух чисто мнимых чисел – действительное число:</a:t>
            </a:r>
          </a:p>
          <a:p>
            <a:pPr algn="ctr"/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bi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sym typeface="Symbol"/>
              </a:rPr>
              <a:t>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sym typeface="Symbol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di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= bdi</a:t>
            </a:r>
            <a:r>
              <a:rPr lang="ru-RU" sz="2000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= 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Monotype Corsiva"/>
              </a:rPr>
              <a:t>−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bd</a:t>
            </a:r>
            <a:endParaRPr lang="ru-RU" sz="2000" b="1" i="1" dirty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ru-RU" sz="2000" dirty="0" smtClean="0">
                <a:latin typeface="+mn-lt"/>
              </a:rPr>
              <a:t>Например:  </a:t>
            </a:r>
          </a:p>
          <a:p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1. </a:t>
            </a:r>
            <a:r>
              <a:rPr lang="ru-RU" sz="2000" dirty="0" smtClean="0">
                <a:latin typeface="+mn-lt"/>
              </a:rPr>
              <a:t>5</a:t>
            </a:r>
            <a:r>
              <a:rPr lang="ru-RU" sz="2000" i="1" dirty="0" smtClean="0">
                <a:latin typeface="+mn-lt"/>
              </a:rPr>
              <a:t>i</a:t>
            </a:r>
            <a:r>
              <a:rPr lang="ru-RU" sz="2000" dirty="0" smtClean="0">
                <a:latin typeface="+mn-lt"/>
              </a:rPr>
              <a:t>•3</a:t>
            </a:r>
            <a:r>
              <a:rPr lang="ru-RU" sz="2000" i="1" dirty="0" smtClean="0">
                <a:latin typeface="+mn-lt"/>
              </a:rPr>
              <a:t>i</a:t>
            </a:r>
            <a:r>
              <a:rPr lang="ru-RU" sz="2000" dirty="0" smtClean="0">
                <a:latin typeface="+mn-lt"/>
              </a:rPr>
              <a:t> = 15</a:t>
            </a:r>
            <a:r>
              <a:rPr lang="ru-RU" sz="2000" i="1" dirty="0" smtClean="0">
                <a:latin typeface="+mn-lt"/>
              </a:rPr>
              <a:t>i</a:t>
            </a:r>
            <a:r>
              <a:rPr lang="ru-RU" sz="2000" dirty="0" smtClean="0">
                <a:latin typeface="+mn-lt"/>
              </a:rPr>
              <a:t>2 =</a:t>
            </a:r>
            <a:r>
              <a:rPr lang="ru-RU" sz="2000" dirty="0" smtClean="0">
                <a:latin typeface="Monotype Corsiva"/>
              </a:rPr>
              <a:t> − </a:t>
            </a:r>
            <a:r>
              <a:rPr lang="ru-RU" sz="2000" dirty="0" smtClean="0">
                <a:latin typeface="+mn-lt"/>
              </a:rPr>
              <a:t>15; </a:t>
            </a:r>
          </a:p>
          <a:p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2. </a:t>
            </a:r>
            <a:r>
              <a:rPr lang="ru-RU" sz="2000" dirty="0" smtClean="0">
                <a:latin typeface="Monotype Corsiva"/>
              </a:rPr>
              <a:t>−</a:t>
            </a:r>
            <a:r>
              <a:rPr lang="ru-RU" sz="2000" dirty="0" smtClean="0">
                <a:latin typeface="+mn-lt"/>
              </a:rPr>
              <a:t> 2</a:t>
            </a:r>
            <a:r>
              <a:rPr lang="ru-RU" sz="2000" i="1" dirty="0" smtClean="0">
                <a:latin typeface="+mn-lt"/>
              </a:rPr>
              <a:t>i</a:t>
            </a:r>
            <a:r>
              <a:rPr lang="ru-RU" sz="2000" dirty="0" smtClean="0">
                <a:latin typeface="+mn-lt"/>
              </a:rPr>
              <a:t>•3</a:t>
            </a:r>
            <a:r>
              <a:rPr lang="ru-RU" sz="2000" i="1" dirty="0" smtClean="0">
                <a:latin typeface="+mn-lt"/>
              </a:rPr>
              <a:t>i</a:t>
            </a:r>
            <a:r>
              <a:rPr lang="ru-RU" sz="2000" dirty="0" smtClean="0">
                <a:latin typeface="+mn-lt"/>
              </a:rPr>
              <a:t> = </a:t>
            </a:r>
            <a:r>
              <a:rPr lang="ru-RU" sz="2000" dirty="0" smtClean="0">
                <a:latin typeface="Monotype Corsiva"/>
              </a:rPr>
              <a:t>− </a:t>
            </a:r>
            <a:r>
              <a:rPr lang="ru-RU" sz="2000" dirty="0" smtClean="0">
                <a:latin typeface="+mn-lt"/>
              </a:rPr>
              <a:t>6</a:t>
            </a:r>
            <a:r>
              <a:rPr lang="ru-RU" sz="2000" i="1" dirty="0" smtClean="0">
                <a:latin typeface="+mn-lt"/>
              </a:rPr>
              <a:t>i</a:t>
            </a:r>
            <a:r>
              <a:rPr lang="ru-RU" sz="2000" baseline="30000" dirty="0" smtClean="0">
                <a:latin typeface="+mn-lt"/>
              </a:rPr>
              <a:t>2</a:t>
            </a:r>
            <a:r>
              <a:rPr lang="ru-RU" sz="2000" dirty="0" smtClean="0">
                <a:latin typeface="+mn-lt"/>
              </a:rPr>
              <a:t> = 6.  </a:t>
            </a: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5" y="378070"/>
            <a:ext cx="4114800" cy="48736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Примеры 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162" y="875955"/>
            <a:ext cx="864685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Деление комплексного числа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+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bi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на комплексное число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+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di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≠ 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определяется как операция обратная умножению и выполняется по формуле:</a:t>
            </a:r>
          </a:p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eaLnBrk="0" latinLnBrk="0" hangingPunct="0">
              <a:lnSpc>
                <a:spcPct val="114000"/>
              </a:lnSpc>
              <a:buClrTx/>
              <a:buSzTx/>
              <a:buFontTx/>
              <a:buNone/>
              <a:tabLst/>
            </a:pPr>
            <a:r>
              <a:rPr lang="ru-RU" sz="2000" dirty="0" smtClean="0">
                <a:latin typeface="+mn-lt"/>
              </a:rPr>
              <a:t>Формула теряет смысл, если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c + di = 0</a:t>
            </a:r>
            <a:r>
              <a:rPr lang="ru-RU" sz="2000" dirty="0" smtClean="0">
                <a:latin typeface="+mn-lt"/>
              </a:rPr>
              <a:t>, так как тогда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ru-RU" sz="2000" b="1" i="1" baseline="30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+ d</a:t>
            </a:r>
            <a:r>
              <a:rPr lang="ru-RU" sz="2000" b="1" i="1" baseline="30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= 0</a:t>
            </a:r>
            <a:r>
              <a:rPr lang="ru-RU" sz="2000" dirty="0" smtClean="0">
                <a:latin typeface="+mn-lt"/>
              </a:rPr>
              <a:t>, т. е. деление на нуль и во множестве комплексных чисел исключается. </a:t>
            </a:r>
          </a:p>
          <a:p>
            <a:pPr marL="0" marR="0" lvl="0" indent="0" algn="just" defTabSz="914400" eaLnBrk="0" latinLnBrk="0" hangingPunct="0">
              <a:lnSpc>
                <a:spcPct val="114000"/>
              </a:lnSpc>
              <a:buClrTx/>
              <a:buSzTx/>
              <a:buFontTx/>
              <a:buNone/>
              <a:tabLst/>
            </a:pPr>
            <a:r>
              <a:rPr lang="ru-RU" sz="2000" dirty="0" smtClean="0">
                <a:latin typeface="+mn-lt"/>
              </a:rPr>
              <a:t>Обычно деление комплексных чисел выполняют путем умножения делимого и делителя на число, сопряженное делителю. </a:t>
            </a:r>
          </a:p>
          <a:p>
            <a:pPr marL="0" marR="0" lvl="0" indent="0" algn="ctr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Например</a:t>
            </a:r>
            <a:r>
              <a:rPr lang="en-US" sz="2000" dirty="0" smtClean="0">
                <a:latin typeface="+mn-lt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07905" y="2043847"/>
            <a:ext cx="6055014" cy="709040"/>
            <a:chOff x="571562" y="2177012"/>
            <a:chExt cx="6055014" cy="70904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71562" y="2177012"/>
              <a:ext cx="6055014" cy="690839"/>
              <a:chOff x="198701" y="5816856"/>
              <a:chExt cx="6055014" cy="690839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98808" y="5835489"/>
                <a:ext cx="840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a</a:t>
                </a:r>
                <a:r>
                  <a:rPr lang="ru-RU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+ </a:t>
                </a:r>
                <a:r>
                  <a:rPr lang="ru-RU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bi</a:t>
                </a: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98701" y="6137052"/>
                <a:ext cx="822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c</a:t>
                </a:r>
                <a:r>
                  <a:rPr lang="ru-RU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+ </a:t>
                </a:r>
                <a:r>
                  <a:rPr lang="ru-RU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di</a:t>
                </a:r>
                <a:endParaRPr lang="ru-RU" dirty="0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21942" y="6178858"/>
                <a:ext cx="798990" cy="0"/>
              </a:xfrm>
              <a:prstGeom prst="line">
                <a:avLst/>
              </a:prstGeom>
              <a:ln w="19050">
                <a:solidFill>
                  <a:srgbClr val="439A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Прямоугольник 11"/>
              <p:cNvSpPr/>
              <p:nvPr/>
            </p:nvSpPr>
            <p:spPr>
              <a:xfrm>
                <a:off x="3365618" y="5816856"/>
                <a:ext cx="1027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a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c</a:t>
                </a:r>
                <a:r>
                  <a:rPr lang="ru-RU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</a:t>
                </a:r>
                <a:r>
                  <a:rPr lang="en-US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+</a:t>
                </a:r>
                <a:r>
                  <a:rPr lang="ru-RU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</a:t>
                </a:r>
                <a:r>
                  <a:rPr lang="en-US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bd</a:t>
                </a:r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365434" y="6128004"/>
                <a:ext cx="97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c</a:t>
                </a:r>
                <a:r>
                  <a:rPr lang="en-US" b="1" i="1" baseline="30000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2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+ d</a:t>
                </a:r>
                <a:r>
                  <a:rPr lang="en-US" b="1" i="1" baseline="30000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2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</a:t>
                </a:r>
                <a:endParaRPr lang="ru-RU" dirty="0"/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3409857" y="6187737"/>
                <a:ext cx="930675" cy="1479"/>
              </a:xfrm>
              <a:prstGeom prst="line">
                <a:avLst/>
              </a:prstGeom>
              <a:ln w="19050">
                <a:solidFill>
                  <a:srgbClr val="439A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/>
              <p:cNvSpPr/>
              <p:nvPr/>
            </p:nvSpPr>
            <p:spPr>
              <a:xfrm>
                <a:off x="1027604" y="6003688"/>
                <a:ext cx="52261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=             </a:t>
                </a:r>
                <a:r>
                  <a:rPr lang="en-US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               =                  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+                 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  <a:sym typeface="Symbol"/>
                  </a:rPr>
                  <a:t></a:t>
                </a:r>
                <a:r>
                  <a:rPr lang="ru-RU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  <a:sym typeface="Symbol"/>
                  </a:rPr>
                  <a:t> </a:t>
                </a:r>
                <a:r>
                  <a:rPr lang="en-US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i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</a:t>
                </a:r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689374" y="5844968"/>
                <a:ext cx="1027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err="1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bc</a:t>
                </a:r>
                <a:r>
                  <a:rPr lang="ru-RU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</a:t>
                </a:r>
                <a:r>
                  <a:rPr lang="en-US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Monotype Corsiva"/>
                  </a:rPr>
                  <a:t>−</a:t>
                </a:r>
                <a:r>
                  <a:rPr lang="ru-RU" b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ad</a:t>
                </a:r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4706946" y="6138363"/>
                <a:ext cx="97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c</a:t>
                </a:r>
                <a:r>
                  <a:rPr lang="en-US" b="1" i="1" baseline="30000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2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+ d</a:t>
                </a:r>
                <a:r>
                  <a:rPr lang="en-US" b="1" i="1" baseline="30000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2</a:t>
                </a:r>
                <a:r>
                  <a:rPr lang="en-US" b="1" i="1" dirty="0" smtClean="0">
                    <a:solidFill>
                      <a:srgbClr val="0E3558">
                        <a:lumMod val="60000"/>
                        <a:lumOff val="40000"/>
                      </a:srgbClr>
                    </a:solidFill>
                    <a:latin typeface="Century Schoolbook" pitchFamily="18" charset="0"/>
                  </a:rPr>
                  <a:t> </a:t>
                </a:r>
                <a:endParaRPr lang="ru-RU" dirty="0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4725383" y="6189216"/>
                <a:ext cx="930675" cy="1479"/>
              </a:xfrm>
              <a:prstGeom prst="line">
                <a:avLst/>
              </a:prstGeom>
              <a:ln w="19050">
                <a:solidFill>
                  <a:srgbClr val="439A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741502" y="2539014"/>
              <a:ext cx="1694156" cy="1480"/>
            </a:xfrm>
            <a:prstGeom prst="line">
              <a:avLst/>
            </a:prstGeom>
            <a:ln w="19050">
              <a:solidFill>
                <a:srgbClr val="439A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672500" y="2186767"/>
              <a:ext cx="1856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(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a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+ 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bi</a:t>
              </a:r>
              <a:r>
                <a:rPr lang="ru-RU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)(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c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Monotype Corsiva"/>
                </a:rPr>
                <a:t>−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di</a:t>
              </a:r>
              <a:r>
                <a:rPr lang="ru-RU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)</a:t>
              </a:r>
              <a:endParaRPr lang="ru-RU" dirty="0" smtClean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82856" y="2516720"/>
              <a:ext cx="1856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(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c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+ </a:t>
              </a:r>
              <a:r>
                <a:rPr lang="en-US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d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i</a:t>
              </a:r>
              <a:r>
                <a:rPr lang="ru-RU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)(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c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Monotype Corsiva"/>
                </a:rPr>
                <a:t>−</a:t>
              </a:r>
              <a:r>
                <a:rPr lang="ru-RU" b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 </a:t>
              </a:r>
              <a:r>
                <a:rPr lang="ru-RU" b="1" i="1" dirty="0" err="1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di</a:t>
              </a:r>
              <a:r>
                <a:rPr lang="ru-RU" b="1" i="1" dirty="0" smtClean="0">
                  <a:solidFill>
                    <a:srgbClr val="0E3558">
                      <a:lumMod val="60000"/>
                      <a:lumOff val="40000"/>
                    </a:srgbClr>
                  </a:solidFill>
                  <a:latin typeface="Century Schoolbook" pitchFamily="18" charset="0"/>
                </a:rPr>
                <a:t>)</a:t>
              </a:r>
              <a:endParaRPr lang="ru-RU" dirty="0" smtClean="0"/>
            </a:p>
          </p:txBody>
        </p:sp>
      </p:grp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671882" y="4505224"/>
          <a:ext cx="4594049" cy="734991"/>
        </p:xfrm>
        <a:graphic>
          <a:graphicData uri="http://schemas.openxmlformats.org/presentationml/2006/ole">
            <p:oleObj spid="_x0000_s2052" name="Формула" r:id="rId3" imgW="2857320" imgH="45720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668097" y="5392481"/>
          <a:ext cx="5101980" cy="679879"/>
        </p:xfrm>
        <a:graphic>
          <a:graphicData uri="http://schemas.openxmlformats.org/presentationml/2006/ole">
            <p:oleObj spid="_x0000_s2053" name="Формула" r:id="rId4" imgW="3149280" imgH="419040" progId="">
              <p:embed/>
            </p:oleObj>
          </a:graphicData>
        </a:graphic>
      </p:graphicFrame>
      <p:pic>
        <p:nvPicPr>
          <p:cNvPr id="21" name="Рисунок 20" descr="Рисунок1.jpg"/>
          <p:cNvPicPr>
            <a:picLocks noChangeAspect="1"/>
          </p:cNvPicPr>
          <p:nvPr/>
        </p:nvPicPr>
        <p:blipFill>
          <a:blip r:embed="rId5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>
            <a:off x="3723180" y="3657289"/>
            <a:ext cx="1686187" cy="1686187"/>
          </a:xfrm>
          <a:prstGeom prst="arc">
            <a:avLst>
              <a:gd name="adj1" fmla="val 18286143"/>
              <a:gd name="adj2" fmla="val 0"/>
            </a:avLst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20" idx="4"/>
          </p:cNvCxnSpPr>
          <p:nvPr/>
        </p:nvCxnSpPr>
        <p:spPr>
          <a:xfrm rot="16200000" flipH="1">
            <a:off x="4968739" y="3437220"/>
            <a:ext cx="2108505" cy="2656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0" idx="2"/>
          </p:cNvCxnSpPr>
          <p:nvPr/>
        </p:nvCxnSpPr>
        <p:spPr>
          <a:xfrm flipV="1">
            <a:off x="4582381" y="2344731"/>
            <a:ext cx="1397976" cy="1154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012" y="322977"/>
            <a:ext cx="4446165" cy="4873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Комплексные числа на координатной плоскости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2401889" y="3850963"/>
            <a:ext cx="4343399" cy="1"/>
          </a:xfrm>
          <a:prstGeom prst="straightConnector1">
            <a:avLst/>
          </a:prstGeom>
          <a:ln w="28575">
            <a:solidFill>
              <a:srgbClr val="0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41785" y="4492801"/>
            <a:ext cx="4324473" cy="8792"/>
          </a:xfrm>
          <a:prstGeom prst="straightConnector1">
            <a:avLst/>
          </a:prstGeom>
          <a:ln w="28575">
            <a:solidFill>
              <a:srgbClr val="0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16703" y="1573727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latin typeface="+mn-lt"/>
              </a:rPr>
              <a:t>Im</a:t>
            </a:r>
            <a:r>
              <a:rPr lang="en-US" b="1" i="1" dirty="0" smtClean="0">
                <a:latin typeface="+mn-lt"/>
              </a:rPr>
              <a:t> z</a:t>
            </a:r>
            <a:endParaRPr lang="ru-RU" b="1" i="1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3848" y="4451743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n-lt"/>
              </a:rPr>
              <a:t>Re z</a:t>
            </a:r>
            <a:endParaRPr lang="ru-RU" b="1" i="1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9603" y="448398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n-lt"/>
              </a:rPr>
              <a:t>0</a:t>
            </a:r>
            <a:endParaRPr lang="ru-RU" b="1" i="1" dirty="0">
              <a:latin typeface="+mn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4222264" y="2710710"/>
            <a:ext cx="2155032" cy="1431133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980357" y="2305166"/>
            <a:ext cx="82611" cy="7913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83774" y="1905603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3B86CB"/>
                </a:solidFill>
                <a:latin typeface="+mn-lt"/>
              </a:rPr>
              <a:t>z</a:t>
            </a:r>
            <a:r>
              <a:rPr lang="en-US" b="1" i="1" dirty="0" smtClean="0">
                <a:solidFill>
                  <a:srgbClr val="3B86CB"/>
                </a:solidFill>
                <a:latin typeface="+mn-lt"/>
              </a:rPr>
              <a:t> = </a:t>
            </a:r>
            <a:r>
              <a:rPr lang="en-US" sz="2400" b="1" i="1" dirty="0" smtClean="0">
                <a:solidFill>
                  <a:srgbClr val="3B86CB"/>
                </a:solidFill>
                <a:latin typeface="+mn-lt"/>
              </a:rPr>
              <a:t>a</a:t>
            </a:r>
            <a:r>
              <a:rPr lang="en-US" b="1" i="1" dirty="0" smtClean="0">
                <a:solidFill>
                  <a:srgbClr val="3B86CB"/>
                </a:solidFill>
                <a:latin typeface="+mn-lt"/>
              </a:rPr>
              <a:t> </a:t>
            </a:r>
            <a:r>
              <a:rPr lang="en-US" sz="2400" b="1" i="1" dirty="0" smtClean="0">
                <a:solidFill>
                  <a:srgbClr val="3B86CB"/>
                </a:solidFill>
                <a:latin typeface="+mn-lt"/>
              </a:rPr>
              <a:t>+</a:t>
            </a:r>
            <a:r>
              <a:rPr lang="en-US" b="1" i="1" dirty="0" smtClean="0">
                <a:solidFill>
                  <a:srgbClr val="3B86CB"/>
                </a:solidFill>
                <a:latin typeface="+mn-lt"/>
              </a:rPr>
              <a:t> </a:t>
            </a:r>
            <a:r>
              <a:rPr lang="en-US" sz="2400" b="1" i="1" dirty="0" smtClean="0">
                <a:solidFill>
                  <a:srgbClr val="3B86CB"/>
                </a:solidFill>
                <a:latin typeface="+mn-lt"/>
              </a:rPr>
              <a:t>bi</a:t>
            </a:r>
            <a:endParaRPr lang="ru-RU" sz="2400" b="1" i="1" dirty="0">
              <a:solidFill>
                <a:srgbClr val="3B86CB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33812" y="4350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a</a:t>
            </a:r>
            <a:endParaRPr lang="ru-RU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5337" y="212861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b</a:t>
            </a:r>
            <a:endParaRPr lang="ru-RU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8408518">
            <a:off x="4792180" y="3004914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|z|</a:t>
            </a:r>
            <a:endParaRPr lang="ru-RU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532557" y="4453420"/>
            <a:ext cx="82611" cy="7913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03748" y="3807809"/>
            <a:ext cx="42511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l-GR" sz="2400" b="1" i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φ</a:t>
            </a:r>
            <a:endParaRPr lang="ru-RU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Рисунок 20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86" y="270769"/>
            <a:ext cx="4227282" cy="4873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Из истории комплексных чисел</a:t>
            </a:r>
            <a:endParaRPr lang="ru-RU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5409" y="934307"/>
            <a:ext cx="89222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Комплексные числа были введены в математику для того, чтобы сделать возможной операцию извлечения квадратного корня из любого действительного числа. Это, однако, не является достаточным основанием для того, чтобы вводить в математику новые числа. Оказалось, что если производить вычисления по обычным правилам над выражениями, в которых встречаются квадратный корень из отрицательного числа, то можно прийти к результату, уже не содержащему квадратный корень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из отрицательного числа. В XVI 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214539" y="2737433"/>
            <a:ext cx="2778541" cy="4055788"/>
            <a:chOff x="6214539" y="2737433"/>
            <a:chExt cx="2778541" cy="40557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617041" y="6454066"/>
              <a:ext cx="825623" cy="239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1004" y="2737433"/>
              <a:ext cx="2689932" cy="345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5" name="Прямоугольник 14"/>
            <p:cNvSpPr/>
            <p:nvPr/>
          </p:nvSpPr>
          <p:spPr>
            <a:xfrm>
              <a:off x="6214539" y="6285390"/>
              <a:ext cx="2778541" cy="5078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b="1" dirty="0" smtClean="0">
                  <a:latin typeface="+mn-lt"/>
                </a:rPr>
                <a:t>Кардано </a:t>
              </a:r>
              <a:r>
                <a:rPr lang="ru-RU" b="1" dirty="0" err="1" smtClean="0">
                  <a:latin typeface="+mn-lt"/>
                </a:rPr>
                <a:t>Джероламо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3898" y="3164035"/>
            <a:ext cx="60383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 smtClean="0">
                <a:solidFill>
                  <a:srgbClr val="000000"/>
                </a:solidFill>
                <a:latin typeface="Century Schoolbook"/>
              </a:rPr>
              <a:t>Кардано</a:t>
            </a:r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 нашел формулу для решения кубического уравнения. Оказалось, когда кубическое уравнение имеет три действительных корня, в формуле Кардано встречается квадратный корень из отрицательного числа.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Впервые, по-видимому, мнимые величины появились в известном труде «Великое искусство, или об алгебраических правилах» </a:t>
            </a:r>
            <a:r>
              <a:rPr lang="ru-RU" b="1" i="1" dirty="0" smtClean="0">
                <a:solidFill>
                  <a:srgbClr val="000000"/>
                </a:solidFill>
                <a:latin typeface="Century Schoolbook"/>
              </a:rPr>
              <a:t>Кардано</a:t>
            </a:r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 (1545), который счёл их непригодными к употреблению.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75" y="235258"/>
            <a:ext cx="4234648" cy="6703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Из истории комплексных чисел</a:t>
            </a:r>
            <a:endParaRPr lang="ru-RU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844683" y="3519395"/>
            <a:ext cx="2112886" cy="3202350"/>
            <a:chOff x="6880194" y="3537151"/>
            <a:chExt cx="2112886" cy="3202350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9349" y="3537151"/>
              <a:ext cx="2085975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6880194" y="6231670"/>
              <a:ext cx="2112886" cy="5078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b="1" dirty="0" smtClean="0">
                  <a:latin typeface="+mn-lt"/>
                </a:rPr>
                <a:t>Леонард Эйлер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30229" y="1053494"/>
            <a:ext cx="8886717" cy="2585323"/>
            <a:chOff x="130229" y="927390"/>
            <a:chExt cx="8886717" cy="2585323"/>
          </a:xfrm>
        </p:grpSpPr>
        <p:sp>
          <p:nvSpPr>
            <p:cNvPr id="43009" name="Rectangle 1"/>
            <p:cNvSpPr>
              <a:spLocks noChangeArrowheads="1"/>
            </p:cNvSpPr>
            <p:nvPr/>
          </p:nvSpPr>
          <p:spPr bwMode="auto">
            <a:xfrm>
              <a:off x="130229" y="927390"/>
              <a:ext cx="8886717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hangingPunct="0"/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Он же дал некоторые простейшие правила действий с комплексными числами. Выражения вида </a:t>
              </a:r>
              <a:r>
                <a:rPr lang="ru-RU" i="1" dirty="0" smtClean="0">
                  <a:solidFill>
                    <a:srgbClr val="000000"/>
                  </a:solidFill>
                  <a:latin typeface="Century Schoolbook"/>
                </a:rPr>
                <a:t>a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+</a:t>
              </a:r>
              <a:r>
                <a:rPr lang="ru-RU" i="1" dirty="0" smtClean="0">
                  <a:solidFill>
                    <a:srgbClr val="000000"/>
                  </a:solidFill>
                  <a:latin typeface="Century Schoolbook"/>
                </a:rPr>
                <a:t>b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√−1, появляющиеся при решении квадратных и кубических уравнений, стали называть «мнимыми» в XVI-XVII веках, однако даже для многих крупных ученых XVII века алгебраическая и геометрическая сущность мнимых величин представлялась неясной. Известно, например, что </a:t>
              </a:r>
              <a:r>
                <a:rPr lang="ru-RU" b="1" i="1" dirty="0" smtClean="0">
                  <a:solidFill>
                    <a:srgbClr val="000000"/>
                  </a:solidFill>
                  <a:latin typeface="Century Schoolbook"/>
                </a:rPr>
                <a:t>Ньютон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 не включал мнимые величины в понятие числа, а </a:t>
              </a:r>
              <a:r>
                <a:rPr lang="ru-RU" b="1" i="1" dirty="0" smtClean="0">
                  <a:solidFill>
                    <a:srgbClr val="000000"/>
                  </a:solidFill>
                  <a:latin typeface="Century Schoolbook"/>
                </a:rPr>
                <a:t>Лейбницу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 принадлежит фраза: «Мнимые числа – это прекрасное и чудесное убежище божественного духа, почти что амфибия бытия с небытием»</a:t>
              </a:r>
              <a:endParaRPr lang="ru-RU" dirty="0" smtClean="0">
                <a:solidFill>
                  <a:srgbClr val="000000"/>
                </a:solidFill>
              </a:endParaRPr>
            </a:p>
            <a:p>
              <a:pPr lvl="0" algn="just" eaLnBrk="0" hangingPunct="0"/>
              <a:endParaRPr lang="ru-RU" dirty="0" smtClean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767159" y="1281854"/>
              <a:ext cx="26431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142043" y="3306724"/>
            <a:ext cx="6587231" cy="2585323"/>
            <a:chOff x="142043" y="3306724"/>
            <a:chExt cx="6587231" cy="258532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42043" y="3306724"/>
              <a:ext cx="658723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hangingPunct="0"/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Пользу мнимых величин, в частности, при решении кубического уравнения, в так называемом неприводимом случае (когда вещественные корни выражаются через кубические корни из мнимых величин), впервые оценил </a:t>
              </a:r>
              <a:r>
                <a:rPr lang="ru-RU" b="1" i="1" dirty="0" smtClean="0">
                  <a:solidFill>
                    <a:srgbClr val="000000"/>
                  </a:solidFill>
                  <a:latin typeface="Century Schoolbook"/>
                </a:rPr>
                <a:t>Бомбелли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 (1572). Задача о выражении корней степени </a:t>
              </a:r>
              <a:r>
                <a:rPr lang="ru-RU" i="1" dirty="0" err="1" smtClean="0">
                  <a:solidFill>
                    <a:srgbClr val="000000"/>
                  </a:solidFill>
                  <a:latin typeface="Century Schoolbook"/>
                </a:rPr>
                <a:t>n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 из данного числа была в основном решена в работах </a:t>
              </a:r>
              <a:r>
                <a:rPr lang="ru-RU" b="1" i="1" dirty="0" smtClean="0">
                  <a:solidFill>
                    <a:srgbClr val="000000"/>
                  </a:solidFill>
                  <a:latin typeface="Century Schoolbook"/>
                </a:rPr>
                <a:t>Муавра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 (1707) и </a:t>
              </a:r>
              <a:r>
                <a:rPr lang="ru-RU" b="1" i="1" dirty="0" smtClean="0">
                  <a:solidFill>
                    <a:srgbClr val="000000"/>
                  </a:solidFill>
                  <a:latin typeface="Century Schoolbook"/>
                </a:rPr>
                <a:t>Котса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 (1722).</a:t>
              </a:r>
            </a:p>
            <a:p>
              <a:pPr lvl="0" algn="just" eaLnBrk="0" hangingPunct="0"/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Символ </a:t>
              </a:r>
              <a:r>
                <a:rPr lang="ru-RU" i="1" dirty="0" smtClean="0">
                  <a:solidFill>
                    <a:srgbClr val="000000"/>
                  </a:solidFill>
                  <a:latin typeface="Century Schoolbook"/>
                </a:rPr>
                <a:t>i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=√−1 предложил </a:t>
              </a:r>
              <a:r>
                <a:rPr lang="ru-RU" b="1" i="1" dirty="0" smtClean="0">
                  <a:solidFill>
                    <a:srgbClr val="000000"/>
                  </a:solidFill>
                  <a:latin typeface="Century Schoolbook"/>
                </a:rPr>
                <a:t>Эйлер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 (1777, </a:t>
              </a:r>
              <a:r>
                <a:rPr lang="ru-RU" dirty="0" err="1" smtClean="0">
                  <a:solidFill>
                    <a:srgbClr val="000000"/>
                  </a:solidFill>
                  <a:latin typeface="Century Schoolbook"/>
                </a:rPr>
                <a:t>опубл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. 1794), взявший для этого первую букву слова </a:t>
              </a:r>
              <a:r>
                <a:rPr lang="ru-RU" b="1" i="1" dirty="0" err="1" smtClean="0">
                  <a:solidFill>
                    <a:srgbClr val="3B86CB"/>
                  </a:solidFill>
                  <a:latin typeface="Century Schoolbook"/>
                </a:rPr>
                <a:t>imaginarius</a:t>
              </a:r>
              <a:r>
                <a:rPr lang="ru-RU" dirty="0" smtClean="0">
                  <a:solidFill>
                    <a:srgbClr val="000000"/>
                  </a:solidFill>
                  <a:latin typeface="Century Schoolbook"/>
                </a:rPr>
                <a:t>.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579321" y="5291360"/>
              <a:ext cx="26431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9697" y="1049952"/>
            <a:ext cx="8655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solidFill>
                  <a:srgbClr val="000000"/>
                </a:solidFill>
                <a:latin typeface="+mn-lt"/>
              </a:rPr>
              <a:t>Он же высказал в 1751 году мысль об алгебраической замкнутости поля комплексных чисел. К такому же выводу пришел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Д’Аламбер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(1747), но первое строгое доказательство этого факта принадлежит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Гауссу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(1799).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Гаусс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и ввёл в широкое употребление термин «комплексное число» в 1831 г, хотя этот термин ранее использовал в том же смысле французский математик </a:t>
            </a:r>
            <a:r>
              <a:rPr lang="ru-RU" b="1" i="1" dirty="0" smtClean="0">
                <a:solidFill>
                  <a:srgbClr val="000000"/>
                </a:solidFill>
                <a:latin typeface="+mn-lt"/>
              </a:rPr>
              <a:t>Лазар Карно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в 1803 году.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05852" y="341791"/>
            <a:ext cx="4114800" cy="4873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Из истории комплексных чисел</a:t>
            </a:r>
            <a:endParaRPr lang="ru-RU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392" y="2797062"/>
            <a:ext cx="582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Полные гражданские права мнимым числам дал </a:t>
            </a:r>
            <a:r>
              <a:rPr lang="ru-RU" b="1" i="1" dirty="0" smtClean="0">
                <a:solidFill>
                  <a:srgbClr val="000000"/>
                </a:solidFill>
                <a:latin typeface="Century Schoolbook"/>
              </a:rPr>
              <a:t>Гаусс</a:t>
            </a:r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, который назвал их комплексными числами, дал геометрическую интерпретацию и доказал основную теорему алгебры, утверждающую, что каждый многочлен имеет хотя бы один действительный корень.</a:t>
            </a: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Геометрическое истолкование комплексных чисел и действий над ними появилось впервые в работе </a:t>
            </a:r>
            <a:r>
              <a:rPr lang="ru-RU" b="1" i="1" dirty="0" smtClean="0">
                <a:solidFill>
                  <a:srgbClr val="000000"/>
                </a:solidFill>
                <a:latin typeface="Century Schoolbook"/>
              </a:rPr>
              <a:t>Весселя</a:t>
            </a:r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 (англ.), (1799). Первые шаги в этом направлении были сделаны </a:t>
            </a:r>
            <a:r>
              <a:rPr lang="ru-RU" b="1" i="1" dirty="0" smtClean="0">
                <a:solidFill>
                  <a:srgbClr val="000000"/>
                </a:solidFill>
                <a:latin typeface="Century Schoolbook"/>
              </a:rPr>
              <a:t>Валлисом</a:t>
            </a:r>
            <a:r>
              <a:rPr lang="ru-RU" dirty="0" smtClean="0">
                <a:solidFill>
                  <a:srgbClr val="000000"/>
                </a:solidFill>
                <a:latin typeface="Century Schoolbook"/>
              </a:rPr>
              <a:t> (Англия) в 1685 году. </a:t>
            </a:r>
          </a:p>
          <a:p>
            <a:pPr lvl="0" algn="just" eaLnBrk="0" hangingPunct="0"/>
            <a:endParaRPr lang="ru-RU" dirty="0" smtClean="0">
              <a:solidFill>
                <a:srgbClr val="000000"/>
              </a:solidFill>
              <a:latin typeface="Century Schoolbook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43760" y="2840527"/>
            <a:ext cx="2636471" cy="3908732"/>
            <a:chOff x="6138252" y="2673473"/>
            <a:chExt cx="2636471" cy="3908732"/>
          </a:xfrm>
        </p:grpSpPr>
        <p:pic>
          <p:nvPicPr>
            <p:cNvPr id="45058" name="Picture 2" descr="I:\Personal Data\Мои документы\Ученые математики\Carl_Friedrich_Gaus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8252" y="2673473"/>
              <a:ext cx="2633663" cy="337343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6145823" y="6074374"/>
              <a:ext cx="2628900" cy="5078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b="1" dirty="0" smtClean="0">
                  <a:latin typeface="+mn-lt"/>
                </a:rPr>
                <a:t>Карл Гаусс</a:t>
              </a:r>
              <a:endParaRPr lang="en-US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7578969" y="6471138"/>
            <a:ext cx="870439" cy="211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C</a:t>
            </a:r>
            <a:r>
              <a:rPr lang="ru-RU" sz="36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одержание</a:t>
            </a:r>
            <a:endParaRPr lang="en-US" sz="3600" b="1" dirty="0">
              <a:solidFill>
                <a:schemeClr val="tx1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21201" y="1114496"/>
            <a:ext cx="5410200" cy="665162"/>
            <a:chOff x="1828800" y="1871663"/>
            <a:chExt cx="5410200" cy="665162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828800" y="1871663"/>
              <a:ext cx="762000" cy="665162"/>
              <a:chOff x="1110" y="2656"/>
              <a:chExt cx="1549" cy="1351"/>
            </a:xfrm>
          </p:grpSpPr>
          <p:sp>
            <p:nvSpPr>
              <p:cNvPr id="409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2438400" y="2481263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2" name="Text Box 1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67000" y="1947863"/>
              <a:ext cx="277351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 smtClean="0">
                  <a:latin typeface="Century Schoolbook" pitchFamily="18" charset="0"/>
                </a:rPr>
                <a:t>Множества чисел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2025650" y="19700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6307" y="1931242"/>
            <a:ext cx="5410200" cy="665162"/>
            <a:chOff x="1866900" y="2053941"/>
            <a:chExt cx="5410200" cy="665162"/>
          </a:xfrm>
        </p:grpSpPr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1866900" y="2053941"/>
              <a:ext cx="762000" cy="665162"/>
              <a:chOff x="3174" y="2656"/>
              <a:chExt cx="1549" cy="1351"/>
            </a:xfrm>
          </p:grpSpPr>
          <p:sp>
            <p:nvSpPr>
              <p:cNvPr id="409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2476500" y="2663541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2705100" y="2130141"/>
              <a:ext cx="407836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 smtClean="0">
                  <a:latin typeface="Century Schoolbook" pitchFamily="18" charset="0"/>
                </a:rPr>
                <a:t>Алгебраические операции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gray">
            <a:xfrm>
              <a:off x="2063750" y="2152366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029069" y="2765426"/>
            <a:ext cx="5410200" cy="665162"/>
            <a:chOff x="1866900" y="2946116"/>
            <a:chExt cx="5410200" cy="665162"/>
          </a:xfrm>
        </p:grpSpPr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1866900" y="2946116"/>
              <a:ext cx="762000" cy="665162"/>
              <a:chOff x="1110" y="2656"/>
              <a:chExt cx="1549" cy="1351"/>
            </a:xfrm>
          </p:grpSpPr>
          <p:sp>
            <p:nvSpPr>
              <p:cNvPr id="4097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7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2476500" y="3555716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2705100" y="3022316"/>
              <a:ext cx="452880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 smtClean="0">
                  <a:latin typeface="Century Schoolbook" pitchFamily="18" charset="0"/>
                </a:rPr>
                <a:t>Понятие комплексного числа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gray">
            <a:xfrm>
              <a:off x="2063750" y="304454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03616" y="3621416"/>
            <a:ext cx="6727954" cy="665162"/>
            <a:chOff x="1866900" y="3860516"/>
            <a:chExt cx="6727954" cy="665162"/>
          </a:xfrm>
        </p:grpSpPr>
        <p:grpSp>
          <p:nvGrpSpPr>
            <p:cNvPr id="40981" name="Group 21"/>
            <p:cNvGrpSpPr>
              <a:grpSpLocks/>
            </p:cNvGrpSpPr>
            <p:nvPr/>
          </p:nvGrpSpPr>
          <p:grpSpPr bwMode="auto">
            <a:xfrm>
              <a:off x="1866900" y="3860516"/>
              <a:ext cx="762000" cy="665162"/>
              <a:chOff x="3174" y="2656"/>
              <a:chExt cx="1549" cy="1351"/>
            </a:xfrm>
          </p:grpSpPr>
          <p:sp>
            <p:nvSpPr>
              <p:cNvPr id="40982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8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2476500" y="4470116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2705100" y="3936716"/>
              <a:ext cx="588975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 smtClean="0">
                  <a:latin typeface="Century Schoolbook" pitchFamily="18" charset="0"/>
                </a:rPr>
                <a:t>Действия над комплексными числами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gray">
            <a:xfrm>
              <a:off x="2063750" y="395894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20867" y="4510705"/>
            <a:ext cx="5410200" cy="665162"/>
            <a:chOff x="1828800" y="1871663"/>
            <a:chExt cx="5410200" cy="665162"/>
          </a:xfrm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1828800" y="1871663"/>
              <a:ext cx="762000" cy="665162"/>
              <a:chOff x="1110" y="2656"/>
              <a:chExt cx="1549" cy="1351"/>
            </a:xfrm>
          </p:grpSpPr>
          <p:sp>
            <p:nvSpPr>
              <p:cNvPr id="40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438400" y="2481263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Text Box 1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67000" y="1947863"/>
              <a:ext cx="4559261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 smtClean="0">
                  <a:latin typeface="Century Schoolbook" pitchFamily="18" charset="0"/>
                </a:rPr>
                <a:t>Понятие сопряженного числа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gray">
            <a:xfrm>
              <a:off x="2025650" y="1970088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3730" y="5411776"/>
            <a:ext cx="5410200" cy="665162"/>
            <a:chOff x="1866900" y="2053941"/>
            <a:chExt cx="5410200" cy="665162"/>
          </a:xfrm>
        </p:grpSpPr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1866900" y="2053941"/>
              <a:ext cx="762000" cy="665162"/>
              <a:chOff x="3174" y="2656"/>
              <a:chExt cx="1549" cy="1351"/>
            </a:xfrm>
          </p:grpSpPr>
          <p:sp>
            <p:nvSpPr>
              <p:cNvPr id="5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2476500" y="2663541"/>
              <a:ext cx="480060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2705100" y="2130141"/>
              <a:ext cx="167545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dirty="0" smtClean="0">
                  <a:latin typeface="Century Schoolbook" pitchFamily="18" charset="0"/>
                </a:rPr>
                <a:t>Примеры 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2063750" y="2152366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bg1"/>
                  </a:solidFill>
                </a:rPr>
                <a:t>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5" name="Picture 5" descr="j0225290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917401" y="2937953"/>
            <a:ext cx="2226599" cy="39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0643" y="213653"/>
            <a:ext cx="2636668" cy="194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Множества чисел</a:t>
            </a:r>
            <a:endParaRPr lang="en-US" sz="3000" b="1" dirty="0">
              <a:solidFill>
                <a:schemeClr val="tx1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5539" name="Freeform 3"/>
          <p:cNvSpPr>
            <a:spLocks noEditPoints="1"/>
          </p:cNvSpPr>
          <p:nvPr/>
        </p:nvSpPr>
        <p:spPr bwMode="gray">
          <a:xfrm>
            <a:off x="1347774" y="1878366"/>
            <a:ext cx="6448452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4144048" y="3548355"/>
            <a:ext cx="1817032" cy="1843082"/>
            <a:chOff x="3104008" y="3824288"/>
            <a:chExt cx="1817032" cy="1843082"/>
          </a:xfrm>
        </p:grpSpPr>
        <p:sp>
          <p:nvSpPr>
            <p:cNvPr id="65570" name="Oval 34"/>
            <p:cNvSpPr>
              <a:spLocks noChangeArrowheads="1"/>
            </p:cNvSpPr>
            <p:nvPr/>
          </p:nvSpPr>
          <p:spPr bwMode="gray">
            <a:xfrm rot="20876594">
              <a:off x="3482765" y="5000620"/>
              <a:ext cx="1438275" cy="66675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gray">
            <a:xfrm>
              <a:off x="3104008" y="3824288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gray">
            <a:xfrm>
              <a:off x="3124646" y="3833813"/>
              <a:ext cx="1665287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gray">
            <a:xfrm>
              <a:off x="3142108" y="3849688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gray">
            <a:xfrm>
              <a:off x="3234183" y="3894138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75" name="Text Box 39"/>
            <p:cNvSpPr txBox="1">
              <a:spLocks noChangeArrowheads="1"/>
            </p:cNvSpPr>
            <p:nvPr/>
          </p:nvSpPr>
          <p:spPr bwMode="gray">
            <a:xfrm>
              <a:off x="3387313" y="4000504"/>
              <a:ext cx="1082349" cy="144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8800" b="1" i="1" dirty="0" smtClean="0">
                  <a:solidFill>
                    <a:srgbClr val="000000"/>
                  </a:solidFill>
                  <a:latin typeface="Century Schoolbook" pitchFamily="18" charset="0"/>
                </a:rPr>
                <a:t>R</a:t>
              </a:r>
              <a:endParaRPr lang="en-US" sz="8800" b="1" i="1" dirty="0">
                <a:latin typeface="Century Schoolbook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357554" y="2970318"/>
            <a:ext cx="1512168" cy="1456753"/>
            <a:chOff x="5621063" y="3557223"/>
            <a:chExt cx="1566865" cy="1528761"/>
          </a:xfrm>
        </p:grpSpPr>
        <p:sp>
          <p:nvSpPr>
            <p:cNvPr id="65576" name="Oval 40"/>
            <p:cNvSpPr>
              <a:spLocks noChangeArrowheads="1"/>
            </p:cNvSpPr>
            <p:nvPr/>
          </p:nvSpPr>
          <p:spPr bwMode="gray">
            <a:xfrm rot="21014904">
              <a:off x="6054453" y="4476384"/>
              <a:ext cx="1133475" cy="6096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5577" name="Group 41"/>
            <p:cNvGrpSpPr>
              <a:grpSpLocks/>
            </p:cNvGrpSpPr>
            <p:nvPr/>
          </p:nvGrpSpPr>
          <p:grpSpPr bwMode="auto">
            <a:xfrm>
              <a:off x="5621063" y="3557223"/>
              <a:ext cx="1371600" cy="1441450"/>
              <a:chOff x="732" y="2112"/>
              <a:chExt cx="842" cy="860"/>
            </a:xfrm>
          </p:grpSpPr>
          <p:sp>
            <p:nvSpPr>
              <p:cNvPr id="65578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79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80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82" name="Text Box 46"/>
              <p:cNvSpPr txBox="1">
                <a:spLocks noChangeArrowheads="1"/>
              </p:cNvSpPr>
              <p:nvPr/>
            </p:nvSpPr>
            <p:spPr bwMode="gray">
              <a:xfrm>
                <a:off x="860" y="2231"/>
                <a:ext cx="525" cy="6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0" b="1" i="1" dirty="0" smtClean="0">
                    <a:solidFill>
                      <a:srgbClr val="000000"/>
                    </a:solidFill>
                    <a:latin typeface="Century Schoolbook" pitchFamily="18" charset="0"/>
                  </a:rPr>
                  <a:t>Q</a:t>
                </a:r>
                <a:endParaRPr lang="en-US" sz="6000" b="1" i="1" dirty="0"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6501570" y="1746182"/>
            <a:ext cx="1052677" cy="1130946"/>
            <a:chOff x="6229384" y="2217738"/>
            <a:chExt cx="1052677" cy="1130946"/>
          </a:xfrm>
        </p:grpSpPr>
        <p:sp>
          <p:nvSpPr>
            <p:cNvPr id="65583" name="Oval 47"/>
            <p:cNvSpPr>
              <a:spLocks noChangeArrowheads="1"/>
            </p:cNvSpPr>
            <p:nvPr/>
          </p:nvSpPr>
          <p:spPr bwMode="gray">
            <a:xfrm>
              <a:off x="6367661" y="2920055"/>
              <a:ext cx="914400" cy="428629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4" name="Oval 48"/>
            <p:cNvSpPr>
              <a:spLocks noChangeArrowheads="1"/>
            </p:cNvSpPr>
            <p:nvPr/>
          </p:nvSpPr>
          <p:spPr bwMode="gray">
            <a:xfrm>
              <a:off x="6229384" y="2217738"/>
              <a:ext cx="1023938" cy="10239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85" name="Oval 49"/>
            <p:cNvSpPr>
              <a:spLocks noChangeArrowheads="1"/>
            </p:cNvSpPr>
            <p:nvPr/>
          </p:nvSpPr>
          <p:spPr bwMode="gray">
            <a:xfrm>
              <a:off x="6242084" y="2222501"/>
              <a:ext cx="1000125" cy="10001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86" name="Oval 50"/>
            <p:cNvSpPr>
              <a:spLocks noChangeArrowheads="1"/>
            </p:cNvSpPr>
            <p:nvPr/>
          </p:nvSpPr>
          <p:spPr bwMode="gray">
            <a:xfrm>
              <a:off x="6253197" y="2233613"/>
              <a:ext cx="950912" cy="9334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87" name="Oval 51"/>
            <p:cNvSpPr>
              <a:spLocks noChangeArrowheads="1"/>
            </p:cNvSpPr>
            <p:nvPr/>
          </p:nvSpPr>
          <p:spPr bwMode="gray">
            <a:xfrm>
              <a:off x="6307172" y="2259013"/>
              <a:ext cx="847725" cy="7572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gray">
            <a:xfrm>
              <a:off x="6476781" y="2360604"/>
              <a:ext cx="545342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i="1" dirty="0" smtClean="0">
                  <a:solidFill>
                    <a:srgbClr val="000000"/>
                  </a:solidFill>
                  <a:latin typeface="Century Schoolbook" pitchFamily="18" charset="0"/>
                </a:rPr>
                <a:t>Z</a:t>
              </a:r>
              <a:endParaRPr lang="en-US" sz="4000" i="1" dirty="0">
                <a:latin typeface="Century Schoolbook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313931" y="1396006"/>
            <a:ext cx="757192" cy="748363"/>
            <a:chOff x="4805365" y="1471599"/>
            <a:chExt cx="757192" cy="748363"/>
          </a:xfrm>
        </p:grpSpPr>
        <p:sp>
          <p:nvSpPr>
            <p:cNvPr id="65589" name="Oval 53"/>
            <p:cNvSpPr>
              <a:spLocks noChangeArrowheads="1"/>
            </p:cNvSpPr>
            <p:nvPr/>
          </p:nvSpPr>
          <p:spPr bwMode="gray">
            <a:xfrm>
              <a:off x="4876757" y="1991362"/>
              <a:ext cx="685800" cy="2286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90" name="Oval 54"/>
            <p:cNvSpPr>
              <a:spLocks noChangeArrowheads="1"/>
            </p:cNvSpPr>
            <p:nvPr/>
          </p:nvSpPr>
          <p:spPr bwMode="gray">
            <a:xfrm>
              <a:off x="4805365" y="1471599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91" name="Oval 55"/>
            <p:cNvSpPr>
              <a:spLocks noChangeArrowheads="1"/>
            </p:cNvSpPr>
            <p:nvPr/>
          </p:nvSpPr>
          <p:spPr bwMode="gray">
            <a:xfrm>
              <a:off x="4814890" y="1474774"/>
              <a:ext cx="665162" cy="666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92" name="Oval 56"/>
            <p:cNvSpPr>
              <a:spLocks noChangeArrowheads="1"/>
            </p:cNvSpPr>
            <p:nvPr/>
          </p:nvSpPr>
          <p:spPr bwMode="gray">
            <a:xfrm>
              <a:off x="4821240" y="1481124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93" name="Oval 57"/>
            <p:cNvSpPr>
              <a:spLocks noChangeArrowheads="1"/>
            </p:cNvSpPr>
            <p:nvPr/>
          </p:nvSpPr>
          <p:spPr bwMode="gray">
            <a:xfrm>
              <a:off x="4857752" y="1500174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5594" name="Text Box 58"/>
            <p:cNvSpPr txBox="1">
              <a:spLocks noChangeArrowheads="1"/>
            </p:cNvSpPr>
            <p:nvPr/>
          </p:nvSpPr>
          <p:spPr bwMode="gray">
            <a:xfrm>
              <a:off x="4906952" y="1500161"/>
              <a:ext cx="481222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000000"/>
                  </a:solidFill>
                  <a:latin typeface="Century Schoolbook" pitchFamily="18" charset="0"/>
                </a:rPr>
                <a:t>N</a:t>
              </a:r>
              <a:endParaRPr lang="en-US" sz="3200" i="1" dirty="0">
                <a:latin typeface="Century Schoolbook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461010" y="3114334"/>
            <a:ext cx="1961048" cy="2059106"/>
            <a:chOff x="3104008" y="3824288"/>
            <a:chExt cx="1817032" cy="1843082"/>
          </a:xfrm>
        </p:grpSpPr>
        <p:sp>
          <p:nvSpPr>
            <p:cNvPr id="36" name="Oval 34"/>
            <p:cNvSpPr>
              <a:spLocks noChangeArrowheads="1"/>
            </p:cNvSpPr>
            <p:nvPr/>
          </p:nvSpPr>
          <p:spPr bwMode="gray">
            <a:xfrm rot="20876594">
              <a:off x="3482765" y="5000620"/>
              <a:ext cx="1438275" cy="66675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gray">
            <a:xfrm>
              <a:off x="3104008" y="3824288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gray">
            <a:xfrm>
              <a:off x="3124646" y="3833813"/>
              <a:ext cx="1665287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gray">
            <a:xfrm>
              <a:off x="3142108" y="3849688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gray">
            <a:xfrm>
              <a:off x="3234183" y="3894138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gray">
            <a:xfrm>
              <a:off x="3304168" y="3888742"/>
              <a:ext cx="1182463" cy="1597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1000" b="1" i="1" dirty="0" smtClean="0">
                  <a:solidFill>
                    <a:srgbClr val="000000"/>
                  </a:solidFill>
                  <a:latin typeface="Century Schoolbook" pitchFamily="18" charset="0"/>
                </a:rPr>
                <a:t>С</a:t>
              </a:r>
              <a:endParaRPr lang="en-US" sz="11000" b="1" i="1" dirty="0">
                <a:latin typeface="Century Schoolbook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04232" y="1994289"/>
            <a:ext cx="396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Century Schoolbook" pitchFamily="18" charset="0"/>
              </a:rPr>
              <a:t>N </a:t>
            </a:r>
            <a:r>
              <a:rPr lang="en-US" sz="3200" b="1" dirty="0" smtClean="0">
                <a:latin typeface="Century Schoolbook" pitchFamily="18" charset="0"/>
                <a:sym typeface="Symbol"/>
              </a:rPr>
              <a:t></a:t>
            </a:r>
            <a:r>
              <a:rPr lang="en-US" sz="3200" b="1" i="1" dirty="0" smtClean="0">
                <a:latin typeface="Century Schoolbook" pitchFamily="18" charset="0"/>
                <a:sym typeface="Symbol"/>
              </a:rPr>
              <a:t> </a:t>
            </a:r>
            <a:r>
              <a:rPr lang="en-US" sz="3200" b="1" i="1" dirty="0" smtClean="0">
                <a:latin typeface="Century Schoolbook" pitchFamily="18" charset="0"/>
              </a:rPr>
              <a:t>Z</a:t>
            </a:r>
            <a:r>
              <a:rPr lang="en-US" sz="3200" b="1" dirty="0" smtClean="0">
                <a:latin typeface="Century Schoolbook" pitchFamily="18" charset="0"/>
                <a:sym typeface="Symbol"/>
              </a:rPr>
              <a:t>  </a:t>
            </a:r>
            <a:r>
              <a:rPr lang="en-US" sz="3200" b="1" i="1" dirty="0" smtClean="0">
                <a:latin typeface="Century Schoolbook" pitchFamily="18" charset="0"/>
              </a:rPr>
              <a:t>Q</a:t>
            </a:r>
            <a:r>
              <a:rPr lang="en-US" sz="3200" b="1" dirty="0" smtClean="0">
                <a:latin typeface="Century Schoolbook" pitchFamily="18" charset="0"/>
                <a:sym typeface="Symbol"/>
              </a:rPr>
              <a:t>  </a:t>
            </a:r>
            <a:r>
              <a:rPr lang="en-US" sz="3200" b="1" i="1" dirty="0" smtClean="0">
                <a:latin typeface="Century Schoolbook" pitchFamily="18" charset="0"/>
              </a:rPr>
              <a:t>R</a:t>
            </a:r>
            <a:r>
              <a:rPr lang="en-US" sz="3200" b="1" dirty="0" smtClean="0">
                <a:latin typeface="Century Schoolbook" pitchFamily="18" charset="0"/>
                <a:sym typeface="Symbol"/>
              </a:rPr>
              <a:t>  </a:t>
            </a:r>
            <a:r>
              <a:rPr lang="en-US" sz="3200" b="1" i="1" dirty="0" smtClean="0">
                <a:latin typeface="Century Schoolbook" pitchFamily="18" charset="0"/>
              </a:rPr>
              <a:t>C</a:t>
            </a:r>
            <a:endParaRPr lang="ru-RU" sz="3200" dirty="0">
              <a:latin typeface="Century Schoolbook" pitchFamily="18" charset="0"/>
            </a:endParaRPr>
          </a:p>
        </p:txBody>
      </p:sp>
      <p:pic>
        <p:nvPicPr>
          <p:cNvPr id="43" name="Рисунок 42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Алгебраические операции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34836" y="1795257"/>
            <a:ext cx="2246050" cy="3636763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7769" y="2463511"/>
            <a:ext cx="1719949" cy="28968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3005" y="3132025"/>
            <a:ext cx="1395074" cy="21395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41874" y="3762340"/>
            <a:ext cx="1022406" cy="1429305"/>
          </a:xfrm>
          <a:prstGeom prst="ellipse">
            <a:avLst/>
          </a:prstGeom>
          <a:solidFill>
            <a:schemeClr val="tx2">
              <a:lumMod val="60000"/>
              <a:lumOff val="40000"/>
              <a:alpha val="85098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22851" y="4259489"/>
            <a:ext cx="656505" cy="843379"/>
          </a:xfrm>
          <a:prstGeom prst="ellipse">
            <a:avLst/>
          </a:prstGeom>
          <a:solidFill>
            <a:srgbClr val="439AE6">
              <a:alpha val="89804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8776" y="4645214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Century Schoolbook" pitchFamily="18" charset="0"/>
              </a:rPr>
              <a:t>Натуральные числа: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0622" y="3963113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Century Schoolbook" pitchFamily="18" charset="0"/>
              </a:rPr>
              <a:t>Целые числа: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+, –,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0254" y="3276261"/>
            <a:ext cx="3709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Century Schoolbook" pitchFamily="18" charset="0"/>
              </a:rPr>
              <a:t>Рациональные числа: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+, –, ,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÷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50611" y="2508656"/>
            <a:ext cx="558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latin typeface="Century Schoolbook" pitchFamily="18" charset="0"/>
              </a:rPr>
              <a:t>Действительные числа: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+, –, , 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ru-RU" dirty="0" smtClean="0">
                <a:latin typeface="Century Schoolbook" pitchFamily="18" charset="0"/>
                <a:sym typeface="Symbol"/>
              </a:rPr>
              <a:t>любые длины</a:t>
            </a:r>
            <a:endParaRPr lang="en-US" dirty="0" smtClean="0">
              <a:latin typeface="Century Schoolbook" pitchFamily="18" charset="0"/>
              <a:sym typeface="Symbol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1615566" y="2172796"/>
            <a:ext cx="1527655" cy="440"/>
          </a:xfrm>
          <a:prstGeom prst="line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1625923" y="2777957"/>
            <a:ext cx="1527655" cy="440"/>
          </a:xfrm>
          <a:prstGeom prst="line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1625923" y="3488171"/>
            <a:ext cx="1527655" cy="440"/>
          </a:xfrm>
          <a:prstGeom prst="line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1634801" y="4153997"/>
            <a:ext cx="1527655" cy="440"/>
          </a:xfrm>
          <a:prstGeom prst="line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1617046" y="4828699"/>
            <a:ext cx="1527655" cy="440"/>
          </a:xfrm>
          <a:prstGeom prst="line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184397" y="3250433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E3558"/>
                </a:solidFill>
                <a:latin typeface="Century Schoolbook" pitchFamily="18" charset="0"/>
              </a:rPr>
              <a:t>Q</a:t>
            </a:r>
            <a:endParaRPr lang="ru-RU" sz="2400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56898" y="3837840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E3558"/>
                </a:solidFill>
                <a:latin typeface="Century Schoolbook" pitchFamily="18" charset="0"/>
              </a:rPr>
              <a:t>Z</a:t>
            </a:r>
            <a:endParaRPr lang="ru-RU" sz="2400" b="1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308684" y="4360143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E3558"/>
                </a:solidFill>
                <a:latin typeface="Century Schoolbook" pitchFamily="18" charset="0"/>
              </a:rPr>
              <a:t>N</a:t>
            </a:r>
            <a:endParaRPr lang="ru-RU" sz="2400" b="1" i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132610" y="2621599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E3558"/>
                </a:solidFill>
                <a:latin typeface="Century Schoolbook" pitchFamily="18" charset="0"/>
              </a:rPr>
              <a:t>R</a:t>
            </a:r>
            <a:endParaRPr lang="ru-RU" sz="2400" b="1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88222" y="1982407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E3558"/>
                </a:solidFill>
                <a:latin typeface="Century Schoolbook" pitchFamily="18" charset="0"/>
              </a:rPr>
              <a:t>C</a:t>
            </a:r>
            <a:endParaRPr lang="ru-RU" sz="2400" b="1" i="1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3134337" y="1897576"/>
            <a:ext cx="5779146" cy="461665"/>
            <a:chOff x="3116752" y="1712937"/>
            <a:chExt cx="5779146" cy="4616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116752" y="1712937"/>
              <a:ext cx="5779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latin typeface="Century Schoolbook" pitchFamily="18" charset="0"/>
                </a:rPr>
                <a:t>Комплексные числа: 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+, –, ,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÷, </a:t>
              </a:r>
              <a:r>
                <a:rPr lang="ru-RU" dirty="0" smtClean="0">
                  <a:latin typeface="Century Schoolbook" pitchFamily="18" charset="0"/>
                  <a:sym typeface="Symbol"/>
                </a:rPr>
                <a:t>любые длины, √</a:t>
              </a:r>
              <a:r>
                <a:rPr lang="ru-RU" dirty="0" smtClean="0">
                  <a:latin typeface="Monotype Corsiva"/>
                  <a:sym typeface="Symbol"/>
                </a:rPr>
                <a:t>−</a:t>
              </a:r>
              <a:r>
                <a:rPr lang="ru-RU" dirty="0" smtClean="0">
                  <a:latin typeface="Century Schoolbook" pitchFamily="18" charset="0"/>
                  <a:sym typeface="Symbol"/>
                </a:rPr>
                <a:t>1</a:t>
              </a:r>
              <a:endParaRPr lang="en-US" dirty="0" smtClean="0">
                <a:latin typeface="Century Schoolbook" pitchFamily="18" charset="0"/>
                <a:sym typeface="Symbol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8479631" y="1835944"/>
              <a:ext cx="264874" cy="17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 descr="Рисунок1.jpg"/>
          <p:cNvPicPr>
            <a:picLocks noChangeAspect="1"/>
          </p:cNvPicPr>
          <p:nvPr/>
        </p:nvPicPr>
        <p:blipFill>
          <a:blip r:embed="rId2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6" grpId="0" animBg="1"/>
      <p:bldP spid="12" grpId="0"/>
      <p:bldP spid="16" grpId="0"/>
      <p:bldP spid="19" grpId="0"/>
      <p:bldP spid="23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46" y="125507"/>
            <a:ext cx="4580965" cy="717176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Понятие комплексного числа</a:t>
            </a:r>
            <a:endParaRPr lang="ru-RU" sz="3000" b="1" dirty="0">
              <a:solidFill>
                <a:schemeClr val="tx1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48117" y="1055056"/>
            <a:ext cx="86509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Комплексные числа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C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– это пара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(a; b) 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действительных чисел с заданными определенным образом операциями умножения и сложения. </a:t>
            </a:r>
            <a:endParaRPr lang="en-US" sz="2000" dirty="0" smtClean="0"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  <a:p>
            <a:pPr lvl="0"/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Комплексное число 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z = (a; b)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записывают как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z = a + bi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</a:t>
            </a:r>
            <a:endParaRPr lang="ru-RU" sz="2000" dirty="0" smtClean="0"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  <a:p>
            <a:pPr lvl="0" algn="ctr" eaLnBrk="0" hangingPunct="0"/>
            <a:endParaRPr lang="en-US" sz="2000" dirty="0" smtClean="0"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  <a:p>
            <a:pPr lvl="0" algn="ctr" eaLnBrk="0" hangingPunct="0"/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i</a:t>
            </a:r>
            <a:r>
              <a:rPr lang="en-US" sz="2000" b="1" i="1" baseline="30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2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=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Monotype Corsiva"/>
                <a:ea typeface="Times New Roman" pitchFamily="18" charset="0"/>
                <a:cs typeface="Century Schoolbook" pitchFamily="18" charset="0"/>
              </a:rPr>
              <a:t>−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1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,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 </a:t>
            </a:r>
            <a:r>
              <a:rPr lang="en-US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i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– 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мнимая единица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</a:t>
            </a:r>
          </a:p>
          <a:p>
            <a:pPr lvl="0" algn="ctr" eaLnBrk="0" hangingPunct="0"/>
            <a:endParaRPr lang="ru-RU" sz="2000" dirty="0" smtClean="0"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Число 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Re z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называется действительной частью числа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z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, </a:t>
            </a:r>
            <a:endParaRPr lang="en-US" sz="2000" dirty="0" smtClean="0"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а число  </a:t>
            </a:r>
            <a:r>
              <a:rPr lang="en-US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Im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z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–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мнимой частью числа 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z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 </a:t>
            </a:r>
            <a:endParaRPr lang="en-US" sz="2000" dirty="0" smtClean="0"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Их обозначают 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a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и 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b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соответственно: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a = Re z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, 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b = </a:t>
            </a:r>
            <a:r>
              <a:rPr lang="en-US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Im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z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</a:t>
            </a:r>
            <a:endParaRPr lang="ru-RU" sz="2000" dirty="0" smtClean="0"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</p:txBody>
      </p:sp>
      <p:pic>
        <p:nvPicPr>
          <p:cNvPr id="47106" name="Picture 2" descr="\,\! \mathbb{C}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-595313"/>
            <a:ext cx="209550" cy="161925"/>
          </a:xfrm>
          <a:prstGeom prst="rect">
            <a:avLst/>
          </a:prstGeom>
          <a:noFill/>
        </p:spPr>
      </p:pic>
      <p:pic>
        <p:nvPicPr>
          <p:cNvPr id="47107" name="Picture 3" descr="\,\! (a,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700" y="-595313"/>
            <a:ext cx="381000" cy="190500"/>
          </a:xfrm>
          <a:prstGeom prst="rect">
            <a:avLst/>
          </a:prstGeom>
          <a:noFill/>
        </p:spPr>
      </p:pic>
      <p:pic>
        <p:nvPicPr>
          <p:cNvPr id="47108" name="Picture 4" descr="\,\!z =(a,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9875" y="-595313"/>
            <a:ext cx="723900" cy="1905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664106" y="2581835"/>
            <a:ext cx="1084729" cy="425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2929" y="4751312"/>
            <a:ext cx="8301317" cy="101566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Определение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:</a:t>
            </a:r>
          </a:p>
          <a:p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Числа вида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a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+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bi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, где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a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и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b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–  действительные числа,</a:t>
            </a:r>
            <a:r>
              <a:rPr lang="en-US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i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– мнимая единица, называются 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комплексными</a:t>
            </a:r>
            <a:r>
              <a:rPr lang="ru-RU" sz="2000" dirty="0" smtClean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</a:t>
            </a: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5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46" y="125507"/>
            <a:ext cx="4580965" cy="717176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Понятие комплексного числа</a:t>
            </a:r>
            <a:endParaRPr lang="ru-RU" sz="3000" b="1" dirty="0">
              <a:solidFill>
                <a:schemeClr val="tx1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7106" name="Picture 2" descr="\,\! \mathbb{C}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-595313"/>
            <a:ext cx="209550" cy="161925"/>
          </a:xfrm>
          <a:prstGeom prst="rect">
            <a:avLst/>
          </a:prstGeom>
          <a:noFill/>
        </p:spPr>
      </p:pic>
      <p:pic>
        <p:nvPicPr>
          <p:cNvPr id="47107" name="Picture 3" descr="\,\! (a,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700" y="-595313"/>
            <a:ext cx="381000" cy="190500"/>
          </a:xfrm>
          <a:prstGeom prst="rect">
            <a:avLst/>
          </a:prstGeom>
          <a:noFill/>
        </p:spPr>
      </p:pic>
      <p:pic>
        <p:nvPicPr>
          <p:cNvPr id="47108" name="Picture 4" descr="\,\!z =(a,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9875" y="-595313"/>
            <a:ext cx="723900" cy="190500"/>
          </a:xfrm>
          <a:prstGeom prst="rect">
            <a:avLst/>
          </a:prstGeom>
          <a:noFill/>
        </p:spPr>
      </p:pic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74812" y="1303458"/>
            <a:ext cx="8794376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Минимальные условия, которым должны удовлетворять комплексные числа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9388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C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)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Существует комплексное число, квадрат которого равен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Monotype Corsiva"/>
                <a:ea typeface="Times New Roman" pitchFamily="18" charset="0"/>
                <a:cs typeface="Century Schoolbook" pitchFamily="18" charset="0"/>
              </a:rPr>
              <a:t>−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1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)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9388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С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)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Множество комплексных чисел содержит все действительные числа.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9388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С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)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Операции сложения, вычитания, умножения и деления комплексных чисел удовлетворяют обычным законам арифметических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действий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(сочетательному, переместительному, распределительному).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736" y="5440439"/>
            <a:ext cx="8675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 – начальная буква французского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слова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imaginaire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– «</a:t>
            </a:r>
            <a:r>
              <a:rPr lang="ru-RU" sz="2000" i="1" dirty="0">
                <a:solidFill>
                  <a:srgbClr val="000000"/>
                </a:solidFill>
                <a:latin typeface="+mn-lt"/>
              </a:rPr>
              <a:t>мнимый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» </a:t>
            </a:r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5" cstate="print"/>
          <a:srcRect l="76961" t="93987" r="7745"/>
          <a:stretch>
            <a:fillRect/>
          </a:stretch>
        </p:blipFill>
        <p:spPr>
          <a:xfrm>
            <a:off x="7189694" y="6445624"/>
            <a:ext cx="1398494" cy="412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7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7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7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93l">
  <a:themeElements>
    <a:clrScheme name="Тема Offic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Другая 2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cdb2004193l</Template>
  <TotalTime>909</TotalTime>
  <Words>1431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cdb2004193l</vt:lpstr>
      <vt:lpstr>Формула</vt:lpstr>
      <vt:lpstr>Комплексные числа</vt:lpstr>
      <vt:lpstr>Из истории комплексных чисел</vt:lpstr>
      <vt:lpstr>Из истории комплексных чисел</vt:lpstr>
      <vt:lpstr>Из истории комплексных чисел</vt:lpstr>
      <vt:lpstr>Cодержание</vt:lpstr>
      <vt:lpstr>Множества чисел</vt:lpstr>
      <vt:lpstr>Алгебраические операции</vt:lpstr>
      <vt:lpstr>Понятие комплексного числа</vt:lpstr>
      <vt:lpstr>Понятие комплексного числа</vt:lpstr>
      <vt:lpstr>Действия над комплексными числами</vt:lpstr>
      <vt:lpstr>Сопряженные числа</vt:lpstr>
      <vt:lpstr>Примеры </vt:lpstr>
      <vt:lpstr>Примеры </vt:lpstr>
      <vt:lpstr>Примеры </vt:lpstr>
      <vt:lpstr>Комплексные числа на координатной плоскости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Валентина</cp:lastModifiedBy>
  <cp:revision>91</cp:revision>
  <dcterms:created xsi:type="dcterms:W3CDTF">2010-09-16T09:28:13Z</dcterms:created>
  <dcterms:modified xsi:type="dcterms:W3CDTF">2020-11-28T20:13:55Z</dcterms:modified>
</cp:coreProperties>
</file>