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434" autoAdjust="0"/>
  </p:normalViewPr>
  <p:slideViewPr>
    <p:cSldViewPr snapToGrid="0">
      <p:cViewPr varScale="1">
        <p:scale>
          <a:sx n="61" d="100"/>
          <a:sy n="61" d="100"/>
        </p:scale>
        <p:origin x="-773"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04709-0383-4956-A22A-182D12DC8D7E}" type="datetimeFigureOut">
              <a:rPr lang="ru-RU" smtClean="0"/>
              <a:pPr/>
              <a:t>23.11.2020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64976-35D1-438A-A301-87B324FBAFB4}" type="slidenum">
              <a:rPr lang="ru-RU" smtClean="0"/>
              <a:pPr/>
              <a:t>‹#›</a:t>
            </a:fld>
            <a:endParaRPr lang="ru-RU"/>
          </a:p>
        </p:txBody>
      </p:sp>
    </p:spTree>
    <p:extLst>
      <p:ext uri="{BB962C8B-B14F-4D97-AF65-F5344CB8AC3E}">
        <p14:creationId xmlns="" xmlns:p14="http://schemas.microsoft.com/office/powerpoint/2010/main" val="11217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AB64976-35D1-438A-A301-87B324FBAFB4}" type="slidenum">
              <a:rPr lang="ru-RU" smtClean="0"/>
              <a:pPr/>
              <a:t>3</a:t>
            </a:fld>
            <a:endParaRPr lang="ru-RU"/>
          </a:p>
        </p:txBody>
      </p:sp>
    </p:spTree>
    <p:extLst>
      <p:ext uri="{BB962C8B-B14F-4D97-AF65-F5344CB8AC3E}">
        <p14:creationId xmlns="" xmlns:p14="http://schemas.microsoft.com/office/powerpoint/2010/main" val="1346714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987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2699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75D6AB-9147-417C-830A-E8DB3FBA81A6}"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7305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3063615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75D6AB-9147-417C-830A-E8DB3FBA81A6}"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25494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3762079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759334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305113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40209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340126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356128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233412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247099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178431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121450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68726C-0693-49CA-85DD-263FF25E4F83}" type="datetimeFigureOut">
              <a:rPr lang="ru-RU" smtClean="0"/>
              <a:pPr/>
              <a:t>23.11.2020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3269154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68726C-0693-49CA-85DD-263FF25E4F83}" type="datetimeFigureOut">
              <a:rPr lang="ru-RU" smtClean="0"/>
              <a:pPr/>
              <a:t>23.11.2020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5375D6AB-9147-417C-830A-E8DB3FBA81A6}" type="slidenum">
              <a:rPr lang="ru-RU" smtClean="0"/>
              <a:pPr/>
              <a:t>‹#›</a:t>
            </a:fld>
            <a:endParaRPr lang="ru-RU"/>
          </a:p>
        </p:txBody>
      </p:sp>
    </p:spTree>
    <p:extLst>
      <p:ext uri="{BB962C8B-B14F-4D97-AF65-F5344CB8AC3E}">
        <p14:creationId xmlns="" xmlns:p14="http://schemas.microsoft.com/office/powerpoint/2010/main" val="2076476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5695" y="1116262"/>
            <a:ext cx="9144000" cy="2387600"/>
          </a:xfrm>
        </p:spPr>
        <p:txBody>
          <a:bodyPr/>
          <a:lstStyle/>
          <a:p>
            <a:pPr algn="ctr"/>
            <a:r>
              <a:rPr lang="ru-RU" b="1" dirty="0" smtClean="0">
                <a:latin typeface="Comic Sans MS" panose="030F0702030302020204" pitchFamily="66" charset="0"/>
                <a:cs typeface="Times New Roman" panose="02020603050405020304" pitchFamily="18" charset="0"/>
              </a:rPr>
              <a:t>ВИДЫ КОНСТРУКТОРОВ</a:t>
            </a:r>
            <a:br>
              <a:rPr lang="ru-RU" b="1" dirty="0" smtClean="0">
                <a:latin typeface="Comic Sans MS" panose="030F0702030302020204" pitchFamily="66" charset="0"/>
                <a:cs typeface="Times New Roman" panose="02020603050405020304" pitchFamily="18" charset="0"/>
              </a:rPr>
            </a:br>
            <a:r>
              <a:rPr lang="ru-RU" b="1" dirty="0" smtClean="0">
                <a:latin typeface="Comic Sans MS" panose="030F0702030302020204" pitchFamily="66" charset="0"/>
                <a:cs typeface="Times New Roman" panose="02020603050405020304" pitchFamily="18" charset="0"/>
              </a:rPr>
              <a:t>для детей дошкольного возраста</a:t>
            </a:r>
            <a:endParaRPr lang="ru-RU" b="1" dirty="0">
              <a:latin typeface="Comic Sans MS" panose="030F0702030302020204" pitchFamily="66" charset="0"/>
              <a:cs typeface="Times New Roman" panose="02020603050405020304" pitchFamily="18" charset="0"/>
            </a:endParaRPr>
          </a:p>
        </p:txBody>
      </p:sp>
      <p:sp>
        <p:nvSpPr>
          <p:cNvPr id="3" name="Подзаголовок 2"/>
          <p:cNvSpPr>
            <a:spLocks noGrp="1"/>
          </p:cNvSpPr>
          <p:nvPr>
            <p:ph type="subTitle" idx="1"/>
          </p:nvPr>
        </p:nvSpPr>
        <p:spPr>
          <a:xfrm>
            <a:off x="4036906" y="4035593"/>
            <a:ext cx="7887872" cy="2822407"/>
          </a:xfrm>
        </p:spPr>
        <p:txBody>
          <a:bodyPr>
            <a:noAutofit/>
          </a:bodyPr>
          <a:lstStyle/>
          <a:p>
            <a:pPr algn="r"/>
            <a:r>
              <a:rPr lang="ru-RU" sz="3200" b="1" dirty="0" smtClean="0">
                <a:solidFill>
                  <a:schemeClr val="tx1"/>
                </a:solidFill>
                <a:latin typeface="Comic Sans MS" panose="030F0702030302020204" pitchFamily="66" charset="0"/>
                <a:cs typeface="Times New Roman" panose="02020603050405020304" pitchFamily="18" charset="0"/>
              </a:rPr>
              <a:t>Выполнил(а): Килиян Я.Ю.,</a:t>
            </a:r>
          </a:p>
          <a:p>
            <a:pPr algn="r"/>
            <a:r>
              <a:rPr lang="ru-RU" sz="3200" b="1" dirty="0" smtClean="0">
                <a:solidFill>
                  <a:schemeClr val="tx1"/>
                </a:solidFill>
                <a:latin typeface="Comic Sans MS" panose="030F0702030302020204" pitchFamily="66" charset="0"/>
                <a:cs typeface="Times New Roman" panose="02020603050405020304" pitchFamily="18" charset="0"/>
              </a:rPr>
              <a:t>Старший воспитатель</a:t>
            </a:r>
            <a:endParaRPr lang="ru-RU" sz="3200" b="1" dirty="0" smtClean="0">
              <a:solidFill>
                <a:schemeClr val="tx1"/>
              </a:solidFill>
              <a:latin typeface="Comic Sans MS" panose="030F0702030302020204" pitchFamily="66" charset="0"/>
              <a:cs typeface="Times New Roman" panose="02020603050405020304" pitchFamily="18" charset="0"/>
            </a:endParaRPr>
          </a:p>
        </p:txBody>
      </p:sp>
    </p:spTree>
    <p:extLst>
      <p:ext uri="{BB962C8B-B14F-4D97-AF65-F5344CB8AC3E}">
        <p14:creationId xmlns="" xmlns:p14="http://schemas.microsoft.com/office/powerpoint/2010/main" val="2418154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3687" y="268406"/>
            <a:ext cx="8596668" cy="1320800"/>
          </a:xfrm>
        </p:spPr>
        <p:txBody>
          <a:bodyPr>
            <a:noAutofit/>
          </a:bodyPr>
          <a:lstStyle/>
          <a:p>
            <a:pPr algn="ctr"/>
            <a:r>
              <a:rPr lang="ru-RU" sz="2000" dirty="0" smtClean="0">
                <a:solidFill>
                  <a:schemeClr val="tx1"/>
                </a:solidFill>
                <a:latin typeface="Comic Sans MS" panose="030F0702030302020204" pitchFamily="66" charset="0"/>
              </a:rPr>
              <a:t>4. Конструкторы </a:t>
            </a:r>
            <a:r>
              <a:rPr lang="ru-RU" sz="2000" dirty="0">
                <a:solidFill>
                  <a:schemeClr val="tx1"/>
                </a:solidFill>
                <a:latin typeface="Comic Sans MS" panose="030F0702030302020204" pitchFamily="66" charset="0"/>
              </a:rPr>
              <a:t>с суставным соединением. Этот вид конструктора получил свое название благодаря особому соединению, имитирующему суставы. Результативная игра с подобным набором требует хорошего пространственного мышления и развитой мелкой моторики, поэтому обычно предназначается для детей старше шести лет.</a:t>
            </a:r>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18162" y="2355092"/>
            <a:ext cx="4299044" cy="3706504"/>
          </a:xfrm>
          <a:prstGeom prst="rect">
            <a:avLst/>
          </a:prstGeom>
        </p:spPr>
      </p:pic>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96002" y="2355092"/>
            <a:ext cx="3630588" cy="2857500"/>
          </a:xfrm>
          <a:prstGeom prst="rect">
            <a:avLst/>
          </a:prstGeom>
        </p:spPr>
      </p:pic>
    </p:spTree>
    <p:extLst>
      <p:ext uri="{BB962C8B-B14F-4D97-AF65-F5344CB8AC3E}">
        <p14:creationId xmlns="" xmlns:p14="http://schemas.microsoft.com/office/powerpoint/2010/main" val="2704974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710" y="3543868"/>
            <a:ext cx="8596668" cy="1320800"/>
          </a:xfrm>
        </p:spPr>
        <p:txBody>
          <a:bodyPr>
            <a:noAutofit/>
          </a:bodyPr>
          <a:lstStyle/>
          <a:p>
            <a:pPr algn="r"/>
            <a:r>
              <a:rPr lang="ru-RU" sz="2000" dirty="0">
                <a:solidFill>
                  <a:srgbClr val="111111"/>
                </a:solidFill>
                <a:latin typeface="Comic Sans MS" panose="030F0702030302020204" pitchFamily="66" charset="0"/>
              </a:rPr>
              <a:t>Электронные (различные запчасти на основе </a:t>
            </a:r>
            <a:r>
              <a:rPr lang="ru-RU" sz="2000" dirty="0" err="1">
                <a:solidFill>
                  <a:srgbClr val="111111"/>
                </a:solidFill>
                <a:latin typeface="Comic Sans MS" panose="030F0702030302020204" pitchFamily="66" charset="0"/>
              </a:rPr>
              <a:t>электросхем</a:t>
            </a:r>
            <a:r>
              <a:rPr lang="ru-RU" sz="2000" dirty="0">
                <a:solidFill>
                  <a:srgbClr val="111111"/>
                </a:solidFill>
                <a:latin typeface="Comic Sans MS" panose="030F0702030302020204" pitchFamily="66" charset="0"/>
              </a:rPr>
              <a:t>). Такой конструктор в игровой форме познакомит ребенка с основами электротехники и электроники. Детали собираются в электрические схемы без пайки, с помощью удобных разъемов и крепятся к пластиковому основанию. К каждому конструктору прилагается красочная брошюра с подробными описаниями электрических и электронных схем.</a:t>
            </a:r>
            <a:endParaRPr lang="ru-RU" sz="2000" dirty="0">
              <a:latin typeface="Comic Sans MS" panose="030F0702030302020204" pitchFamily="66" charset="0"/>
            </a:endParaRPr>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94119" y="122577"/>
            <a:ext cx="3498881" cy="3498881"/>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50727" y="245155"/>
            <a:ext cx="3253726" cy="3253726"/>
          </a:xfrm>
          <a:prstGeom prst="rect">
            <a:avLst/>
          </a:prstGeom>
        </p:spPr>
      </p:pic>
    </p:spTree>
    <p:extLst>
      <p:ext uri="{BB962C8B-B14F-4D97-AF65-F5344CB8AC3E}">
        <p14:creationId xmlns="" xmlns:p14="http://schemas.microsoft.com/office/powerpoint/2010/main" val="2564711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380" y="104632"/>
            <a:ext cx="8596668" cy="1320800"/>
          </a:xfrm>
        </p:spPr>
        <p:txBody>
          <a:bodyPr>
            <a:normAutofit fontScale="90000"/>
          </a:bodyPr>
          <a:lstStyle/>
          <a:p>
            <a:pPr algn="just"/>
            <a:r>
              <a:rPr lang="ru-RU" dirty="0">
                <a:latin typeface="Comic Sans MS" panose="030F0702030302020204" pitchFamily="66" charset="0"/>
              </a:rPr>
              <a:t>Какой же конструктор подойдёт ребёнку</a:t>
            </a:r>
            <a:r>
              <a:rPr lang="ru-RU" dirty="0" smtClean="0">
                <a:latin typeface="Comic Sans MS" panose="030F0702030302020204" pitchFamily="66" charset="0"/>
              </a:rPr>
              <a:t>?</a:t>
            </a:r>
            <a:br>
              <a:rPr lang="ru-RU" dirty="0" smtClean="0">
                <a:latin typeface="Comic Sans MS" panose="030F0702030302020204" pitchFamily="66" charset="0"/>
              </a:rPr>
            </a:br>
            <a:r>
              <a:rPr lang="ru-RU" dirty="0">
                <a:latin typeface="Comic Sans MS" panose="030F0702030302020204" pitchFamily="66" charset="0"/>
              </a:rPr>
              <a:t/>
            </a:r>
            <a:br>
              <a:rPr lang="ru-RU" dirty="0">
                <a:latin typeface="Comic Sans MS" panose="030F0702030302020204" pitchFamily="66" charset="0"/>
              </a:rPr>
            </a:br>
            <a:r>
              <a:rPr lang="ru-RU" dirty="0" smtClean="0">
                <a:latin typeface="Comic Sans MS" panose="030F0702030302020204" pitchFamily="66" charset="0"/>
              </a:rPr>
              <a:t> </a:t>
            </a:r>
            <a:r>
              <a:rPr lang="ru-RU" sz="2700" dirty="0" smtClean="0">
                <a:solidFill>
                  <a:schemeClr val="tx1"/>
                </a:solidFill>
                <a:latin typeface="Comic Sans MS" panose="030F0702030302020204" pitchFamily="66" charset="0"/>
              </a:rPr>
              <a:t>1. </a:t>
            </a:r>
            <a:r>
              <a:rPr lang="ru-RU" sz="2700" dirty="0" smtClean="0">
                <a:solidFill>
                  <a:srgbClr val="111111"/>
                </a:solidFill>
                <a:latin typeface="Comic Sans MS" panose="030F0702030302020204" pitchFamily="66" charset="0"/>
              </a:rPr>
              <a:t>Конструктор</a:t>
            </a:r>
            <a:r>
              <a:rPr lang="ru-RU" sz="2700" dirty="0">
                <a:solidFill>
                  <a:srgbClr val="111111"/>
                </a:solidFill>
                <a:latin typeface="Comic Sans MS" panose="030F0702030302020204" pitchFamily="66" charset="0"/>
              </a:rPr>
              <a:t>, прежде всего, должен подходить </a:t>
            </a:r>
            <a:r>
              <a:rPr lang="ru-RU" sz="2700" b="1" i="1" u="sng" dirty="0">
                <a:solidFill>
                  <a:schemeClr val="accent3"/>
                </a:solidFill>
                <a:latin typeface="Comic Sans MS" panose="030F0702030302020204" pitchFamily="66" charset="0"/>
              </a:rPr>
              <a:t>по возрастной категории</a:t>
            </a:r>
            <a:r>
              <a:rPr lang="ru-RU" sz="2700" dirty="0">
                <a:solidFill>
                  <a:srgbClr val="111111"/>
                </a:solidFill>
                <a:latin typeface="Comic Sans MS" panose="030F0702030302020204" pitchFamily="66" charset="0"/>
              </a:rPr>
              <a:t> ребёнка. Чем младше малыш, тем крупнее должны быть детали конструктора</a:t>
            </a:r>
            <a:r>
              <a:rPr lang="ru-RU" sz="2700" dirty="0" smtClean="0">
                <a:solidFill>
                  <a:srgbClr val="111111"/>
                </a:solidFill>
                <a:latin typeface="Comic Sans MS" panose="030F0702030302020204" pitchFamily="66" charset="0"/>
              </a:rPr>
              <a:t>.</a:t>
            </a:r>
            <a:br>
              <a:rPr lang="ru-RU" sz="2700" dirty="0" smtClean="0">
                <a:solidFill>
                  <a:srgbClr val="111111"/>
                </a:solidFill>
                <a:latin typeface="Comic Sans MS" panose="030F0702030302020204" pitchFamily="66" charset="0"/>
              </a:rPr>
            </a:br>
            <a:r>
              <a:rPr lang="ru-RU" sz="2700" dirty="0" smtClean="0">
                <a:solidFill>
                  <a:srgbClr val="111111"/>
                </a:solidFill>
                <a:latin typeface="Comic Sans MS" panose="030F0702030302020204" pitchFamily="66" charset="0"/>
              </a:rPr>
              <a:t/>
            </a:r>
            <a:br>
              <a:rPr lang="ru-RU" sz="2700" dirty="0" smtClean="0">
                <a:solidFill>
                  <a:srgbClr val="111111"/>
                </a:solidFill>
                <a:latin typeface="Comic Sans MS" panose="030F0702030302020204" pitchFamily="66" charset="0"/>
              </a:rPr>
            </a:br>
            <a:r>
              <a:rPr lang="ru-RU" sz="2700" dirty="0" smtClean="0">
                <a:solidFill>
                  <a:srgbClr val="111111"/>
                </a:solidFill>
                <a:latin typeface="Comic Sans MS" panose="030F0702030302020204" pitchFamily="66" charset="0"/>
              </a:rPr>
              <a:t> </a:t>
            </a:r>
            <a:r>
              <a:rPr lang="ru-RU" sz="2700" dirty="0">
                <a:solidFill>
                  <a:srgbClr val="111111"/>
                </a:solidFill>
                <a:latin typeface="Comic Sans MS" panose="030F0702030302020204" pitchFamily="66" charset="0"/>
              </a:rPr>
              <a:t>2. Конструктор должен быть </a:t>
            </a:r>
            <a:r>
              <a:rPr lang="ru-RU" sz="2700" b="1" i="1" u="sng" dirty="0" smtClean="0">
                <a:solidFill>
                  <a:schemeClr val="accent3"/>
                </a:solidFill>
                <a:latin typeface="Comic Sans MS" panose="030F0702030302020204" pitchFamily="66" charset="0"/>
              </a:rPr>
              <a:t>безопасным</a:t>
            </a:r>
            <a:r>
              <a:rPr lang="ru-RU" sz="2700" b="1" i="1" dirty="0" smtClean="0">
                <a:solidFill>
                  <a:schemeClr val="tx1"/>
                </a:solidFill>
                <a:latin typeface="Comic Sans MS" panose="030F0702030302020204" pitchFamily="66" charset="0"/>
              </a:rPr>
              <a:t>.</a:t>
            </a:r>
            <a:r>
              <a:rPr lang="ru-RU" sz="2700" b="1" i="1" dirty="0" smtClean="0">
                <a:solidFill>
                  <a:schemeClr val="accent3"/>
                </a:solidFill>
                <a:latin typeface="Comic Sans MS" panose="030F0702030302020204" pitchFamily="66" charset="0"/>
              </a:rPr>
              <a:t> </a:t>
            </a:r>
            <a:r>
              <a:rPr lang="ru-RU" sz="2700" dirty="0" smtClean="0">
                <a:solidFill>
                  <a:srgbClr val="111111"/>
                </a:solidFill>
                <a:latin typeface="Comic Sans MS" panose="030F0702030302020204" pitchFamily="66" charset="0"/>
              </a:rPr>
              <a:t>Поэтому </a:t>
            </a:r>
            <a:r>
              <a:rPr lang="ru-RU" sz="2700" dirty="0">
                <a:solidFill>
                  <a:srgbClr val="111111"/>
                </a:solidFill>
                <a:latin typeface="Comic Sans MS" panose="030F0702030302020204" pitchFamily="66" charset="0"/>
              </a:rPr>
              <a:t>нужно обращать внимание на фирму производителя конструктора и качество самого конструктора. </a:t>
            </a:r>
            <a:r>
              <a:rPr lang="ru-RU" sz="2700" dirty="0" smtClean="0">
                <a:solidFill>
                  <a:srgbClr val="111111"/>
                </a:solidFill>
                <a:latin typeface="Comic Sans MS" panose="030F0702030302020204" pitchFamily="66" charset="0"/>
              </a:rPr>
              <a:t/>
            </a:r>
            <a:br>
              <a:rPr lang="ru-RU" sz="2700" dirty="0" smtClean="0">
                <a:solidFill>
                  <a:srgbClr val="111111"/>
                </a:solidFill>
                <a:latin typeface="Comic Sans MS" panose="030F0702030302020204" pitchFamily="66" charset="0"/>
              </a:rPr>
            </a:br>
            <a:r>
              <a:rPr lang="ru-RU" sz="2700" dirty="0">
                <a:solidFill>
                  <a:srgbClr val="111111"/>
                </a:solidFill>
                <a:latin typeface="Comic Sans MS" panose="030F0702030302020204" pitchFamily="66" charset="0"/>
              </a:rPr>
              <a:t/>
            </a:r>
            <a:br>
              <a:rPr lang="ru-RU" sz="2700" dirty="0">
                <a:solidFill>
                  <a:srgbClr val="111111"/>
                </a:solidFill>
                <a:latin typeface="Comic Sans MS" panose="030F0702030302020204" pitchFamily="66" charset="0"/>
              </a:rPr>
            </a:br>
            <a:r>
              <a:rPr lang="ru-RU" sz="2700" dirty="0" smtClean="0">
                <a:solidFill>
                  <a:srgbClr val="111111"/>
                </a:solidFill>
                <a:latin typeface="Comic Sans MS" panose="030F0702030302020204" pitchFamily="66" charset="0"/>
              </a:rPr>
              <a:t>     И</a:t>
            </a:r>
            <a:r>
              <a:rPr lang="ru-RU" sz="2700" dirty="0">
                <a:solidFill>
                  <a:srgbClr val="111111"/>
                </a:solidFill>
                <a:latin typeface="Comic Sans MS" panose="030F0702030302020204" pitchFamily="66" charset="0"/>
              </a:rPr>
              <a:t>, выбрав свой конструктор, играйте и стройте </a:t>
            </a:r>
            <a:r>
              <a:rPr lang="ru-RU" sz="2700" dirty="0" smtClean="0">
                <a:solidFill>
                  <a:srgbClr val="111111"/>
                </a:solidFill>
                <a:latin typeface="Comic Sans MS" panose="030F0702030302020204" pitchFamily="66" charset="0"/>
              </a:rPr>
              <a:t> вместе </a:t>
            </a:r>
            <a:r>
              <a:rPr lang="ru-RU" sz="2700" dirty="0">
                <a:solidFill>
                  <a:srgbClr val="111111"/>
                </a:solidFill>
                <a:latin typeface="Comic Sans MS" panose="030F0702030302020204" pitchFamily="66" charset="0"/>
              </a:rPr>
              <a:t>с ребёнком!</a:t>
            </a:r>
            <a:endParaRPr lang="ru-RU" sz="2700" dirty="0">
              <a:latin typeface="Comic Sans MS" panose="030F0702030302020204" pitchFamily="66" charset="0"/>
            </a:endParaRPr>
          </a:p>
        </p:txBody>
      </p:sp>
    </p:spTree>
    <p:extLst>
      <p:ext uri="{BB962C8B-B14F-4D97-AF65-F5344CB8AC3E}">
        <p14:creationId xmlns="" xmlns:p14="http://schemas.microsoft.com/office/powerpoint/2010/main" val="1650183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2051" y="1114568"/>
            <a:ext cx="8596668" cy="1320800"/>
          </a:xfrm>
        </p:spPr>
        <p:txBody>
          <a:bodyPr>
            <a:noAutofit/>
          </a:bodyPr>
          <a:lstStyle/>
          <a:p>
            <a:pPr algn="ctr"/>
            <a:r>
              <a:rPr lang="ru-RU" sz="9600" b="1" dirty="0" smtClean="0">
                <a:latin typeface="Comic Sans MS" panose="030F0702030302020204" pitchFamily="66" charset="0"/>
              </a:rPr>
              <a:t>СПАСИБО ЗА ВНИМАНИЕ!</a:t>
            </a:r>
            <a:endParaRPr lang="ru-RU" sz="9600" b="1" dirty="0">
              <a:latin typeface="Comic Sans MS" panose="030F0702030302020204" pitchFamily="66" charset="0"/>
            </a:endParaRPr>
          </a:p>
        </p:txBody>
      </p:sp>
    </p:spTree>
    <p:extLst>
      <p:ext uri="{BB962C8B-B14F-4D97-AF65-F5344CB8AC3E}">
        <p14:creationId xmlns="" xmlns:p14="http://schemas.microsoft.com/office/powerpoint/2010/main" val="3059068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Comic Sans MS" panose="030F0702030302020204" pitchFamily="66" charset="0"/>
              </a:rPr>
              <a:t>СОДЕРЖАНИЕ</a:t>
            </a:r>
            <a:endParaRPr lang="ru-RU" dirty="0">
              <a:latin typeface="Comic Sans MS" panose="030F0702030302020204" pitchFamily="66" charset="0"/>
            </a:endParaRPr>
          </a:p>
        </p:txBody>
      </p:sp>
      <p:sp>
        <p:nvSpPr>
          <p:cNvPr id="3" name="Объект 2"/>
          <p:cNvSpPr>
            <a:spLocks noGrp="1"/>
          </p:cNvSpPr>
          <p:nvPr>
            <p:ph idx="1"/>
          </p:nvPr>
        </p:nvSpPr>
        <p:spPr/>
        <p:txBody>
          <a:bodyPr>
            <a:normAutofit/>
          </a:bodyPr>
          <a:lstStyle/>
          <a:p>
            <a:r>
              <a:rPr lang="ru-RU" sz="3600" dirty="0" smtClean="0">
                <a:solidFill>
                  <a:schemeClr val="tx1"/>
                </a:solidFill>
                <a:latin typeface="Comic Sans MS" panose="030F0702030302020204" pitchFamily="66" charset="0"/>
                <a:hlinkClick r:id="rId2" action="ppaction://hlinksldjump"/>
              </a:rPr>
              <a:t>ЗНАЧЕНИЕ КОНСТРУКТОРА В РАЗВИТИИ ДОШКОЛЬНИКА</a:t>
            </a:r>
            <a:endParaRPr lang="ru-RU" sz="3600" dirty="0" smtClean="0">
              <a:solidFill>
                <a:schemeClr val="tx1"/>
              </a:solidFill>
              <a:latin typeface="Comic Sans MS" panose="030F0702030302020204" pitchFamily="66" charset="0"/>
            </a:endParaRPr>
          </a:p>
          <a:p>
            <a:pPr marL="0" indent="0">
              <a:buNone/>
            </a:pPr>
            <a:endParaRPr lang="ru-RU" sz="3600" dirty="0" smtClean="0">
              <a:solidFill>
                <a:schemeClr val="tx1"/>
              </a:solidFill>
              <a:latin typeface="Comic Sans MS" panose="030F0702030302020204" pitchFamily="66" charset="0"/>
            </a:endParaRPr>
          </a:p>
          <a:p>
            <a:r>
              <a:rPr lang="ru-RU" sz="3600" dirty="0" smtClean="0">
                <a:solidFill>
                  <a:schemeClr val="tx1"/>
                </a:solidFill>
                <a:latin typeface="Comic Sans MS" panose="030F0702030302020204" pitchFamily="66" charset="0"/>
                <a:hlinkClick r:id="rId3" action="ppaction://hlinksldjump"/>
              </a:rPr>
              <a:t>ВИДЫ КОНСТРУКТОРОВ</a:t>
            </a:r>
            <a:endParaRPr lang="ru-RU" sz="3600" dirty="0">
              <a:solidFill>
                <a:schemeClr val="tx1"/>
              </a:solidFill>
              <a:latin typeface="Comic Sans MS" panose="030F0702030302020204" pitchFamily="66" charset="0"/>
            </a:endParaRPr>
          </a:p>
        </p:txBody>
      </p:sp>
    </p:spTree>
    <p:extLst>
      <p:ext uri="{BB962C8B-B14F-4D97-AF65-F5344CB8AC3E}">
        <p14:creationId xmlns="" xmlns:p14="http://schemas.microsoft.com/office/powerpoint/2010/main" val="2133182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5911" y="245658"/>
            <a:ext cx="8577966" cy="1316251"/>
          </a:xfrm>
        </p:spPr>
        <p:txBody>
          <a:bodyPr>
            <a:noAutofit/>
          </a:bodyPr>
          <a:lstStyle/>
          <a:p>
            <a:pPr algn="ctr"/>
            <a:r>
              <a:rPr lang="ru-RU" b="1" dirty="0" smtClean="0">
                <a:latin typeface="Comic Sans MS" panose="030F0702030302020204" pitchFamily="66" charset="0"/>
              </a:rPr>
              <a:t>ЗНАЧЕНИЕ КОНСТРУКТОРА В РАЗВИТИИ РЕБЕНКА </a:t>
            </a:r>
            <a:endParaRPr lang="ru-RU" b="1" dirty="0">
              <a:latin typeface="Comic Sans MS" panose="030F0702030302020204" pitchFamily="66" charset="0"/>
            </a:endParaRPr>
          </a:p>
        </p:txBody>
      </p:sp>
      <p:sp>
        <p:nvSpPr>
          <p:cNvPr id="9" name="Объект 8"/>
          <p:cNvSpPr>
            <a:spLocks noGrp="1"/>
          </p:cNvSpPr>
          <p:nvPr>
            <p:ph idx="1"/>
          </p:nvPr>
        </p:nvSpPr>
        <p:spPr>
          <a:xfrm>
            <a:off x="342253" y="1739331"/>
            <a:ext cx="9266830" cy="4497696"/>
          </a:xfrm>
        </p:spPr>
        <p:txBody>
          <a:bodyPr>
            <a:noAutofit/>
          </a:bodyPr>
          <a:lstStyle/>
          <a:p>
            <a:pPr marL="0" indent="0" algn="just">
              <a:buNone/>
            </a:pPr>
            <a:r>
              <a:rPr lang="ru-RU" sz="2000" dirty="0">
                <a:solidFill>
                  <a:schemeClr val="tx1"/>
                </a:solidFill>
                <a:latin typeface="Comic Sans MS" panose="030F0702030302020204" pitchFamily="66" charset="0"/>
                <a:cs typeface="Times New Roman" panose="02020603050405020304" pitchFamily="18" charset="0"/>
              </a:rPr>
              <a:t>Педагоги знают о детях многое. В частности то, что дети очень любят мастерить, собирать и разбирать какие-нибудь </a:t>
            </a:r>
            <a:r>
              <a:rPr lang="ru-RU" sz="2000" dirty="0" smtClean="0">
                <a:solidFill>
                  <a:schemeClr val="tx1"/>
                </a:solidFill>
                <a:latin typeface="Comic Sans MS" panose="030F0702030302020204" pitchFamily="66" charset="0"/>
                <a:cs typeface="Times New Roman" panose="02020603050405020304" pitchFamily="18" charset="0"/>
              </a:rPr>
              <a:t>вещи. Когда </a:t>
            </a:r>
            <a:r>
              <a:rPr lang="ru-RU" sz="2000" dirty="0">
                <a:solidFill>
                  <a:schemeClr val="tx1"/>
                </a:solidFill>
                <a:latin typeface="Comic Sans MS" panose="030F0702030302020204" pitchFamily="66" charset="0"/>
                <a:cs typeface="Times New Roman" panose="02020603050405020304" pitchFamily="18" charset="0"/>
              </a:rPr>
              <a:t>ребёнок занимается сборкой или разборкой конструктора, то он может развивать навыки будущего архитектора при возведении домов и построек по собственной задумке или складывать конструктор по инструкции (по готовой картинке или схеме, по определённым стандартам (домик для лошадки, гараж для большого троллейбуса). Конечно, в самом начале, когда вы только начинаете знакомить ребёнка с конструктором, ему будет нравиться только уничтожать и разрушать постройки, но потом ему поймет, что скреплять детали и создавать свои архитектурные шедевры еще интереснее. Когда вашему малышу исполнится три года, он будет играть с конструктором и использовать различные его детали в своих ролевых играх (стульчик для куклы, кубик вместо стола для игрушек) и т. д. Ближе к шести годам малыш начнёт сам создавать свои постройки из конструктора. Если ему будет что-то не понятно, помогите ему разобраться. Поиграйте с ним.</a:t>
            </a:r>
          </a:p>
        </p:txBody>
      </p:sp>
    </p:spTree>
    <p:extLst>
      <p:ext uri="{BB962C8B-B14F-4D97-AF65-F5344CB8AC3E}">
        <p14:creationId xmlns="" xmlns:p14="http://schemas.microsoft.com/office/powerpoint/2010/main" val="2460577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337" y="159224"/>
            <a:ext cx="8596668" cy="1320800"/>
          </a:xfrm>
        </p:spPr>
        <p:txBody>
          <a:bodyPr>
            <a:normAutofit fontScale="90000"/>
          </a:bodyPr>
          <a:lstStyle/>
          <a:p>
            <a:pPr algn="ctr"/>
            <a:r>
              <a:rPr lang="ru-RU" dirty="0">
                <a:latin typeface="Comic Sans MS" panose="030F0702030302020204" pitchFamily="66" charset="0"/>
              </a:rPr>
              <a:t>На сегодняшний день существует масса различных видов конструкторов:</a:t>
            </a:r>
          </a:p>
        </p:txBody>
      </p:sp>
      <p:sp>
        <p:nvSpPr>
          <p:cNvPr id="3" name="Объект 2"/>
          <p:cNvSpPr>
            <a:spLocks noGrp="1"/>
          </p:cNvSpPr>
          <p:nvPr>
            <p:ph idx="1"/>
          </p:nvPr>
        </p:nvSpPr>
        <p:spPr>
          <a:xfrm>
            <a:off x="631337" y="1480024"/>
            <a:ext cx="8785618" cy="4252036"/>
          </a:xfrm>
        </p:spPr>
        <p:txBody>
          <a:bodyPr>
            <a:normAutofit/>
          </a:bodyPr>
          <a:lstStyle/>
          <a:p>
            <a:r>
              <a:rPr lang="ru-RU" sz="2000" dirty="0">
                <a:latin typeface="Comic Sans MS" panose="030F0702030302020204" pitchFamily="66" charset="0"/>
                <a:hlinkClick r:id="rId2" action="ppaction://hlinksldjump"/>
              </a:rPr>
              <a:t>1. Кубики (деревянные, тканевые, пластмассовые</a:t>
            </a:r>
            <a:r>
              <a:rPr lang="ru-RU" sz="2000" dirty="0" smtClean="0">
                <a:latin typeface="Comic Sans MS" panose="030F0702030302020204" pitchFamily="66" charset="0"/>
                <a:hlinkClick r:id="rId2" action="ppaction://hlinksldjump"/>
              </a:rPr>
              <a:t>).</a:t>
            </a:r>
            <a:endParaRPr lang="ru-RU" sz="2000" dirty="0" smtClean="0">
              <a:latin typeface="Comic Sans MS" panose="030F0702030302020204" pitchFamily="66" charset="0"/>
            </a:endParaRPr>
          </a:p>
          <a:p>
            <a:r>
              <a:rPr lang="ru-RU" sz="2000" dirty="0">
                <a:latin typeface="Comic Sans MS" panose="030F0702030302020204" pitchFamily="66" charset="0"/>
                <a:hlinkClick r:id="rId3" action="ppaction://hlinksldjump"/>
              </a:rPr>
              <a:t>2. Строительные наборы (геометрические фигуры разного размера) без соединения</a:t>
            </a:r>
            <a:r>
              <a:rPr lang="ru-RU" sz="2000" dirty="0" smtClean="0">
                <a:latin typeface="Comic Sans MS" panose="030F0702030302020204" pitchFamily="66" charset="0"/>
                <a:hlinkClick r:id="rId3" action="ppaction://hlinksldjump"/>
              </a:rPr>
              <a:t>.</a:t>
            </a:r>
            <a:endParaRPr lang="ru-RU" sz="2000" dirty="0" smtClean="0">
              <a:latin typeface="Comic Sans MS" panose="030F0702030302020204" pitchFamily="66" charset="0"/>
            </a:endParaRPr>
          </a:p>
          <a:p>
            <a:r>
              <a:rPr lang="ru-RU" sz="2000" dirty="0">
                <a:latin typeface="Comic Sans MS" panose="030F0702030302020204" pitchFamily="66" charset="0"/>
                <a:hlinkClick r:id="rId4" action="ppaction://hlinksldjump"/>
              </a:rPr>
              <a:t>3. Конструкторы с простым блочным соединением</a:t>
            </a:r>
            <a:r>
              <a:rPr lang="ru-RU" sz="2000" dirty="0" smtClean="0">
                <a:latin typeface="Comic Sans MS" panose="030F0702030302020204" pitchFamily="66" charset="0"/>
                <a:hlinkClick r:id="rId4" action="ppaction://hlinksldjump"/>
              </a:rPr>
              <a:t>.</a:t>
            </a:r>
            <a:endParaRPr lang="ru-RU" sz="2000" dirty="0" smtClean="0">
              <a:latin typeface="Comic Sans MS" panose="030F0702030302020204" pitchFamily="66" charset="0"/>
            </a:endParaRPr>
          </a:p>
          <a:p>
            <a:r>
              <a:rPr lang="ru-RU" sz="2000" dirty="0">
                <a:latin typeface="Comic Sans MS" panose="030F0702030302020204" pitchFamily="66" charset="0"/>
                <a:hlinkClick r:id="rId5" action="ppaction://hlinksldjump"/>
              </a:rPr>
              <a:t>4. Конструкторы с болтовым соединением (металлические, пластмассовые</a:t>
            </a:r>
            <a:r>
              <a:rPr lang="ru-RU" sz="2000" dirty="0" smtClean="0">
                <a:latin typeface="Comic Sans MS" panose="030F0702030302020204" pitchFamily="66" charset="0"/>
                <a:hlinkClick r:id="rId5" action="ppaction://hlinksldjump"/>
              </a:rPr>
              <a:t>).</a:t>
            </a:r>
            <a:endParaRPr lang="ru-RU" sz="2000" dirty="0" smtClean="0">
              <a:latin typeface="Comic Sans MS" panose="030F0702030302020204" pitchFamily="66" charset="0"/>
            </a:endParaRPr>
          </a:p>
          <a:p>
            <a:r>
              <a:rPr lang="ru-RU" sz="2000" dirty="0">
                <a:latin typeface="Comic Sans MS" panose="030F0702030302020204" pitchFamily="66" charset="0"/>
                <a:hlinkClick r:id="rId6" action="ppaction://hlinksldjump"/>
              </a:rPr>
              <a:t>5. Магнитные конструкторы состоят из намагниченных пластин, палочек и шариков, «прилипающих» друг к другу. </a:t>
            </a:r>
            <a:endParaRPr lang="ru-RU" sz="2000" dirty="0" smtClean="0">
              <a:latin typeface="Comic Sans MS" panose="030F0702030302020204" pitchFamily="66" charset="0"/>
            </a:endParaRPr>
          </a:p>
          <a:p>
            <a:r>
              <a:rPr lang="ru-RU" sz="2000" dirty="0" smtClean="0">
                <a:latin typeface="Comic Sans MS" panose="030F0702030302020204" pitchFamily="66" charset="0"/>
                <a:hlinkClick r:id="rId7" action="ppaction://hlinksldjump"/>
              </a:rPr>
              <a:t>6. Конструкторы </a:t>
            </a:r>
            <a:r>
              <a:rPr lang="ru-RU" sz="2000" dirty="0">
                <a:latin typeface="Comic Sans MS" panose="030F0702030302020204" pitchFamily="66" charset="0"/>
                <a:hlinkClick r:id="rId7" action="ppaction://hlinksldjump"/>
              </a:rPr>
              <a:t>с суставным соединением. </a:t>
            </a:r>
            <a:endParaRPr lang="ru-RU" sz="2000" dirty="0" smtClean="0">
              <a:latin typeface="Comic Sans MS" panose="030F0702030302020204" pitchFamily="66" charset="0"/>
            </a:endParaRPr>
          </a:p>
          <a:p>
            <a:r>
              <a:rPr lang="ru-RU" sz="2000" dirty="0">
                <a:latin typeface="Comic Sans MS" panose="030F0702030302020204" pitchFamily="66" charset="0"/>
                <a:hlinkClick r:id="rId8" action="ppaction://hlinksldjump"/>
              </a:rPr>
              <a:t>7. Электронные (различные запчасти на основе </a:t>
            </a:r>
            <a:r>
              <a:rPr lang="ru-RU" sz="2000" dirty="0" err="1">
                <a:latin typeface="Comic Sans MS" panose="030F0702030302020204" pitchFamily="66" charset="0"/>
                <a:hlinkClick r:id="rId8" action="ppaction://hlinksldjump"/>
              </a:rPr>
              <a:t>электросхем</a:t>
            </a:r>
            <a:r>
              <a:rPr lang="ru-RU" sz="2000" dirty="0">
                <a:latin typeface="Comic Sans MS" panose="030F0702030302020204" pitchFamily="66" charset="0"/>
                <a:hlinkClick r:id="rId8" action="ppaction://hlinksldjump"/>
              </a:rPr>
              <a:t>).</a:t>
            </a:r>
            <a:endParaRPr lang="ru-RU" sz="2000" dirty="0">
              <a:latin typeface="Comic Sans MS" panose="030F0702030302020204" pitchFamily="66" charset="0"/>
            </a:endParaRPr>
          </a:p>
          <a:p>
            <a:endParaRPr lang="ru-RU" dirty="0" smtClean="0"/>
          </a:p>
          <a:p>
            <a:endParaRPr lang="ru-RU" dirty="0"/>
          </a:p>
        </p:txBody>
      </p:sp>
    </p:spTree>
    <p:extLst>
      <p:ext uri="{BB962C8B-B14F-4D97-AF65-F5344CB8AC3E}">
        <p14:creationId xmlns="" xmlns:p14="http://schemas.microsoft.com/office/powerpoint/2010/main" val="1972649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982" y="123582"/>
            <a:ext cx="8596668" cy="1320800"/>
          </a:xfrm>
        </p:spPr>
        <p:txBody>
          <a:bodyPr>
            <a:normAutofit/>
          </a:bodyPr>
          <a:lstStyle/>
          <a:p>
            <a:pPr algn="ctr"/>
            <a:r>
              <a:rPr lang="ru-RU" b="1" dirty="0" smtClean="0">
                <a:solidFill>
                  <a:schemeClr val="tx1"/>
                </a:solidFill>
                <a:latin typeface="Comic Sans MS" panose="030F0702030302020204" pitchFamily="66" charset="0"/>
              </a:rPr>
              <a:t>КУБИКИ</a:t>
            </a:r>
            <a:endParaRPr lang="ru-RU" b="1" dirty="0">
              <a:solidFill>
                <a:schemeClr val="tx1"/>
              </a:solidFill>
              <a:latin typeface="Comic Sans MS" panose="030F0702030302020204" pitchFamily="66" charset="0"/>
            </a:endParaRPr>
          </a:p>
        </p:txBody>
      </p:sp>
      <p:sp>
        <p:nvSpPr>
          <p:cNvPr id="8" name="Объект 7"/>
          <p:cNvSpPr>
            <a:spLocks noGrp="1"/>
          </p:cNvSpPr>
          <p:nvPr>
            <p:ph idx="1"/>
          </p:nvPr>
        </p:nvSpPr>
        <p:spPr>
          <a:xfrm>
            <a:off x="418027" y="702023"/>
            <a:ext cx="8596668" cy="3880773"/>
          </a:xfrm>
        </p:spPr>
        <p:txBody>
          <a:bodyPr>
            <a:normAutofit/>
          </a:bodyPr>
          <a:lstStyle/>
          <a:p>
            <a:pPr algn="just"/>
            <a:r>
              <a:rPr lang="ru-RU" sz="2000" dirty="0">
                <a:latin typeface="Comic Sans MS" panose="030F0702030302020204" pitchFamily="66" charset="0"/>
              </a:rPr>
              <a:t> </a:t>
            </a:r>
            <a:r>
              <a:rPr lang="ru-RU" sz="2400" dirty="0">
                <a:latin typeface="Comic Sans MS" panose="030F0702030302020204" pitchFamily="66" charset="0"/>
              </a:rPr>
              <a:t>Кубики (деревянные, тканевые, пластмассовые). Являются самым первым материалом для конструирования. Уже годовалые малыши с удовольствием разрушают башню из кубиков, и это вполне можно считать первыми играми с конструктором.</a:t>
            </a:r>
          </a:p>
        </p:txBody>
      </p:sp>
      <p:pic>
        <p:nvPicPr>
          <p:cNvPr id="10" name="Объект 9"/>
          <p:cNvPicPr>
            <a:picLocks noGrp="1" noChangeAspect="1"/>
          </p:cNvPicPr>
          <p:nvPr>
            <p:ph sz="half" idx="4294967295"/>
          </p:nvPr>
        </p:nvPicPr>
        <p:blipFill>
          <a:blip r:embed="rId2">
            <a:extLst>
              <a:ext uri="{28A0092B-C50C-407E-A947-70E740481C1C}">
                <a14:useLocalDpi xmlns="" xmlns:a14="http://schemas.microsoft.com/office/drawing/2010/main" val="0"/>
              </a:ext>
            </a:extLst>
          </a:blip>
          <a:stretch>
            <a:fillRect/>
          </a:stretch>
        </p:blipFill>
        <p:spPr>
          <a:xfrm>
            <a:off x="7136271" y="3884860"/>
            <a:ext cx="3054350" cy="2290763"/>
          </a:xfrm>
        </p:spPr>
      </p:pic>
      <p:pic>
        <p:nvPicPr>
          <p:cNvPr id="11" name="Рисунок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39489" y="2692516"/>
            <a:ext cx="2850998" cy="2201827"/>
          </a:xfrm>
          <a:prstGeom prst="rect">
            <a:avLst/>
          </a:prstGeom>
        </p:spPr>
      </p:pic>
      <p:pic>
        <p:nvPicPr>
          <p:cNvPr id="13" name="Рисунок 1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18027" y="3396939"/>
            <a:ext cx="2625549" cy="2080748"/>
          </a:xfrm>
          <a:prstGeom prst="rect">
            <a:avLst/>
          </a:prstGeom>
        </p:spPr>
      </p:pic>
    </p:spTree>
    <p:extLst>
      <p:ext uri="{BB962C8B-B14F-4D97-AF65-F5344CB8AC3E}">
        <p14:creationId xmlns="" xmlns:p14="http://schemas.microsoft.com/office/powerpoint/2010/main" val="1392829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0289" y="225425"/>
            <a:ext cx="8596668" cy="1320800"/>
          </a:xfrm>
        </p:spPr>
        <p:txBody>
          <a:bodyPr/>
          <a:lstStyle/>
          <a:p>
            <a:pPr algn="ctr"/>
            <a:r>
              <a:rPr lang="ru-RU" b="1" dirty="0">
                <a:solidFill>
                  <a:schemeClr val="tx1"/>
                </a:solidFill>
                <a:latin typeface="Comic Sans MS" panose="030F0702030302020204" pitchFamily="66" charset="0"/>
              </a:rPr>
              <a:t>Строительные наборы </a:t>
            </a:r>
          </a:p>
        </p:txBody>
      </p:sp>
      <p:sp>
        <p:nvSpPr>
          <p:cNvPr id="3" name="Объект 2"/>
          <p:cNvSpPr>
            <a:spLocks noGrp="1"/>
          </p:cNvSpPr>
          <p:nvPr>
            <p:ph sz="half" idx="4294967295"/>
          </p:nvPr>
        </p:nvSpPr>
        <p:spPr>
          <a:xfrm>
            <a:off x="0" y="3616657"/>
            <a:ext cx="11136573" cy="2579427"/>
          </a:xfrm>
        </p:spPr>
        <p:txBody>
          <a:bodyPr>
            <a:normAutofit/>
          </a:bodyPr>
          <a:lstStyle/>
          <a:p>
            <a:pPr marL="0" indent="0" algn="just">
              <a:buNone/>
            </a:pPr>
            <a:r>
              <a:rPr lang="ru-RU" sz="2000" dirty="0" smtClean="0">
                <a:latin typeface="Comic Sans MS" panose="030F0702030302020204" pitchFamily="66" charset="0"/>
              </a:rPr>
              <a:t>   </a:t>
            </a:r>
            <a:r>
              <a:rPr lang="ru-RU" sz="2400" dirty="0" smtClean="0">
                <a:solidFill>
                  <a:schemeClr val="tx1"/>
                </a:solidFill>
                <a:latin typeface="Comic Sans MS" panose="030F0702030302020204" pitchFamily="66" charset="0"/>
              </a:rPr>
              <a:t>Строительные </a:t>
            </a:r>
            <a:r>
              <a:rPr lang="ru-RU" sz="2400" dirty="0">
                <a:solidFill>
                  <a:schemeClr val="tx1"/>
                </a:solidFill>
                <a:latin typeface="Comic Sans MS" panose="030F0702030302020204" pitchFamily="66" charset="0"/>
              </a:rPr>
              <a:t>наборы (брусочки, арки, конусы). Эти наборы могут быть из разных материалов – дерева, пластмассы. Деревянные строительные детали могут быть окрашенными или нет. Довольно интересными являются наборы для строительства в виде бревен с пазами для скрепления между собой.</a:t>
            </a:r>
          </a:p>
        </p:txBody>
      </p:sp>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77421" y="1008655"/>
            <a:ext cx="2893325" cy="2325229"/>
          </a:xfrm>
          <a:prstGeom prst="rect">
            <a:avLst/>
          </a:prstGeo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87883" y="885825"/>
            <a:ext cx="3019268" cy="2129051"/>
          </a:xfrm>
          <a:prstGeom prst="rect">
            <a:avLst/>
          </a:prstGeom>
        </p:spPr>
      </p:pic>
      <p:pic>
        <p:nvPicPr>
          <p:cNvPr id="7" name="Рисунок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286121" y="1498214"/>
            <a:ext cx="2824591" cy="2118443"/>
          </a:xfrm>
          <a:prstGeom prst="rect">
            <a:avLst/>
          </a:prstGeom>
        </p:spPr>
      </p:pic>
    </p:spTree>
    <p:extLst>
      <p:ext uri="{BB962C8B-B14F-4D97-AF65-F5344CB8AC3E}">
        <p14:creationId xmlns="" xmlns:p14="http://schemas.microsoft.com/office/powerpoint/2010/main" val="4004167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923" y="227462"/>
            <a:ext cx="8223124" cy="1014484"/>
          </a:xfrm>
        </p:spPr>
        <p:txBody>
          <a:bodyPr>
            <a:noAutofit/>
          </a:bodyPr>
          <a:lstStyle/>
          <a:p>
            <a:pPr algn="ctr"/>
            <a:r>
              <a:rPr lang="ru-RU" sz="2400" dirty="0" smtClean="0">
                <a:solidFill>
                  <a:schemeClr val="tx1"/>
                </a:solidFill>
              </a:rPr>
              <a:t/>
            </a:r>
            <a:br>
              <a:rPr lang="ru-RU" sz="2400" dirty="0" smtClean="0">
                <a:solidFill>
                  <a:schemeClr val="tx1"/>
                </a:solidFill>
              </a:rPr>
            </a:br>
            <a:r>
              <a:rPr lang="ru-RU" sz="3200" b="1" dirty="0" smtClean="0">
                <a:solidFill>
                  <a:schemeClr val="tx1"/>
                </a:solidFill>
                <a:latin typeface="Comic Sans MS" panose="030F0702030302020204" pitchFamily="66" charset="0"/>
              </a:rPr>
              <a:t>БЛОЧНЫЕ КОНСТРУКТОРЫ</a:t>
            </a:r>
            <a:br>
              <a:rPr lang="ru-RU" sz="3200" b="1" dirty="0" smtClean="0">
                <a:solidFill>
                  <a:schemeClr val="tx1"/>
                </a:solidFill>
                <a:latin typeface="Comic Sans MS" panose="030F0702030302020204" pitchFamily="66" charset="0"/>
              </a:rPr>
            </a:br>
            <a:r>
              <a:rPr lang="ru-RU" sz="3200" b="1" dirty="0">
                <a:latin typeface="Comic Sans MS" panose="030F0702030302020204" pitchFamily="66" charset="0"/>
              </a:rPr>
              <a:t/>
            </a:r>
            <a:br>
              <a:rPr lang="ru-RU" sz="3200" b="1" dirty="0">
                <a:latin typeface="Comic Sans MS" panose="030F0702030302020204" pitchFamily="66" charset="0"/>
              </a:rPr>
            </a:br>
            <a:r>
              <a:rPr lang="ru-RU" sz="2000" dirty="0" smtClean="0">
                <a:solidFill>
                  <a:schemeClr val="tx1"/>
                </a:solidFill>
                <a:latin typeface="Comic Sans MS" panose="030F0702030302020204" pitchFamily="66" charset="0"/>
              </a:rPr>
              <a:t>Кроме этих видов есть так же конструкторы, которые отличаются по разной величине и способу конструирования и изготовления: 1. Блочные конструкторы (геометрические фигуры разного размера).</a:t>
            </a:r>
            <a:br>
              <a:rPr lang="ru-RU" sz="2000" dirty="0" smtClean="0">
                <a:solidFill>
                  <a:schemeClr val="tx1"/>
                </a:solidFill>
                <a:latin typeface="Comic Sans MS" panose="030F0702030302020204" pitchFamily="66" charset="0"/>
              </a:rPr>
            </a:br>
            <a:r>
              <a:rPr lang="ru-RU" sz="2000" dirty="0" smtClean="0">
                <a:solidFill>
                  <a:schemeClr val="tx1"/>
                </a:solidFill>
                <a:latin typeface="Comic Sans MS" panose="030F0702030302020204" pitchFamily="66" charset="0"/>
              </a:rPr>
              <a:t/>
            </a:r>
            <a:br>
              <a:rPr lang="ru-RU" sz="2000" dirty="0" smtClean="0">
                <a:solidFill>
                  <a:schemeClr val="tx1"/>
                </a:solidFill>
                <a:latin typeface="Comic Sans MS" panose="030F0702030302020204" pitchFamily="66" charset="0"/>
              </a:rPr>
            </a:br>
            <a:endParaRPr lang="ru-RU" sz="2000" dirty="0">
              <a:solidFill>
                <a:schemeClr val="tx1"/>
              </a:solidFill>
              <a:latin typeface="Comic Sans MS" panose="030F0702030302020204" pitchFamily="66" charset="0"/>
            </a:endParaRPr>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01018" y="2825086"/>
            <a:ext cx="3373839" cy="3373839"/>
          </a:xfrm>
          <a:prstGeom prst="rect">
            <a:avLst/>
          </a:prstGeom>
        </p:spPr>
      </p:pic>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18614" y="2825086"/>
            <a:ext cx="3848670" cy="3049889"/>
          </a:xfrm>
          <a:prstGeom prst="rect">
            <a:avLst/>
          </a:prstGeom>
        </p:spPr>
      </p:pic>
    </p:spTree>
    <p:extLst>
      <p:ext uri="{BB962C8B-B14F-4D97-AF65-F5344CB8AC3E}">
        <p14:creationId xmlns="" xmlns:p14="http://schemas.microsoft.com/office/powerpoint/2010/main" val="846298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solidFill>
                  <a:schemeClr val="tx1"/>
                </a:solidFill>
                <a:latin typeface="Comic Sans MS" panose="030F0702030302020204" pitchFamily="66" charset="0"/>
              </a:rPr>
              <a:t>2. Конструкторы </a:t>
            </a:r>
            <a:r>
              <a:rPr lang="ru-RU" sz="2400" dirty="0">
                <a:solidFill>
                  <a:schemeClr val="tx1"/>
                </a:solidFill>
                <a:latin typeface="Comic Sans MS" panose="030F0702030302020204" pitchFamily="66" charset="0"/>
              </a:rPr>
              <a:t>с болтовым соединением (металлические, пластмассовые). Например, все мы помним металлические конструкторы нашего детства – с плоскими деталями с отверстиями, с винтиками и </a:t>
            </a:r>
            <a:r>
              <a:rPr lang="ru-RU" sz="2400" dirty="0" err="1">
                <a:solidFill>
                  <a:schemeClr val="tx1"/>
                </a:solidFill>
                <a:latin typeface="Comic Sans MS" panose="030F0702030302020204" pitchFamily="66" charset="0"/>
              </a:rPr>
              <a:t>шайбочками</a:t>
            </a:r>
            <a:r>
              <a:rPr lang="ru-RU" sz="2400" dirty="0">
                <a:solidFill>
                  <a:schemeClr val="tx1"/>
                </a:solidFill>
                <a:latin typeface="Comic Sans MS" panose="030F0702030302020204" pitchFamily="66" charset="0"/>
              </a:rPr>
              <a:t>.</a:t>
            </a:r>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66988" y="2513885"/>
            <a:ext cx="3695846" cy="3695846"/>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5910" y="2513885"/>
            <a:ext cx="3630305" cy="2858865"/>
          </a:xfrm>
          <a:prstGeom prst="rect">
            <a:avLst/>
          </a:prstGeom>
        </p:spPr>
      </p:pic>
    </p:spTree>
    <p:extLst>
      <p:ext uri="{BB962C8B-B14F-4D97-AF65-F5344CB8AC3E}">
        <p14:creationId xmlns="" xmlns:p14="http://schemas.microsoft.com/office/powerpoint/2010/main" val="284357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039" y="213815"/>
            <a:ext cx="8596668" cy="1320800"/>
          </a:xfrm>
        </p:spPr>
        <p:txBody>
          <a:bodyPr>
            <a:noAutofit/>
          </a:bodyPr>
          <a:lstStyle/>
          <a:p>
            <a:pPr algn="ctr"/>
            <a:r>
              <a:rPr lang="ru-RU" sz="2000" dirty="0" smtClean="0">
                <a:solidFill>
                  <a:schemeClr val="tx1"/>
                </a:solidFill>
                <a:latin typeface="Comic Sans MS" panose="030F0702030302020204" pitchFamily="66" charset="0"/>
              </a:rPr>
              <a:t>3. Магнитные </a:t>
            </a:r>
            <a:r>
              <a:rPr lang="ru-RU" sz="2000" dirty="0">
                <a:solidFill>
                  <a:schemeClr val="tx1"/>
                </a:solidFill>
                <a:latin typeface="Comic Sans MS" panose="030F0702030302020204" pitchFamily="66" charset="0"/>
              </a:rPr>
              <a:t>конструкторы состоят из намагниченных пластин, палочек и шариков, «прилипающих» друг к другу. Из такого конструктора легко составляются оригинальные, стильные и блестящие объемные модели. Магнитный конструктор с мелкими деталями предназначен для детей старше шести лет, так как имеет мелкие детали. С ним очень интересно играть, развивая фантазию.</a:t>
            </a: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8083" y="2238233"/>
            <a:ext cx="4234095" cy="2811439"/>
          </a:xfrm>
          <a:prstGeom prst="rect">
            <a:avLst/>
          </a:prstGeom>
        </p:spPr>
      </p:pic>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410200" y="2511188"/>
            <a:ext cx="4061346" cy="4061346"/>
          </a:xfrm>
          <a:prstGeom prst="rect">
            <a:avLst/>
          </a:prstGeom>
        </p:spPr>
      </p:pic>
    </p:spTree>
    <p:extLst>
      <p:ext uri="{BB962C8B-B14F-4D97-AF65-F5344CB8AC3E}">
        <p14:creationId xmlns="" xmlns:p14="http://schemas.microsoft.com/office/powerpoint/2010/main" val="3156315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133</TotalTime>
  <Words>570</Words>
  <Application>Microsoft Office PowerPoint</Application>
  <PresentationFormat>Произвольный</PresentationFormat>
  <Paragraphs>29</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Грань</vt:lpstr>
      <vt:lpstr>ВИДЫ КОНСТРУКТОРОВ для детей дошкольного возраста</vt:lpstr>
      <vt:lpstr>СОДЕРЖАНИЕ</vt:lpstr>
      <vt:lpstr>ЗНАЧЕНИЕ КОНСТРУКТОРА В РАЗВИТИИ РЕБЕНКА </vt:lpstr>
      <vt:lpstr>На сегодняшний день существует масса различных видов конструкторов:</vt:lpstr>
      <vt:lpstr>КУБИКИ</vt:lpstr>
      <vt:lpstr>Строительные наборы </vt:lpstr>
      <vt:lpstr> БЛОЧНЫЕ КОНСТРУКТОРЫ  Кроме этих видов есть так же конструкторы, которые отличаются по разной величине и способу конструирования и изготовления: 1. Блочные конструкторы (геометрические фигуры разного размера).  </vt:lpstr>
      <vt:lpstr>2. Конструкторы с болтовым соединением (металлические, пластмассовые). Например, все мы помним металлические конструкторы нашего детства – с плоскими деталями с отверстиями, с винтиками и шайбочками.</vt:lpstr>
      <vt:lpstr>3. Магнитные конструкторы состоят из намагниченных пластин, палочек и шариков, «прилипающих» друг к другу. Из такого конструктора легко составляются оригинальные, стильные и блестящие объемные модели. Магнитный конструктор с мелкими деталями предназначен для детей старше шести лет, так как имеет мелкие детали. С ним очень интересно играть, развивая фантазию.</vt:lpstr>
      <vt:lpstr>4. Конструкторы с суставным соединением. Этот вид конструктора получил свое название благодаря особому соединению, имитирующему суставы. Результативная игра с подобным набором требует хорошего пространственного мышления и развитой мелкой моторики, поэтому обычно предназначается для детей старше шести лет.</vt:lpstr>
      <vt:lpstr>Электронные (различные запчасти на основе электросхем). Такой конструктор в игровой форме познакомит ребенка с основами электротехники и электроники. Детали собираются в электрические схемы без пайки, с помощью удобных разъемов и крепятся к пластиковому основанию. К каждому конструктору прилагается красочная брошюра с подробными описаниями электрических и электронных схем.</vt:lpstr>
      <vt:lpstr>Какой же конструктор подойдёт ребёнку?   1. Конструктор, прежде всего, должен подходить по возрастной категории ребёнка. Чем младше малыш, тем крупнее должны быть детали конструктора.   2. Конструктор должен быть безопасным. Поэтому нужно обращать внимание на фирму производителя конструктора и качество самого конструктора.        И, выбрав свой конструктор, играйте и стройте  вместе с ребёнком!</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ВИДЫ КОНСТРУКТОРОВ</dc:title>
  <dc:creator>user</dc:creator>
  <cp:lastModifiedBy>user</cp:lastModifiedBy>
  <cp:revision>17</cp:revision>
  <dcterms:created xsi:type="dcterms:W3CDTF">2018-01-24T06:52:59Z</dcterms:created>
  <dcterms:modified xsi:type="dcterms:W3CDTF">2020-11-23T04:36:00Z</dcterms:modified>
</cp:coreProperties>
</file>