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7" r:id="rId2"/>
    <p:sldId id="256" r:id="rId3"/>
    <p:sldId id="262" r:id="rId4"/>
    <p:sldId id="258" r:id="rId5"/>
    <p:sldId id="259" r:id="rId6"/>
    <p:sldId id="263" r:id="rId7"/>
    <p:sldId id="276" r:id="rId8"/>
    <p:sldId id="264" r:id="rId9"/>
    <p:sldId id="266" r:id="rId10"/>
    <p:sldId id="260" r:id="rId11"/>
    <p:sldId id="275" r:id="rId12"/>
    <p:sldId id="265" r:id="rId13"/>
    <p:sldId id="274" r:id="rId14"/>
    <p:sldId id="279" r:id="rId15"/>
    <p:sldId id="278" r:id="rId16"/>
    <p:sldId id="273" r:id="rId17"/>
    <p:sldId id="267" r:id="rId18"/>
    <p:sldId id="272" r:id="rId19"/>
    <p:sldId id="284" r:id="rId20"/>
    <p:sldId id="271" r:id="rId21"/>
    <p:sldId id="283" r:id="rId22"/>
    <p:sldId id="285" r:id="rId23"/>
    <p:sldId id="286" r:id="rId24"/>
    <p:sldId id="281" r:id="rId25"/>
    <p:sldId id="289" r:id="rId26"/>
    <p:sldId id="290" r:id="rId27"/>
    <p:sldId id="291" r:id="rId28"/>
    <p:sldId id="282" r:id="rId29"/>
    <p:sldId id="287" r:id="rId30"/>
    <p:sldId id="288" r:id="rId31"/>
    <p:sldId id="294" r:id="rId32"/>
    <p:sldId id="297" r:id="rId33"/>
    <p:sldId id="299" r:id="rId34"/>
    <p:sldId id="298" r:id="rId35"/>
    <p:sldId id="296" r:id="rId36"/>
    <p:sldId id="295" r:id="rId37"/>
    <p:sldId id="268" r:id="rId38"/>
    <p:sldId id="292" r:id="rId39"/>
    <p:sldId id="293" r:id="rId40"/>
    <p:sldId id="302" r:id="rId41"/>
    <p:sldId id="300" r:id="rId42"/>
    <p:sldId id="301" r:id="rId43"/>
    <p:sldId id="303" r:id="rId44"/>
    <p:sldId id="277" r:id="rId45"/>
    <p:sldId id="269" r:id="rId46"/>
    <p:sldId id="270" r:id="rId47"/>
    <p:sldId id="304" r:id="rId4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058DC7-2657-48FA-8F35-F4023297E2AD}" v="1194" dt="2020-11-17T01:37:34.962"/>
    <p1510:client id="{6D5EAA7D-8378-4AB6-B76F-396546D58A44}" v="12" dt="2020-11-17T10:07:12.390"/>
    <p1510:client id="{94DE6F20-7A88-42EC-8F50-A45C9FC53E57}" v="299" dt="2020-11-18T10:07:02.204"/>
    <p1510:client id="{C276F107-D41E-4762-9F00-68BF8ED55D4C}" v="496" dt="2020-11-18T01:44:32.091"/>
    <p1510:client id="{C997B1E9-3F88-4DB0-BB2D-BBD9AF6F2403}" v="93" dt="2020-11-19T20:03:47.741"/>
    <p1510:client id="{D01A7364-CFDD-46EA-BCBD-D6920031C65C}" v="1402" dt="2020-11-17T23:56:02.054"/>
    <p1510:client id="{EF8B2ADA-D48D-47F9-98EC-5D913A19BD07}" v="13" dt="2020-11-16T21:06:58.432"/>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slide" Target="slides/slide41.xml" Id="rId42" /><Relationship Type="http://schemas.openxmlformats.org/officeDocument/2006/relationships/slide" Target="slides/slide46.xml" Id="rId47" /><Relationship Type="http://schemas.openxmlformats.org/officeDocument/2006/relationships/viewProps" Target="viewProps.xml" Id="rId50" /><Relationship Type="http://schemas.openxmlformats.org/officeDocument/2006/relationships/slide" Target="slides/slide6.xml" Id="rId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28.xml" Id="rId29"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slide" Target="slides/slide44.xml" Id="rId45" /><Relationship Type="http://schemas.openxmlformats.org/officeDocument/2006/relationships/slide" Target="slides/slide4.xml" Id="rId5"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slide" Target="slides/slide43.xml" Id="rId44" /><Relationship Type="http://schemas.openxmlformats.org/officeDocument/2006/relationships/tableStyles" Target="tableStyles.xml" Id="rId52"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slide" Target="slides/slide42.xml" Id="rId43" /><Relationship Type="http://schemas.openxmlformats.org/officeDocument/2006/relationships/slide" Target="slides/slide47.xml" Id="rId48" /><Relationship Type="http://schemas.openxmlformats.org/officeDocument/2006/relationships/slide" Target="slides/slide7.xml" Id="rId8" /><Relationship Type="http://schemas.openxmlformats.org/officeDocument/2006/relationships/theme" Target="theme/theme1.xml" Id="rId51"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slide" Target="slides/slide45.xml" Id="rId46" /><Relationship Type="http://schemas.openxmlformats.org/officeDocument/2006/relationships/slide" Target="slides/slide19.xml" Id="rId20" /><Relationship Type="http://schemas.openxmlformats.org/officeDocument/2006/relationships/slide" Target="slides/slide40.xml" Id="rId41" /><Relationship Type="http://schemas.microsoft.com/office/2015/10/relationships/revisionInfo" Target="revisionInfo.xml" Id="rId54"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presProps" Target="presProps.xml" Id="rId49"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11/19/2020</a:t>
            </a:fld>
            <a:endParaRPr lang="en-US"/>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870671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11/19/2020</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992078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11/19/2020</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98529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11/19/2020</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43803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11/19/2020</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475962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11/19/2020</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212604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11/19/2020</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223383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11/19/2020</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43029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11/19/2020</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73305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11/19/2020</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97313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11/19/2020</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847942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11/19/2020</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71729249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FB2D26E-FBAE-45B8-B0F6-80E4ABDEC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3442A66-721F-4552-A3AD-3A2215F0C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67EA5288-5BEB-4C44-949A-ED209FE21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260FB-4354-405D-9DD1-DC6FACEB3D8B}"/>
              </a:ext>
            </a:extLst>
          </p:cNvPr>
          <p:cNvSpPr>
            <a:spLocks noGrp="1"/>
          </p:cNvSpPr>
          <p:nvPr>
            <p:ph type="title"/>
          </p:nvPr>
        </p:nvSpPr>
        <p:spPr>
          <a:xfrm>
            <a:off x="695864" y="691927"/>
            <a:ext cx="4042194" cy="5469874"/>
          </a:xfrm>
        </p:spPr>
        <p:txBody>
          <a:bodyPr vert="horz" lIns="91440" tIns="45720" rIns="91440" bIns="45720" rtlCol="0" anchor="b">
            <a:normAutofit fontScale="90000"/>
          </a:bodyPr>
          <a:lstStyle/>
          <a:p>
            <a:pPr algn="ctr"/>
            <a:r>
              <a:rPr lang="en-US" b="1">
                <a:latin typeface="Courier New"/>
                <a:cs typeface="Courier New"/>
              </a:rPr>
              <a:t>Достоевский федор михайлович </a:t>
            </a:r>
            <a:br>
              <a:rPr lang="en-US" b="1">
                <a:latin typeface="Courier New"/>
              </a:rPr>
            </a:br>
            <a:r>
              <a:rPr lang="en-US" b="1">
                <a:latin typeface="Courier New"/>
                <a:ea typeface="+mj-lt"/>
                <a:cs typeface="+mj-lt"/>
              </a:rPr>
              <a:t> родился </a:t>
            </a:r>
            <a:br>
              <a:rPr lang="en-US" b="1">
                <a:latin typeface="Courier New"/>
                <a:ea typeface="+mj-lt"/>
                <a:cs typeface="+mj-lt"/>
              </a:rPr>
            </a:br>
            <a:r>
              <a:rPr lang="en-US" b="1">
                <a:latin typeface="Courier New"/>
                <a:ea typeface="+mj-lt"/>
                <a:cs typeface="+mj-lt"/>
              </a:rPr>
              <a:t>11 ноября</a:t>
            </a:r>
            <a:br>
              <a:rPr lang="en-US" b="1">
                <a:latin typeface="Courier New"/>
                <a:ea typeface="+mj-lt"/>
                <a:cs typeface="+mj-lt"/>
              </a:rPr>
            </a:br>
            <a:r>
              <a:rPr lang="en-US" b="1">
                <a:latin typeface="Courier New"/>
                <a:ea typeface="+mj-lt"/>
                <a:cs typeface="+mj-lt"/>
              </a:rPr>
              <a:t> (30 октября) </a:t>
            </a:r>
            <a:br>
              <a:rPr lang="en-US" b="1">
                <a:latin typeface="Courier New"/>
                <a:ea typeface="+mj-lt"/>
                <a:cs typeface="+mj-lt"/>
              </a:rPr>
            </a:br>
            <a:r>
              <a:rPr lang="en-US" b="1">
                <a:latin typeface="Courier New"/>
                <a:ea typeface="+mj-lt"/>
                <a:cs typeface="+mj-lt"/>
              </a:rPr>
              <a:t>  1821г.  </a:t>
            </a:r>
            <a:br>
              <a:rPr lang="en-US" b="1">
                <a:latin typeface="Courier New"/>
                <a:ea typeface="+mj-lt"/>
                <a:cs typeface="+mj-lt"/>
              </a:rPr>
            </a:br>
            <a:r>
              <a:rPr lang="en-US" b="1">
                <a:latin typeface="Courier New"/>
                <a:ea typeface="+mj-lt"/>
                <a:cs typeface="+mj-lt"/>
              </a:rPr>
              <a:t>  в МОСКВЕ              </a:t>
            </a:r>
            <a:r>
              <a:rPr lang="en-US">
                <a:latin typeface="Courier New"/>
                <a:ea typeface="+mj-lt"/>
                <a:cs typeface="+mj-lt"/>
              </a:rPr>
              <a:t>             </a:t>
            </a:r>
            <a:r>
              <a:rPr lang="en-US">
                <a:ea typeface="+mj-lt"/>
                <a:cs typeface="+mj-lt"/>
              </a:rPr>
              <a:t>                                                                               </a:t>
            </a:r>
            <a:endParaRPr lang="en-US" kern="1200" cap="all" spc="300" baseline="0">
              <a:solidFill>
                <a:schemeClr val="tx2"/>
              </a:solidFill>
              <a:latin typeface="+mj-lt"/>
            </a:endParaRPr>
          </a:p>
        </p:txBody>
      </p:sp>
      <p:pic>
        <p:nvPicPr>
          <p:cNvPr id="3" name="Рисунок 3" descr="Изображение выглядит как текст, фотография, человек, женщина&#10;&#10;Автоматически созданное описание">
            <a:extLst>
              <a:ext uri="{FF2B5EF4-FFF2-40B4-BE49-F238E27FC236}">
                <a16:creationId xmlns:a16="http://schemas.microsoft.com/office/drawing/2014/main" id="{382BE32E-6FD0-442D-ACB8-35B4BABC130F}"/>
              </a:ext>
            </a:extLst>
          </p:cNvPr>
          <p:cNvPicPr>
            <a:picLocks noChangeAspect="1"/>
          </p:cNvPicPr>
          <p:nvPr/>
        </p:nvPicPr>
        <p:blipFill rotWithShape="1">
          <a:blip r:embed="rId2"/>
          <a:srcRect r="-2" b="24915"/>
          <a:stretch/>
        </p:blipFill>
        <p:spPr>
          <a:xfrm>
            <a:off x="5410200" y="10"/>
            <a:ext cx="6781800" cy="6857990"/>
          </a:xfrm>
          <a:prstGeom prst="rect">
            <a:avLst/>
          </a:prstGeom>
        </p:spPr>
      </p:pic>
      <p:pic>
        <p:nvPicPr>
          <p:cNvPr id="4" name="Рисунок 4">
            <a:extLst>
              <a:ext uri="{FF2B5EF4-FFF2-40B4-BE49-F238E27FC236}">
                <a16:creationId xmlns:a16="http://schemas.microsoft.com/office/drawing/2014/main" id="{9AD8F0BC-2959-45C8-8C5D-3EB8208E0A3C}"/>
              </a:ext>
            </a:extLst>
          </p:cNvPr>
          <p:cNvPicPr>
            <a:picLocks noChangeAspect="1"/>
          </p:cNvPicPr>
          <p:nvPr/>
        </p:nvPicPr>
        <p:blipFill>
          <a:blip r:embed="rId3"/>
          <a:stretch>
            <a:fillRect/>
          </a:stretch>
        </p:blipFill>
        <p:spPr>
          <a:xfrm>
            <a:off x="5471124" y="6554638"/>
            <a:ext cx="2457450" cy="304800"/>
          </a:xfrm>
          <a:prstGeom prst="rect">
            <a:avLst/>
          </a:prstGeom>
        </p:spPr>
      </p:pic>
    </p:spTree>
    <p:extLst>
      <p:ext uri="{BB962C8B-B14F-4D97-AF65-F5344CB8AC3E}">
        <p14:creationId xmlns:p14="http://schemas.microsoft.com/office/powerpoint/2010/main" val="23781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11FBDEF-9CA1-495E-A9FA-E912D5145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BC301E-FB80-4E7D-B0D6-7AD6A6508D43}"/>
              </a:ext>
            </a:extLst>
          </p:cNvPr>
          <p:cNvSpPr>
            <a:spLocks noGrp="1"/>
          </p:cNvSpPr>
          <p:nvPr>
            <p:ph type="title"/>
          </p:nvPr>
        </p:nvSpPr>
        <p:spPr>
          <a:xfrm>
            <a:off x="263048" y="174323"/>
            <a:ext cx="4699346" cy="6511760"/>
          </a:xfrm>
        </p:spPr>
        <p:txBody>
          <a:bodyPr vert="horz" lIns="91440" tIns="45720" rIns="91440" bIns="45720" rtlCol="0" anchor="b">
            <a:noAutofit/>
          </a:bodyPr>
          <a:lstStyle/>
          <a:p>
            <a:pPr algn="ctr"/>
            <a:r>
              <a:rPr lang="en-US" sz="1600" b="1" kern="1200" cap="all" spc="300" baseline="0">
                <a:latin typeface="Courier New"/>
                <a:cs typeface="Courier New"/>
              </a:rPr>
              <a:t>Детей в семье Достоевских никогда не баловали, держали в строгости, приучая к такой жизни, «в которой исполнение обязанностей и отсутствие прихотей стоит на первом плане». </a:t>
            </a:r>
            <a:br>
              <a:rPr lang="en-US" sz="1600" b="1">
                <a:latin typeface="Courier New"/>
                <a:cs typeface="Courier New"/>
              </a:rPr>
            </a:br>
            <a:r>
              <a:rPr lang="en-US" sz="1600" b="1" kern="1200" cap="all" spc="300" baseline="0">
                <a:latin typeface="Courier New"/>
                <a:cs typeface="Courier New"/>
              </a:rPr>
              <a:t>Их никуда не пускали одних, заставляли уходить в школу и возвращаться строго по часам, никогда не давали ни копейки карманных денег. Кроме того, дети росли исключительно в кругу семьи, не имея друзей и не зная, что делается за больничными стенами.</a:t>
            </a:r>
            <a:br>
              <a:rPr lang="en-US" sz="1600" b="1" kern="1200" cap="all" spc="300" baseline="0">
                <a:latin typeface="Courier New"/>
                <a:cs typeface="Courier New"/>
              </a:rPr>
            </a:br>
            <a:br>
              <a:rPr lang="en-US" sz="1600" b="1">
                <a:latin typeface="Courier New"/>
              </a:rPr>
            </a:br>
            <a:r>
              <a:rPr lang="en-US" sz="1600" b="1" kern="1200" cap="all" spc="300" baseline="0">
                <a:latin typeface="Courier New"/>
                <a:cs typeface="Courier New"/>
              </a:rPr>
              <a:t> Все это впоследствии печальным образом отразится на «взрослой» жизни Достоевского, характер которого и без того был непростым. Недоверчивый, очень требовательный к себе и другим, до крайности обидчивый, раздражительный и самолюбивый, он был малопригоден для товарищества и дружбы.</a:t>
            </a:r>
          </a:p>
        </p:txBody>
      </p:sp>
      <p:sp>
        <p:nvSpPr>
          <p:cNvPr id="26" name="Rectangle 25">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человек, мужчина, сидит, держит&#10;&#10;Автоматически созданное описание">
            <a:extLst>
              <a:ext uri="{FF2B5EF4-FFF2-40B4-BE49-F238E27FC236}">
                <a16:creationId xmlns:a16="http://schemas.microsoft.com/office/drawing/2014/main" id="{C951EDA3-A814-4569-811A-440D65C56F23}"/>
              </a:ext>
            </a:extLst>
          </p:cNvPr>
          <p:cNvPicPr>
            <a:picLocks noChangeAspect="1"/>
          </p:cNvPicPr>
          <p:nvPr/>
        </p:nvPicPr>
        <p:blipFill>
          <a:blip r:embed="rId2"/>
          <a:stretch>
            <a:fillRect/>
          </a:stretch>
        </p:blipFill>
        <p:spPr>
          <a:xfrm>
            <a:off x="8976384" y="1632560"/>
            <a:ext cx="3216219" cy="5221265"/>
          </a:xfrm>
          <a:prstGeom prst="rect">
            <a:avLst/>
          </a:prstGeom>
        </p:spPr>
      </p:pic>
      <p:pic>
        <p:nvPicPr>
          <p:cNvPr id="5" name="Рисунок 5" descr="Изображение выглядит как человек, мужчина, внутренний, фотография&#10;&#10;Автоматически созданное описание">
            <a:extLst>
              <a:ext uri="{FF2B5EF4-FFF2-40B4-BE49-F238E27FC236}">
                <a16:creationId xmlns:a16="http://schemas.microsoft.com/office/drawing/2014/main" id="{A0020C1E-5D38-4963-9176-17F92FF014AB}"/>
              </a:ext>
            </a:extLst>
          </p:cNvPr>
          <p:cNvPicPr>
            <a:picLocks noChangeAspect="1"/>
          </p:cNvPicPr>
          <p:nvPr/>
        </p:nvPicPr>
        <p:blipFill>
          <a:blip r:embed="rId3"/>
          <a:stretch>
            <a:fillRect/>
          </a:stretch>
        </p:blipFill>
        <p:spPr>
          <a:xfrm>
            <a:off x="5413332" y="-1291"/>
            <a:ext cx="3473884" cy="4793787"/>
          </a:xfrm>
          <a:prstGeom prst="rect">
            <a:avLst/>
          </a:prstGeom>
        </p:spPr>
      </p:pic>
    </p:spTree>
    <p:extLst>
      <p:ext uri="{BB962C8B-B14F-4D97-AF65-F5344CB8AC3E}">
        <p14:creationId xmlns:p14="http://schemas.microsoft.com/office/powerpoint/2010/main" val="3049411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A83E7-DCB3-44FF-876D-80F2534BBF71}"/>
              </a:ext>
            </a:extLst>
          </p:cNvPr>
          <p:cNvSpPr>
            <a:spLocks noGrp="1"/>
          </p:cNvSpPr>
          <p:nvPr>
            <p:ph type="title"/>
          </p:nvPr>
        </p:nvSpPr>
        <p:spPr>
          <a:xfrm>
            <a:off x="421711" y="477033"/>
            <a:ext cx="11637200" cy="578285"/>
          </a:xfrm>
        </p:spPr>
        <p:txBody>
          <a:bodyPr>
            <a:normAutofit/>
          </a:bodyPr>
          <a:lstStyle/>
          <a:p>
            <a:pPr algn="ctr"/>
            <a:r>
              <a:rPr lang="ru-RU" b="1">
                <a:latin typeface="Courier New"/>
                <a:cs typeface="Courier New"/>
              </a:rPr>
              <a:t>ПЕТЕРБУРГСКИЙ ПЕРИОД</a:t>
            </a:r>
            <a:endParaRPr lang="ru-RU"/>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C0E18DCC-8FAF-4D0A-82E5-075CF6BE4A0F}"/>
              </a:ext>
            </a:extLst>
          </p:cNvPr>
          <p:cNvPicPr>
            <a:picLocks noGrp="1" noChangeAspect="1"/>
          </p:cNvPicPr>
          <p:nvPr>
            <p:ph idx="1"/>
          </p:nvPr>
        </p:nvPicPr>
        <p:blipFill>
          <a:blip r:embed="rId2"/>
          <a:stretch>
            <a:fillRect/>
          </a:stretch>
        </p:blipFill>
        <p:spPr>
          <a:xfrm>
            <a:off x="775570" y="1114135"/>
            <a:ext cx="10313616" cy="3317047"/>
          </a:xfrm>
        </p:spPr>
      </p:pic>
      <p:pic>
        <p:nvPicPr>
          <p:cNvPr id="5" name="Рисунок 5" descr="Изображение выглядит как здание, внешний, фотография, старый&#10;&#10;Автоматически созданное описание">
            <a:extLst>
              <a:ext uri="{FF2B5EF4-FFF2-40B4-BE49-F238E27FC236}">
                <a16:creationId xmlns:a16="http://schemas.microsoft.com/office/drawing/2014/main" id="{7D00679C-D26E-4A25-A601-E88BB6B8FD3E}"/>
              </a:ext>
            </a:extLst>
          </p:cNvPr>
          <p:cNvPicPr>
            <a:picLocks noChangeAspect="1"/>
          </p:cNvPicPr>
          <p:nvPr/>
        </p:nvPicPr>
        <p:blipFill>
          <a:blip r:embed="rId3"/>
          <a:stretch>
            <a:fillRect/>
          </a:stretch>
        </p:blipFill>
        <p:spPr>
          <a:xfrm>
            <a:off x="4296428" y="4148531"/>
            <a:ext cx="7899747" cy="2704966"/>
          </a:xfrm>
          <a:prstGeom prst="rect">
            <a:avLst/>
          </a:prstGeom>
        </p:spPr>
      </p:pic>
    </p:spTree>
    <p:extLst>
      <p:ext uri="{BB962C8B-B14F-4D97-AF65-F5344CB8AC3E}">
        <p14:creationId xmlns:p14="http://schemas.microsoft.com/office/powerpoint/2010/main" val="1158174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4097A4-4890-4A71-AA0E-9ED2B8C5A012}"/>
              </a:ext>
            </a:extLst>
          </p:cNvPr>
          <p:cNvSpPr>
            <a:spLocks noGrp="1"/>
          </p:cNvSpPr>
          <p:nvPr>
            <p:ph idx="1"/>
          </p:nvPr>
        </p:nvSpPr>
        <p:spPr>
          <a:xfrm>
            <a:off x="797490" y="692697"/>
            <a:ext cx="5676901" cy="5231654"/>
          </a:xfrm>
        </p:spPr>
        <p:txBody>
          <a:bodyPr vert="horz" lIns="91440" tIns="45720" rIns="91440" bIns="45720" rtlCol="0" anchor="t">
            <a:normAutofit fontScale="92500" lnSpcReduction="20000"/>
          </a:bodyPr>
          <a:lstStyle/>
          <a:p>
            <a:pPr algn="just"/>
            <a:endParaRPr lang="ru-RU" b="1">
              <a:latin typeface="Courier New"/>
            </a:endParaRPr>
          </a:p>
          <a:p>
            <a:pPr algn="just"/>
            <a:r>
              <a:rPr lang="ru-RU" b="1">
                <a:latin typeface="Courier New"/>
                <a:ea typeface="+mj-lt"/>
                <a:cs typeface="+mj-lt"/>
              </a:rPr>
              <a:t>В 1838 году Достоевский был худощав, угловат, одежда сидела на нем мешком, и хотя в нем ощущалась доброта, вид и манеры его были угрюмы и сдержанны. Он был нелюдим, держался особняком.</a:t>
            </a:r>
          </a:p>
          <a:p>
            <a:pPr algn="just"/>
            <a:r>
              <a:rPr lang="ru-RU" b="1">
                <a:latin typeface="Courier New"/>
                <a:ea typeface="+mj-lt"/>
                <a:cs typeface="+mj-lt"/>
              </a:rPr>
              <a:t>несмотря на внешнюю вялость и холодность, он был горячим, порывистым юношей, порою резким на язык. Уже и тогда отличался он восторженным идеализмом и повышенной, болезненной впечатлительностью. Он избегал ходить в гости, не умел держать себя на людях и страшно смущался в женском обществе. </a:t>
            </a:r>
            <a:endParaRPr lang="ru-RU" b="1">
              <a:latin typeface="Courier New"/>
              <a:cs typeface="Courier New"/>
            </a:endParaRPr>
          </a:p>
        </p:txBody>
      </p:sp>
      <p:pic>
        <p:nvPicPr>
          <p:cNvPr id="5" name="Рисунок 5" descr="Изображение выглядит как здание, внешний, мужчина, старый&#10;&#10;Автоматически созданное описание">
            <a:extLst>
              <a:ext uri="{FF2B5EF4-FFF2-40B4-BE49-F238E27FC236}">
                <a16:creationId xmlns:a16="http://schemas.microsoft.com/office/drawing/2014/main" id="{5E6F0EF4-8A68-40AD-B725-819982D90BF9}"/>
              </a:ext>
            </a:extLst>
          </p:cNvPr>
          <p:cNvPicPr>
            <a:picLocks noChangeAspect="1"/>
          </p:cNvPicPr>
          <p:nvPr/>
        </p:nvPicPr>
        <p:blipFill>
          <a:blip r:embed="rId2"/>
          <a:stretch>
            <a:fillRect/>
          </a:stretch>
        </p:blipFill>
        <p:spPr>
          <a:xfrm>
            <a:off x="7481490" y="766173"/>
            <a:ext cx="2667405" cy="5315211"/>
          </a:xfrm>
          <a:prstGeom prst="rect">
            <a:avLst/>
          </a:prstGeom>
        </p:spPr>
      </p:pic>
    </p:spTree>
    <p:extLst>
      <p:ext uri="{BB962C8B-B14F-4D97-AF65-F5344CB8AC3E}">
        <p14:creationId xmlns:p14="http://schemas.microsoft.com/office/powerpoint/2010/main" val="3698470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0B775B4D-D849-433C-B584-88C1C7593E8F}"/>
              </a:ext>
            </a:extLst>
          </p:cNvPr>
          <p:cNvPicPr>
            <a:picLocks noGrp="1" noChangeAspect="1"/>
          </p:cNvPicPr>
          <p:nvPr>
            <p:ph idx="1"/>
          </p:nvPr>
        </p:nvPicPr>
        <p:blipFill>
          <a:blip r:embed="rId2"/>
          <a:stretch>
            <a:fillRect/>
          </a:stretch>
        </p:blipFill>
        <p:spPr>
          <a:xfrm>
            <a:off x="834090" y="4740811"/>
            <a:ext cx="10770687" cy="1303750"/>
          </a:xfrm>
        </p:spPr>
      </p:pic>
      <p:pic>
        <p:nvPicPr>
          <p:cNvPr id="5" name="Рисунок 5" descr="Изображение выглядит как газета, текст&#10;&#10;Автоматически созданное описание">
            <a:extLst>
              <a:ext uri="{FF2B5EF4-FFF2-40B4-BE49-F238E27FC236}">
                <a16:creationId xmlns:a16="http://schemas.microsoft.com/office/drawing/2014/main" id="{1BFBB482-4E9D-4DED-AE3E-7C0930FF0F80}"/>
              </a:ext>
            </a:extLst>
          </p:cNvPr>
          <p:cNvPicPr>
            <a:picLocks noChangeAspect="1"/>
          </p:cNvPicPr>
          <p:nvPr/>
        </p:nvPicPr>
        <p:blipFill>
          <a:blip r:embed="rId3"/>
          <a:stretch>
            <a:fillRect/>
          </a:stretch>
        </p:blipFill>
        <p:spPr>
          <a:xfrm>
            <a:off x="830894" y="507724"/>
            <a:ext cx="10780732" cy="4193286"/>
          </a:xfrm>
          <a:prstGeom prst="rect">
            <a:avLst/>
          </a:prstGeom>
        </p:spPr>
      </p:pic>
    </p:spTree>
    <p:extLst>
      <p:ext uri="{BB962C8B-B14F-4D97-AF65-F5344CB8AC3E}">
        <p14:creationId xmlns:p14="http://schemas.microsoft.com/office/powerpoint/2010/main" val="3648113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BA9CBD-8D23-48EC-BF23-1461A38EF4F3}"/>
              </a:ext>
            </a:extLst>
          </p:cNvPr>
          <p:cNvSpPr>
            <a:spLocks noGrp="1"/>
          </p:cNvSpPr>
          <p:nvPr>
            <p:ph idx="1"/>
          </p:nvPr>
        </p:nvSpPr>
        <p:spPr>
          <a:xfrm>
            <a:off x="1141957" y="692696"/>
            <a:ext cx="9716544" cy="5054203"/>
          </a:xfrm>
        </p:spPr>
        <p:txBody>
          <a:bodyPr vert="horz" lIns="91440" tIns="45720" rIns="91440" bIns="45720" rtlCol="0" anchor="t">
            <a:normAutofit/>
          </a:bodyPr>
          <a:lstStyle/>
          <a:p>
            <a:pPr algn="ctr"/>
            <a:r>
              <a:rPr lang="ru-RU" sz="2000" b="1">
                <a:latin typeface="Courier New"/>
                <a:ea typeface="+mj-lt"/>
                <a:cs typeface="+mj-lt"/>
              </a:rPr>
              <a:t>ЛИТЕРАТУРНЫЕ УВЛЕЧЕНИЯ ДОСТОЕСКОГО</a:t>
            </a:r>
          </a:p>
          <a:p>
            <a:pPr algn="just"/>
            <a:r>
              <a:rPr lang="ru-RU" sz="1600" b="1">
                <a:latin typeface="Courier New"/>
                <a:ea typeface="+mj-lt"/>
                <a:cs typeface="+mj-lt"/>
              </a:rPr>
              <a:t>Юноша дышит воздухом мистического романтизма, религией сердца, мечтой о «золотом веке». Границы христианского искусства для него очень широки: они охватывают и Гомера, и Гюго, и Шекспира, и Шиллера, и Гёте.</a:t>
            </a:r>
            <a:endParaRPr lang="ru-RU"/>
          </a:p>
          <a:p>
            <a:pPr algn="just"/>
            <a:r>
              <a:rPr lang="ru-RU" sz="1600" b="1">
                <a:latin typeface="Courier New"/>
                <a:ea typeface="+mj-lt"/>
                <a:cs typeface="+mj-lt"/>
              </a:rPr>
              <a:t>После Корнеля выступает Бальзак как синтез духовного развития всего человечества. «Бальзак велик! — пишет Достоевский. </a:t>
            </a:r>
          </a:p>
          <a:p>
            <a:pPr algn="just"/>
            <a:r>
              <a:rPr lang="ru-RU" sz="1600" b="1">
                <a:latin typeface="Courier New"/>
                <a:ea typeface="+mj-lt"/>
                <a:cs typeface="+mj-lt"/>
              </a:rPr>
              <a:t>Увлечение Бальзаком остается у Достоевского на всю жизнь: автор «Евгении Гранде» — один из вечных его спутников. Не менее глубоко влияние Гофмана. Фантастический мир немецкого романтика пленяет юношу с таинственной силой; странными и страшными героями Гофмана он бредит наяву.</a:t>
            </a:r>
          </a:p>
          <a:p>
            <a:pPr algn="just"/>
            <a:r>
              <a:rPr lang="ru-RU" sz="1600" b="1">
                <a:latin typeface="Courier New"/>
                <a:ea typeface="+mj-lt"/>
                <a:cs typeface="+mj-lt"/>
              </a:rPr>
              <a:t>Юноша, не получивший систематического образования, лихорадочно, порывисто усваивает мировую культуру. Мелькают великие имена, сменяются восторги, кипит воображение. Но в этой хаотической смене впечатлений и увлечений постепенно намечается главная тема и отгадывается будущее призвание:</a:t>
            </a:r>
            <a:endParaRPr lang="ru-RU" sz="1600" b="1">
              <a:latin typeface="Courier New"/>
              <a:cs typeface="Courier New"/>
            </a:endParaRPr>
          </a:p>
        </p:txBody>
      </p:sp>
      <p:pic>
        <p:nvPicPr>
          <p:cNvPr id="4" name="Рисунок 4">
            <a:extLst>
              <a:ext uri="{FF2B5EF4-FFF2-40B4-BE49-F238E27FC236}">
                <a16:creationId xmlns:a16="http://schemas.microsoft.com/office/drawing/2014/main" id="{F321EAED-6930-4C49-98C8-E7C9EAC4FC3F}"/>
              </a:ext>
            </a:extLst>
          </p:cNvPr>
          <p:cNvPicPr>
            <a:picLocks noChangeAspect="1"/>
          </p:cNvPicPr>
          <p:nvPr/>
        </p:nvPicPr>
        <p:blipFill>
          <a:blip r:embed="rId2"/>
          <a:stretch>
            <a:fillRect/>
          </a:stretch>
        </p:blipFill>
        <p:spPr>
          <a:xfrm>
            <a:off x="3273470" y="4735366"/>
            <a:ext cx="5457173" cy="435270"/>
          </a:xfrm>
          <a:prstGeom prst="rect">
            <a:avLst/>
          </a:prstGeom>
        </p:spPr>
      </p:pic>
      <p:pic>
        <p:nvPicPr>
          <p:cNvPr id="5" name="Рисунок 5">
            <a:extLst>
              <a:ext uri="{FF2B5EF4-FFF2-40B4-BE49-F238E27FC236}">
                <a16:creationId xmlns:a16="http://schemas.microsoft.com/office/drawing/2014/main" id="{6AA4EFBC-4082-410A-AEAB-F19F18135BD7}"/>
              </a:ext>
            </a:extLst>
          </p:cNvPr>
          <p:cNvPicPr>
            <a:picLocks noChangeAspect="1"/>
          </p:cNvPicPr>
          <p:nvPr/>
        </p:nvPicPr>
        <p:blipFill>
          <a:blip r:embed="rId3"/>
          <a:stretch>
            <a:fillRect/>
          </a:stretch>
        </p:blipFill>
        <p:spPr>
          <a:xfrm>
            <a:off x="2375770" y="5304105"/>
            <a:ext cx="7753610" cy="446008"/>
          </a:xfrm>
          <a:prstGeom prst="rect">
            <a:avLst/>
          </a:prstGeom>
        </p:spPr>
      </p:pic>
    </p:spTree>
    <p:extLst>
      <p:ext uri="{BB962C8B-B14F-4D97-AF65-F5344CB8AC3E}">
        <p14:creationId xmlns:p14="http://schemas.microsoft.com/office/powerpoint/2010/main" val="3523876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6A9A943-04D2-4F54-9375-AF6754298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BA7CAF-5EE9-4EEE-9E12-B2CECCB94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1371601"/>
            <a:ext cx="9486900" cy="416261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66F8D452-9E2D-454E-850C-07CD93089E3C}"/>
              </a:ext>
            </a:extLst>
          </p:cNvPr>
          <p:cNvPicPr>
            <a:picLocks noChangeAspect="1"/>
          </p:cNvPicPr>
          <p:nvPr/>
        </p:nvPicPr>
        <p:blipFill>
          <a:blip r:embed="rId2"/>
          <a:stretch>
            <a:fillRect/>
          </a:stretch>
        </p:blipFill>
        <p:spPr>
          <a:xfrm>
            <a:off x="-4174" y="2358733"/>
            <a:ext cx="8275527" cy="1305462"/>
          </a:xfrm>
          <a:prstGeom prst="rect">
            <a:avLst/>
          </a:prstGeom>
        </p:spPr>
      </p:pic>
      <p:pic>
        <p:nvPicPr>
          <p:cNvPr id="6" name="Рисунок 6" descr="Изображение выглядит как здание, внешний, человек, книга&#10;&#10;Автоматически созданное описание">
            <a:extLst>
              <a:ext uri="{FF2B5EF4-FFF2-40B4-BE49-F238E27FC236}">
                <a16:creationId xmlns:a16="http://schemas.microsoft.com/office/drawing/2014/main" id="{96001637-06DD-4F37-9397-B4E4A71799CE}"/>
              </a:ext>
            </a:extLst>
          </p:cNvPr>
          <p:cNvPicPr>
            <a:picLocks noChangeAspect="1"/>
          </p:cNvPicPr>
          <p:nvPr/>
        </p:nvPicPr>
        <p:blipFill>
          <a:blip r:embed="rId3"/>
          <a:stretch>
            <a:fillRect/>
          </a:stretch>
        </p:blipFill>
        <p:spPr>
          <a:xfrm>
            <a:off x="8272625" y="432149"/>
            <a:ext cx="3924364" cy="5993703"/>
          </a:xfrm>
          <a:prstGeom prst="rect">
            <a:avLst/>
          </a:prstGeom>
        </p:spPr>
      </p:pic>
    </p:spTree>
    <p:extLst>
      <p:ext uri="{BB962C8B-B14F-4D97-AF65-F5344CB8AC3E}">
        <p14:creationId xmlns:p14="http://schemas.microsoft.com/office/powerpoint/2010/main" val="2969248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EFA976-0132-4AF3-B3A3-B2D1C89C6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BA7CAF-5EE9-4EEE-9E12-B2CECCB94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C199F73-795E-469A-AF4B-13FA2C7AB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1371600"/>
            <a:ext cx="9486900" cy="4114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газета, текст&#10;&#10;Автоматически созданное описание">
            <a:extLst>
              <a:ext uri="{FF2B5EF4-FFF2-40B4-BE49-F238E27FC236}">
                <a16:creationId xmlns:a16="http://schemas.microsoft.com/office/drawing/2014/main" id="{23BCC81A-FB36-4792-9526-B59AA9ADEB26}"/>
              </a:ext>
            </a:extLst>
          </p:cNvPr>
          <p:cNvPicPr>
            <a:picLocks noChangeAspect="1"/>
          </p:cNvPicPr>
          <p:nvPr/>
        </p:nvPicPr>
        <p:blipFill>
          <a:blip r:embed="rId2"/>
          <a:stretch>
            <a:fillRect/>
          </a:stretch>
        </p:blipFill>
        <p:spPr>
          <a:xfrm>
            <a:off x="1269304" y="1298969"/>
            <a:ext cx="9883035" cy="4249621"/>
          </a:xfrm>
          <a:prstGeom prst="rect">
            <a:avLst/>
          </a:prstGeom>
        </p:spPr>
      </p:pic>
    </p:spTree>
    <p:extLst>
      <p:ext uri="{BB962C8B-B14F-4D97-AF65-F5344CB8AC3E}">
        <p14:creationId xmlns:p14="http://schemas.microsoft.com/office/powerpoint/2010/main" val="2530403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6A9A943-04D2-4F54-9375-AF6754298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5BA7CAF-5EE9-4EEE-9E12-B2CECCB94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1371601"/>
            <a:ext cx="9486900" cy="416261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19863-43EA-4A19-9DB5-FE8FFCBC5E98}"/>
              </a:ext>
            </a:extLst>
          </p:cNvPr>
          <p:cNvSpPr>
            <a:spLocks noGrp="1"/>
          </p:cNvSpPr>
          <p:nvPr>
            <p:ph type="title"/>
          </p:nvPr>
        </p:nvSpPr>
        <p:spPr>
          <a:xfrm>
            <a:off x="2057400" y="1347593"/>
            <a:ext cx="8115300" cy="4166228"/>
          </a:xfrm>
        </p:spPr>
        <p:txBody>
          <a:bodyPr vert="horz" lIns="91440" tIns="45720" rIns="91440" bIns="45720" rtlCol="0" anchor="b">
            <a:noAutofit/>
          </a:bodyPr>
          <a:lstStyle/>
          <a:p>
            <a:pPr algn="ctr"/>
            <a:r>
              <a:rPr lang="en-US" sz="1600" b="1" u="sng" kern="1200" cap="all" spc="300" baseline="0">
                <a:solidFill>
                  <a:schemeClr val="bg2"/>
                </a:solidFill>
                <a:latin typeface="Courier New"/>
                <a:cs typeface="Courier New"/>
              </a:rPr>
              <a:t>ПЕРЕЛОМНЫЙ ПЕРИОД Ф.М.</a:t>
            </a:r>
            <a:r>
              <a:rPr lang="en-US" sz="1600" b="1" u="sng">
                <a:solidFill>
                  <a:schemeClr val="bg2"/>
                </a:solidFill>
                <a:latin typeface="Courier New"/>
                <a:cs typeface="Courier New"/>
              </a:rPr>
              <a:t>ДОСТОЕВСКОГО</a:t>
            </a:r>
            <a:r>
              <a:rPr lang="en-US" sz="1600" b="1" u="sng" kern="1200" cap="all" spc="300" baseline="0">
                <a:solidFill>
                  <a:schemeClr val="bg2"/>
                </a:solidFill>
                <a:latin typeface="Courier New"/>
                <a:cs typeface="Courier New"/>
              </a:rPr>
              <a:t> СЛУЧИЛСЯ НА ЕГО 18 ЛЕТ,КОГДА УМЕР ЕГО ОТЕЦ.</a:t>
            </a:r>
            <a:r>
              <a:rPr lang="en-US" sz="1600" b="1" kern="1200" cap="all" spc="300" baseline="0">
                <a:solidFill>
                  <a:schemeClr val="bg2"/>
                </a:solidFill>
                <a:latin typeface="Courier New"/>
                <a:cs typeface="Courier New"/>
              </a:rPr>
              <a:t> ХАРАКТЕР ФЕДОРА СТАЛ МЕНЯТЬСЯ И ПОХОДИТЬ ЕЩЕ БОЛЬШЕ НА ХАРАКТЕР ПОКОЙНОГО ОТЦА.</a:t>
            </a:r>
            <a:r>
              <a:rPr lang="en-US" sz="1600" b="1">
                <a:solidFill>
                  <a:schemeClr val="bg2"/>
                </a:solidFill>
                <a:latin typeface="Courier New"/>
                <a:cs typeface="Courier New"/>
              </a:rPr>
              <a:t> </a:t>
            </a:r>
            <a:r>
              <a:rPr lang="en-US" sz="1600" b="1" kern="1200" cap="all" spc="300" baseline="0">
                <a:solidFill>
                  <a:schemeClr val="bg2"/>
                </a:solidFill>
                <a:latin typeface="Courier New"/>
                <a:cs typeface="Courier New"/>
              </a:rPr>
              <a:t>ИНТЕРЕСЕН ТОТ ФАКТ,ЧТО</a:t>
            </a:r>
            <a:r>
              <a:rPr lang="en-US" sz="1600" b="1">
                <a:solidFill>
                  <a:schemeClr val="bg2"/>
                </a:solidFill>
                <a:latin typeface="Courier New"/>
                <a:cs typeface="Courier New"/>
              </a:rPr>
              <a:t> </a:t>
            </a:r>
            <a:endParaRPr lang="en-US" sz="1600" b="1" kern="1200" cap="all" spc="300" baseline="0">
              <a:solidFill>
                <a:schemeClr val="bg2"/>
              </a:solidFill>
              <a:latin typeface="Courier New"/>
              <a:cs typeface="Courier New"/>
            </a:endParaRPr>
          </a:p>
          <a:p>
            <a:pPr algn="ctr"/>
            <a:r>
              <a:rPr lang="ru-RU" sz="1600" b="1">
                <a:solidFill>
                  <a:schemeClr val="bg2"/>
                </a:solidFill>
                <a:latin typeface="Courier New"/>
                <a:cs typeface="Courier New"/>
              </a:rPr>
              <a:t>Воображение</a:t>
            </a:r>
            <a:r>
              <a:rPr lang="ru-RU" sz="1600" b="1" kern="1200" cap="all" spc="300" baseline="0">
                <a:solidFill>
                  <a:schemeClr val="bg2"/>
                </a:solidFill>
                <a:latin typeface="Courier New"/>
                <a:cs typeface="Courier New"/>
              </a:rPr>
              <a:t> сына было потрясено не только драматической обстановкой гибели старика, но и чувством своей вины перед ним. Он не любил его, жаловался на его скупость, незадолго до его смерти написал ему раздраженное письмо. И теперь чувствовал свою ответственность за его смерть. Это нравственное потрясение подготовило зарождение падучей</a:t>
            </a:r>
            <a:r>
              <a:rPr lang="ru-RU" sz="1600" b="1">
                <a:solidFill>
                  <a:schemeClr val="bg2"/>
                </a:solidFill>
                <a:latin typeface="Courier New"/>
                <a:cs typeface="Courier New"/>
              </a:rPr>
              <a:t>(ЭПИЛЕПСИЯ).</a:t>
            </a:r>
            <a:r>
              <a:rPr lang="ru-RU" sz="1600" b="1" kern="1200" cap="all" spc="300" baseline="0">
                <a:solidFill>
                  <a:schemeClr val="bg2"/>
                </a:solidFill>
                <a:latin typeface="Courier New"/>
                <a:cs typeface="Courier New"/>
              </a:rPr>
              <a:t> Проблема отцов и детей, преступления и наказания, вины и ответственности встретила Достоевского на пороге сознательной жизни. Это была его физиологическая и душевная рана. И только в самом конце жизни, в «Братьях Карамазовых», он освободился от нее, превратив ее в создание искусства.</a:t>
            </a:r>
          </a:p>
        </p:txBody>
      </p:sp>
    </p:spTree>
    <p:extLst>
      <p:ext uri="{BB962C8B-B14F-4D97-AF65-F5344CB8AC3E}">
        <p14:creationId xmlns:p14="http://schemas.microsoft.com/office/powerpoint/2010/main" val="341933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88BE379-4785-4815-8FC9-A24E80D37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62F85E-7856-415B-BA26-EFA2D2EF0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1371600"/>
            <a:ext cx="3390900" cy="411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9D461F-5979-4504-AC4A-94BF75AFCC01}"/>
              </a:ext>
            </a:extLst>
          </p:cNvPr>
          <p:cNvSpPr>
            <a:spLocks noGrp="1"/>
          </p:cNvSpPr>
          <p:nvPr>
            <p:ph idx="1"/>
          </p:nvPr>
        </p:nvSpPr>
        <p:spPr>
          <a:xfrm>
            <a:off x="6736080" y="568842"/>
            <a:ext cx="4770120" cy="5762846"/>
          </a:xfrm>
        </p:spPr>
        <p:txBody>
          <a:bodyPr vert="horz" lIns="91440" tIns="45720" rIns="91440" bIns="45720" rtlCol="0" anchor="ctr">
            <a:normAutofit/>
          </a:bodyPr>
          <a:lstStyle/>
          <a:p>
            <a:pPr>
              <a:lnSpc>
                <a:spcPct val="90000"/>
              </a:lnSpc>
            </a:pPr>
            <a:r>
              <a:rPr lang="ru-RU" sz="2000" b="1">
                <a:latin typeface="Courier New"/>
                <a:ea typeface="+mj-lt"/>
                <a:cs typeface="+mj-lt"/>
              </a:rPr>
              <a:t>Весной 1843 г. Достоевский сдает окончательные экзамены и на лето уезжает в </a:t>
            </a:r>
            <a:r>
              <a:rPr lang="ru-RU" sz="2000" b="1" err="1">
                <a:latin typeface="Courier New"/>
                <a:ea typeface="+mj-lt"/>
                <a:cs typeface="+mj-lt"/>
              </a:rPr>
              <a:t>Ревель</a:t>
            </a:r>
            <a:r>
              <a:rPr lang="ru-RU" sz="2000" b="1">
                <a:latin typeface="Courier New"/>
                <a:ea typeface="+mj-lt"/>
                <a:cs typeface="+mj-lt"/>
              </a:rPr>
              <a:t> к брату Михаилу. Его здоровье расшатано; у него землистый цвет лица, хриплый голос и сухой кашель. </a:t>
            </a:r>
          </a:p>
          <a:p>
            <a:pPr>
              <a:lnSpc>
                <a:spcPct val="90000"/>
              </a:lnSpc>
            </a:pPr>
            <a:r>
              <a:rPr lang="ru-RU" sz="2000" b="1">
                <a:latin typeface="Courier New"/>
                <a:ea typeface="+mj-lt"/>
                <a:cs typeface="+mj-lt"/>
              </a:rPr>
              <a:t> Михаилу и его жене Эмилии Федоровне приходится позаботиться о его белье и платье. По возвращении в Петербург Достоевский поселяется на одной квартире с доктором </a:t>
            </a:r>
            <a:r>
              <a:rPr lang="ru-RU" sz="2000" b="1" err="1">
                <a:latin typeface="Courier New"/>
                <a:ea typeface="+mj-lt"/>
                <a:cs typeface="+mj-lt"/>
              </a:rPr>
              <a:t>Ризенкампфом</a:t>
            </a:r>
            <a:r>
              <a:rPr lang="ru-RU" sz="2000" b="1">
                <a:latin typeface="Courier New"/>
                <a:ea typeface="+mj-lt"/>
                <a:cs typeface="+mj-lt"/>
              </a:rPr>
              <a:t> и работает при чертежной инженерного департамента.</a:t>
            </a:r>
          </a:p>
          <a:p>
            <a:pPr>
              <a:lnSpc>
                <a:spcPct val="90000"/>
              </a:lnSpc>
            </a:pPr>
            <a:endParaRPr lang="ru-RU" sz="2000" b="1">
              <a:latin typeface="Courier New"/>
              <a:cs typeface="Courier New"/>
            </a:endParaRPr>
          </a:p>
        </p:txBody>
      </p:sp>
      <p:pic>
        <p:nvPicPr>
          <p:cNvPr id="5" name="Рисунок 5" descr="Изображение выглядит как текст, внешний, книга, сидит&#10;&#10;Автоматически созданное описание">
            <a:extLst>
              <a:ext uri="{FF2B5EF4-FFF2-40B4-BE49-F238E27FC236}">
                <a16:creationId xmlns:a16="http://schemas.microsoft.com/office/drawing/2014/main" id="{E76600AA-FFC1-4F10-B08A-AB2580B095D7}"/>
              </a:ext>
            </a:extLst>
          </p:cNvPr>
          <p:cNvPicPr>
            <a:picLocks noChangeAspect="1"/>
          </p:cNvPicPr>
          <p:nvPr/>
        </p:nvPicPr>
        <p:blipFill>
          <a:blip r:embed="rId2"/>
          <a:stretch>
            <a:fillRect/>
          </a:stretch>
        </p:blipFill>
        <p:spPr>
          <a:xfrm>
            <a:off x="872646" y="439564"/>
            <a:ext cx="4402898" cy="6031063"/>
          </a:xfrm>
          <a:prstGeom prst="rect">
            <a:avLst/>
          </a:prstGeom>
        </p:spPr>
      </p:pic>
    </p:spTree>
    <p:extLst>
      <p:ext uri="{BB962C8B-B14F-4D97-AF65-F5344CB8AC3E}">
        <p14:creationId xmlns:p14="http://schemas.microsoft.com/office/powerpoint/2010/main" val="198869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5" descr="Изображение выглядит как здание, старый, стол, камень&#10;&#10;Автоматически созданное описание">
            <a:extLst>
              <a:ext uri="{FF2B5EF4-FFF2-40B4-BE49-F238E27FC236}">
                <a16:creationId xmlns:a16="http://schemas.microsoft.com/office/drawing/2014/main" id="{AA799B95-E418-433F-8243-425C2B6B2549}"/>
              </a:ext>
            </a:extLst>
          </p:cNvPr>
          <p:cNvPicPr>
            <a:picLocks noChangeAspect="1"/>
          </p:cNvPicPr>
          <p:nvPr/>
        </p:nvPicPr>
        <p:blipFill>
          <a:blip r:embed="rId2"/>
          <a:stretch>
            <a:fillRect/>
          </a:stretch>
        </p:blipFill>
        <p:spPr>
          <a:xfrm>
            <a:off x="-2980" y="-91675"/>
            <a:ext cx="12196619" cy="6858379"/>
          </a:xfrm>
          <a:prstGeom prst="rect">
            <a:avLst/>
          </a:prstGeom>
        </p:spPr>
      </p:pic>
      <p:pic>
        <p:nvPicPr>
          <p:cNvPr id="4" name="Рисунок 4" descr="Изображение выглядит как стол&#10;&#10;Автоматически созданное описание">
            <a:extLst>
              <a:ext uri="{FF2B5EF4-FFF2-40B4-BE49-F238E27FC236}">
                <a16:creationId xmlns:a16="http://schemas.microsoft.com/office/drawing/2014/main" id="{0523268E-D853-4541-A4E0-4EB6DF425663}"/>
              </a:ext>
            </a:extLst>
          </p:cNvPr>
          <p:cNvPicPr>
            <a:picLocks noGrp="1" noChangeAspect="1"/>
          </p:cNvPicPr>
          <p:nvPr>
            <p:ph idx="4294967295"/>
          </p:nvPr>
        </p:nvPicPr>
        <p:blipFill rotWithShape="1">
          <a:blip r:embed="rId3"/>
          <a:srcRect l="2241" r="259" b="-254"/>
          <a:stretch/>
        </p:blipFill>
        <p:spPr>
          <a:xfrm>
            <a:off x="2098109" y="1676313"/>
            <a:ext cx="8366125" cy="2919413"/>
          </a:xfrm>
          <a:prstGeom prst="rect">
            <a:avLst/>
          </a:prstGeom>
        </p:spPr>
      </p:pic>
    </p:spTree>
    <p:extLst>
      <p:ext uri="{BB962C8B-B14F-4D97-AF65-F5344CB8AC3E}">
        <p14:creationId xmlns:p14="http://schemas.microsoft.com/office/powerpoint/2010/main" val="2300229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8">
            <a:extLst>
              <a:ext uri="{FF2B5EF4-FFF2-40B4-BE49-F238E27FC236}">
                <a16:creationId xmlns:a16="http://schemas.microsoft.com/office/drawing/2014/main" id="{665995F0-4CFB-450D-95DF-6320D9F8A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50">
            <a:extLst>
              <a:ext uri="{FF2B5EF4-FFF2-40B4-BE49-F238E27FC236}">
                <a16:creationId xmlns:a16="http://schemas.microsoft.com/office/drawing/2014/main" id="{A8F68085-6CA7-41F0-9CD5-155F2FC02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ctrTitle"/>
          </p:nvPr>
        </p:nvSpPr>
        <p:spPr>
          <a:xfrm>
            <a:off x="4564747" y="1214438"/>
            <a:ext cx="3100606" cy="2517591"/>
          </a:xfrm>
        </p:spPr>
        <p:txBody>
          <a:bodyPr>
            <a:normAutofit/>
          </a:bodyPr>
          <a:lstStyle/>
          <a:p>
            <a:r>
              <a:rPr lang="ru-RU" sz="3200" b="1">
                <a:solidFill>
                  <a:schemeClr val="bg2"/>
                </a:solidFill>
                <a:latin typeface="Courier New"/>
                <a:cs typeface="Courier New"/>
              </a:rPr>
              <a:t>ДЕТСТВО И ЮНОСТЬ ПИСАТЕЛЯ.</a:t>
            </a:r>
          </a:p>
        </p:txBody>
      </p:sp>
      <p:pic>
        <p:nvPicPr>
          <p:cNvPr id="3" name="Рисунок 4" descr="Изображение выглядит как человек, фотография, старый, здание&#10;&#10;Автоматически созданное описание">
            <a:extLst>
              <a:ext uri="{FF2B5EF4-FFF2-40B4-BE49-F238E27FC236}">
                <a16:creationId xmlns:a16="http://schemas.microsoft.com/office/drawing/2014/main" id="{C8551845-18B0-4764-9970-0B1D8ED8DFBB}"/>
              </a:ext>
            </a:extLst>
          </p:cNvPr>
          <p:cNvPicPr>
            <a:picLocks noChangeAspect="1"/>
          </p:cNvPicPr>
          <p:nvPr/>
        </p:nvPicPr>
        <p:blipFill rotWithShape="1">
          <a:blip r:embed="rId2"/>
          <a:srcRect l="23296" r="7965"/>
          <a:stretch/>
        </p:blipFill>
        <p:spPr>
          <a:xfrm>
            <a:off x="20" y="10"/>
            <a:ext cx="3390881" cy="6857990"/>
          </a:xfrm>
          <a:prstGeom prst="rect">
            <a:avLst/>
          </a:prstGeom>
        </p:spPr>
      </p:pic>
      <p:pic>
        <p:nvPicPr>
          <p:cNvPr id="4" name="Рисунок 4" descr="Изображение выглядит как человек, мужчина, старый, фотография&#10;&#10;Автоматически созданное описание">
            <a:extLst>
              <a:ext uri="{FF2B5EF4-FFF2-40B4-BE49-F238E27FC236}">
                <a16:creationId xmlns:a16="http://schemas.microsoft.com/office/drawing/2014/main" id="{1EDB12F0-D5AA-48C5-818F-9F01E719C37F}"/>
              </a:ext>
            </a:extLst>
          </p:cNvPr>
          <p:cNvPicPr>
            <a:picLocks noChangeAspect="1"/>
          </p:cNvPicPr>
          <p:nvPr/>
        </p:nvPicPr>
        <p:blipFill rotWithShape="1">
          <a:blip r:embed="rId3"/>
          <a:srcRect l="25702" r="4705"/>
          <a:stretch/>
        </p:blipFill>
        <p:spPr>
          <a:xfrm>
            <a:off x="8974898" y="10"/>
            <a:ext cx="3352800" cy="6857990"/>
          </a:xfrm>
          <a:prstGeom prst="rect">
            <a:avLst/>
          </a:prstGeom>
        </p:spPr>
      </p:pic>
    </p:spTree>
    <p:extLst>
      <p:ext uri="{BB962C8B-B14F-4D97-AF65-F5344CB8AC3E}">
        <p14:creationId xmlns:p14="http://schemas.microsoft.com/office/powerpoint/2010/main" val="1351651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F9F810E4-139D-4D0F-A81C-2783F5869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4">
            <a:extLst>
              <a:ext uri="{FF2B5EF4-FFF2-40B4-BE49-F238E27FC236}">
                <a16:creationId xmlns:a16="http://schemas.microsoft.com/office/drawing/2014/main" id="{2F9488A2-8E53-4B40-81EA-EF0126290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BBAC9E98-EB11-4095-B564-12FDD5465B24}"/>
              </a:ext>
            </a:extLst>
          </p:cNvPr>
          <p:cNvPicPr>
            <a:picLocks noGrp="1" noChangeAspect="1"/>
          </p:cNvPicPr>
          <p:nvPr>
            <p:ph idx="1"/>
          </p:nvPr>
        </p:nvPicPr>
        <p:blipFill rotWithShape="1">
          <a:blip r:embed="rId2"/>
          <a:srcRect t="90"/>
          <a:stretch/>
        </p:blipFill>
        <p:spPr>
          <a:xfrm>
            <a:off x="685801" y="685800"/>
            <a:ext cx="10820400" cy="5486400"/>
          </a:xfrm>
          <a:prstGeom prst="rect">
            <a:avLst/>
          </a:prstGeom>
        </p:spPr>
      </p:pic>
    </p:spTree>
    <p:extLst>
      <p:ext uri="{BB962C8B-B14F-4D97-AF65-F5344CB8AC3E}">
        <p14:creationId xmlns:p14="http://schemas.microsoft.com/office/powerpoint/2010/main" val="1633151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7C478F1-26B5-44C9-823B-523B85B112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625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9A78FFCC-17D6-4D0C-BA7A-334BAAC1B5DD}"/>
              </a:ext>
            </a:extLst>
          </p:cNvPr>
          <p:cNvSpPr>
            <a:spLocks noGrp="1"/>
          </p:cNvSpPr>
          <p:nvPr>
            <p:ph type="title"/>
          </p:nvPr>
        </p:nvSpPr>
        <p:spPr>
          <a:xfrm>
            <a:off x="810627" y="226514"/>
            <a:ext cx="3109570" cy="6209049"/>
          </a:xfrm>
        </p:spPr>
        <p:txBody>
          <a:bodyPr vert="horz" lIns="91440" tIns="45720" rIns="91440" bIns="45720" rtlCol="0" anchor="b">
            <a:noAutofit/>
          </a:bodyPr>
          <a:lstStyle/>
          <a:p>
            <a:pPr algn="ctr"/>
            <a:r>
              <a:rPr lang="ru-RU" sz="1800" b="1" u="sng">
                <a:solidFill>
                  <a:schemeClr val="bg2"/>
                </a:solidFill>
                <a:latin typeface="Courier New"/>
                <a:ea typeface="+mj-lt"/>
                <a:cs typeface="+mj-lt"/>
              </a:rPr>
              <a:t>Осенью 1844 года он поселился на одной квартире с Дмитрием Григоровичем, будущим автором журнала «Современник»,</a:t>
            </a:r>
            <a:r>
              <a:rPr lang="ru-RU" sz="1800" b="1">
                <a:solidFill>
                  <a:schemeClr val="bg2"/>
                </a:solidFill>
                <a:latin typeface="Courier New"/>
                <a:ea typeface="+mj-lt"/>
                <a:cs typeface="+mj-lt"/>
              </a:rPr>
              <a:t> а к началу зимы, по его словам, относится замысел романа. В литературоведении, однако, существуют разные мнения. Ранние мемуаристы утверждают, что роман был задуман и начат ещё в Главном инженерном училище.</a:t>
            </a:r>
            <a:r>
              <a:rPr lang="en-US" sz="1800" b="1">
                <a:solidFill>
                  <a:schemeClr val="bg2"/>
                </a:solidFill>
                <a:latin typeface="Courier New"/>
                <a:ea typeface="+mj-lt"/>
                <a:cs typeface="+mj-lt"/>
              </a:rPr>
              <a:t> </a:t>
            </a:r>
            <a:endParaRPr lang="ru-RU" sz="1800" b="1">
              <a:solidFill>
                <a:schemeClr val="bg2"/>
              </a:solidFill>
              <a:latin typeface="Courier New"/>
              <a:cs typeface="Courier New"/>
            </a:endParaRPr>
          </a:p>
        </p:txBody>
      </p:sp>
      <p:pic>
        <p:nvPicPr>
          <p:cNvPr id="5" name="Рисунок 5" descr="Изображение выглядит как здание, внешний, дорога, фотография&#10;&#10;Автоматически созданное описание">
            <a:extLst>
              <a:ext uri="{FF2B5EF4-FFF2-40B4-BE49-F238E27FC236}">
                <a16:creationId xmlns:a16="http://schemas.microsoft.com/office/drawing/2014/main" id="{D9C5A683-D938-43BB-BF1F-88767245C2C9}"/>
              </a:ext>
            </a:extLst>
          </p:cNvPr>
          <p:cNvPicPr>
            <a:picLocks noChangeAspect="1"/>
          </p:cNvPicPr>
          <p:nvPr/>
        </p:nvPicPr>
        <p:blipFill>
          <a:blip r:embed="rId2"/>
          <a:stretch>
            <a:fillRect/>
          </a:stretch>
        </p:blipFill>
        <p:spPr>
          <a:xfrm>
            <a:off x="4756215" y="-3130"/>
            <a:ext cx="7508351" cy="6707685"/>
          </a:xfrm>
          <a:prstGeom prst="rect">
            <a:avLst/>
          </a:prstGeom>
        </p:spPr>
      </p:pic>
    </p:spTree>
    <p:extLst>
      <p:ext uri="{BB962C8B-B14F-4D97-AF65-F5344CB8AC3E}">
        <p14:creationId xmlns:p14="http://schemas.microsoft.com/office/powerpoint/2010/main" val="1399917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0">
            <a:extLst>
              <a:ext uri="{FF2B5EF4-FFF2-40B4-BE49-F238E27FC236}">
                <a16:creationId xmlns:a16="http://schemas.microsoft.com/office/drawing/2014/main" id="{324B96B7-F07C-4E9B-86F3-BC4691135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Рисунок 16" descr="Изображение выглядит как внешний, здание, дорога, улица&#10;&#10;Автоматически созданное описание">
            <a:extLst>
              <a:ext uri="{FF2B5EF4-FFF2-40B4-BE49-F238E27FC236}">
                <a16:creationId xmlns:a16="http://schemas.microsoft.com/office/drawing/2014/main" id="{256A8658-E0DA-440F-A93D-35AD02360B3E}"/>
              </a:ext>
            </a:extLst>
          </p:cNvPr>
          <p:cNvPicPr>
            <a:picLocks noGrp="1" noChangeAspect="1"/>
          </p:cNvPicPr>
          <p:nvPr>
            <p:ph idx="1"/>
          </p:nvPr>
        </p:nvPicPr>
        <p:blipFill>
          <a:blip r:embed="rId2"/>
          <a:stretch>
            <a:fillRect/>
          </a:stretch>
        </p:blipFill>
        <p:spPr>
          <a:xfrm>
            <a:off x="0" y="-580"/>
            <a:ext cx="12188346" cy="6809521"/>
          </a:xfrm>
        </p:spPr>
      </p:pic>
      <p:pic>
        <p:nvPicPr>
          <p:cNvPr id="7" name="Рисунок 11">
            <a:extLst>
              <a:ext uri="{FF2B5EF4-FFF2-40B4-BE49-F238E27FC236}">
                <a16:creationId xmlns:a16="http://schemas.microsoft.com/office/drawing/2014/main" id="{DC9F819C-C834-49FC-BF5D-B31C2216446A}"/>
              </a:ext>
            </a:extLst>
          </p:cNvPr>
          <p:cNvPicPr>
            <a:picLocks noChangeAspect="1"/>
          </p:cNvPicPr>
          <p:nvPr/>
        </p:nvPicPr>
        <p:blipFill>
          <a:blip r:embed="rId3"/>
          <a:stretch>
            <a:fillRect/>
          </a:stretch>
        </p:blipFill>
        <p:spPr>
          <a:xfrm>
            <a:off x="37578" y="6259035"/>
            <a:ext cx="1908131" cy="550753"/>
          </a:xfrm>
          <a:prstGeom prst="rect">
            <a:avLst/>
          </a:prstGeom>
        </p:spPr>
      </p:pic>
      <p:pic>
        <p:nvPicPr>
          <p:cNvPr id="5" name="Рисунок 6">
            <a:extLst>
              <a:ext uri="{FF2B5EF4-FFF2-40B4-BE49-F238E27FC236}">
                <a16:creationId xmlns:a16="http://schemas.microsoft.com/office/drawing/2014/main" id="{03DBBD5F-1909-49F2-9265-F47B51E1B960}"/>
              </a:ext>
            </a:extLst>
          </p:cNvPr>
          <p:cNvPicPr>
            <a:picLocks noChangeAspect="1"/>
          </p:cNvPicPr>
          <p:nvPr/>
        </p:nvPicPr>
        <p:blipFill>
          <a:blip r:embed="rId4"/>
          <a:stretch>
            <a:fillRect/>
          </a:stretch>
        </p:blipFill>
        <p:spPr>
          <a:xfrm>
            <a:off x="37579" y="-63989"/>
            <a:ext cx="6647145" cy="535072"/>
          </a:xfrm>
          <a:prstGeom prst="rect">
            <a:avLst/>
          </a:prstGeom>
        </p:spPr>
      </p:pic>
      <p:pic>
        <p:nvPicPr>
          <p:cNvPr id="17" name="Рисунок 17" descr="Изображение выглядит как карта&#10;&#10;Автоматически созданное описание">
            <a:extLst>
              <a:ext uri="{FF2B5EF4-FFF2-40B4-BE49-F238E27FC236}">
                <a16:creationId xmlns:a16="http://schemas.microsoft.com/office/drawing/2014/main" id="{66520C89-8E2C-4372-9AB1-DEF84BC11BE9}"/>
              </a:ext>
            </a:extLst>
          </p:cNvPr>
          <p:cNvPicPr>
            <a:picLocks noChangeAspect="1"/>
          </p:cNvPicPr>
          <p:nvPr/>
        </p:nvPicPr>
        <p:blipFill>
          <a:blip r:embed="rId5"/>
          <a:stretch>
            <a:fillRect/>
          </a:stretch>
        </p:blipFill>
        <p:spPr>
          <a:xfrm>
            <a:off x="9452975" y="4192289"/>
            <a:ext cx="2670132" cy="2565258"/>
          </a:xfrm>
          <a:prstGeom prst="rect">
            <a:avLst/>
          </a:prstGeom>
        </p:spPr>
      </p:pic>
    </p:spTree>
    <p:extLst>
      <p:ext uri="{BB962C8B-B14F-4D97-AF65-F5344CB8AC3E}">
        <p14:creationId xmlns:p14="http://schemas.microsoft.com/office/powerpoint/2010/main" val="3308180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внутренний, здание, сидит, фотография&#10;&#10;Автоматически созданное описание">
            <a:extLst>
              <a:ext uri="{FF2B5EF4-FFF2-40B4-BE49-F238E27FC236}">
                <a16:creationId xmlns:a16="http://schemas.microsoft.com/office/drawing/2014/main" id="{490F8101-C6AF-49B0-931F-4EB8880BEDDD}"/>
              </a:ext>
            </a:extLst>
          </p:cNvPr>
          <p:cNvPicPr>
            <a:picLocks noGrp="1" noChangeAspect="1"/>
          </p:cNvPicPr>
          <p:nvPr>
            <p:ph idx="1"/>
          </p:nvPr>
        </p:nvPicPr>
        <p:blipFill>
          <a:blip r:embed="rId2"/>
          <a:stretch>
            <a:fillRect/>
          </a:stretch>
        </p:blipFill>
        <p:spPr>
          <a:xfrm>
            <a:off x="3461137" y="222970"/>
            <a:ext cx="4848540" cy="6473819"/>
          </a:xfrm>
        </p:spPr>
      </p:pic>
      <p:pic>
        <p:nvPicPr>
          <p:cNvPr id="5" name="Рисунок 5" descr="Изображение выглядит как зеленый, внутренний, здание, сидит&#10;&#10;Автоматически созданное описание">
            <a:extLst>
              <a:ext uri="{FF2B5EF4-FFF2-40B4-BE49-F238E27FC236}">
                <a16:creationId xmlns:a16="http://schemas.microsoft.com/office/drawing/2014/main" id="{9F848669-EF2E-43DA-82B3-F97567EF4CD8}"/>
              </a:ext>
            </a:extLst>
          </p:cNvPr>
          <p:cNvPicPr>
            <a:picLocks noChangeAspect="1"/>
          </p:cNvPicPr>
          <p:nvPr/>
        </p:nvPicPr>
        <p:blipFill>
          <a:blip r:embed="rId3"/>
          <a:stretch>
            <a:fillRect/>
          </a:stretch>
        </p:blipFill>
        <p:spPr>
          <a:xfrm>
            <a:off x="152400" y="447300"/>
            <a:ext cx="4027117" cy="5963401"/>
          </a:xfrm>
          <a:prstGeom prst="rect">
            <a:avLst/>
          </a:prstGeom>
        </p:spPr>
      </p:pic>
      <p:pic>
        <p:nvPicPr>
          <p:cNvPr id="6" name="Рисунок 6" descr="Изображение выглядит как здание, зеленый, дом, маленький&#10;&#10;Автоматически созданное описание">
            <a:extLst>
              <a:ext uri="{FF2B5EF4-FFF2-40B4-BE49-F238E27FC236}">
                <a16:creationId xmlns:a16="http://schemas.microsoft.com/office/drawing/2014/main" id="{9CC0D513-5850-4EB7-8BD1-C752F6598DF5}"/>
              </a:ext>
            </a:extLst>
          </p:cNvPr>
          <p:cNvPicPr>
            <a:picLocks noChangeAspect="1"/>
          </p:cNvPicPr>
          <p:nvPr/>
        </p:nvPicPr>
        <p:blipFill>
          <a:blip r:embed="rId4"/>
          <a:stretch>
            <a:fillRect/>
          </a:stretch>
        </p:blipFill>
        <p:spPr>
          <a:xfrm>
            <a:off x="8302891" y="442587"/>
            <a:ext cx="3978656" cy="5993703"/>
          </a:xfrm>
          <a:prstGeom prst="rect">
            <a:avLst/>
          </a:prstGeom>
        </p:spPr>
      </p:pic>
    </p:spTree>
    <p:extLst>
      <p:ext uri="{BB962C8B-B14F-4D97-AF65-F5344CB8AC3E}">
        <p14:creationId xmlns:p14="http://schemas.microsoft.com/office/powerpoint/2010/main" val="187697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1FB7DE9-F562-4290-99B7-8C2189D6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B354F8A8-7D5A-4944-8B6C-36BBF5C0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40DF39-C9FD-49D1-9DD5-91237DE5294A}"/>
              </a:ext>
            </a:extLst>
          </p:cNvPr>
          <p:cNvSpPr>
            <a:spLocks noGrp="1"/>
          </p:cNvSpPr>
          <p:nvPr>
            <p:ph type="title"/>
          </p:nvPr>
        </p:nvSpPr>
        <p:spPr>
          <a:xfrm>
            <a:off x="1629428" y="389357"/>
            <a:ext cx="8491079" cy="858309"/>
          </a:xfrm>
        </p:spPr>
        <p:txBody>
          <a:bodyPr vert="horz" lIns="91440" tIns="45720" rIns="91440" bIns="45720" rtlCol="0" anchor="b">
            <a:normAutofit/>
          </a:bodyPr>
          <a:lstStyle/>
          <a:p>
            <a:pPr algn="just"/>
            <a:r>
              <a:rPr lang="en-US" sz="2400" b="1">
                <a:solidFill>
                  <a:srgbClr val="000000"/>
                </a:solidFill>
                <a:latin typeface="Courier New"/>
                <a:cs typeface="Courier New"/>
              </a:rPr>
              <a:t>ПЕРВЫЙ</a:t>
            </a:r>
            <a:r>
              <a:rPr lang="en-US" sz="2400" b="1" kern="1200" cap="all" spc="300" baseline="0">
                <a:solidFill>
                  <a:srgbClr val="000000"/>
                </a:solidFill>
                <a:latin typeface="Courier New"/>
                <a:cs typeface="Courier New"/>
              </a:rPr>
              <a:t> </a:t>
            </a:r>
            <a:r>
              <a:rPr lang="en-US" sz="2400" b="1">
                <a:solidFill>
                  <a:srgbClr val="000000"/>
                </a:solidFill>
                <a:latin typeface="Courier New"/>
                <a:cs typeface="Courier New"/>
              </a:rPr>
              <a:t>УСПЕХ</a:t>
            </a:r>
            <a:r>
              <a:rPr lang="en-US" sz="2400" b="1" kern="1200" cap="all" spc="300" baseline="0">
                <a:solidFill>
                  <a:srgbClr val="000000"/>
                </a:solidFill>
                <a:latin typeface="Courier New"/>
                <a:cs typeface="Courier New"/>
              </a:rPr>
              <a:t> НА ЛИТЕРАТУРНОМ ПОПРИЩЕ</a:t>
            </a:r>
          </a:p>
        </p:txBody>
      </p:sp>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AB41CD69-2307-4354-8259-E4696A723467}"/>
              </a:ext>
            </a:extLst>
          </p:cNvPr>
          <p:cNvPicPr>
            <a:picLocks noChangeAspect="1"/>
          </p:cNvPicPr>
          <p:nvPr/>
        </p:nvPicPr>
        <p:blipFill>
          <a:blip r:embed="rId2"/>
          <a:stretch>
            <a:fillRect/>
          </a:stretch>
        </p:blipFill>
        <p:spPr>
          <a:xfrm>
            <a:off x="-1542" y="1758965"/>
            <a:ext cx="9748876" cy="2805982"/>
          </a:xfrm>
          <a:prstGeom prst="rect">
            <a:avLst/>
          </a:prstGeom>
        </p:spPr>
      </p:pic>
      <p:pic>
        <p:nvPicPr>
          <p:cNvPr id="4" name="Рисунок 4" descr="Изображение выглядит как текст, книга, кот, женщина&#10;&#10;Автоматически созданное описание">
            <a:extLst>
              <a:ext uri="{FF2B5EF4-FFF2-40B4-BE49-F238E27FC236}">
                <a16:creationId xmlns:a16="http://schemas.microsoft.com/office/drawing/2014/main" id="{D3231B5F-5F8F-4A56-9991-E9B74CA0E68C}"/>
              </a:ext>
            </a:extLst>
          </p:cNvPr>
          <p:cNvPicPr>
            <a:picLocks noChangeAspect="1"/>
          </p:cNvPicPr>
          <p:nvPr/>
        </p:nvPicPr>
        <p:blipFill>
          <a:blip r:embed="rId3"/>
          <a:stretch>
            <a:fillRect/>
          </a:stretch>
        </p:blipFill>
        <p:spPr>
          <a:xfrm>
            <a:off x="9626091" y="1183709"/>
            <a:ext cx="2689241" cy="4114800"/>
          </a:xfrm>
          <a:prstGeom prst="rect">
            <a:avLst/>
          </a:prstGeom>
        </p:spPr>
      </p:pic>
    </p:spTree>
    <p:extLst>
      <p:ext uri="{BB962C8B-B14F-4D97-AF65-F5344CB8AC3E}">
        <p14:creationId xmlns:p14="http://schemas.microsoft.com/office/powerpoint/2010/main" val="2791990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78A5F6-9C38-4BB6-AC42-DC939901F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стол&#10;&#10;Автоматически созданное описание">
            <a:extLst>
              <a:ext uri="{FF2B5EF4-FFF2-40B4-BE49-F238E27FC236}">
                <a16:creationId xmlns:a16="http://schemas.microsoft.com/office/drawing/2014/main" id="{757FB6A9-C451-4458-9CC3-9970FC831C51}"/>
              </a:ext>
            </a:extLst>
          </p:cNvPr>
          <p:cNvPicPr>
            <a:picLocks noGrp="1" noChangeAspect="1"/>
          </p:cNvPicPr>
          <p:nvPr>
            <p:ph idx="1"/>
          </p:nvPr>
        </p:nvPicPr>
        <p:blipFill rotWithShape="1">
          <a:blip r:embed="rId2"/>
          <a:srcRect b="3421"/>
          <a:stretch/>
        </p:blipFill>
        <p:spPr>
          <a:xfrm>
            <a:off x="685800" y="685800"/>
            <a:ext cx="10820400" cy="5486399"/>
          </a:xfrm>
          <a:prstGeom prst="rect">
            <a:avLst/>
          </a:prstGeom>
        </p:spPr>
      </p:pic>
    </p:spTree>
    <p:extLst>
      <p:ext uri="{BB962C8B-B14F-4D97-AF65-F5344CB8AC3E}">
        <p14:creationId xmlns:p14="http://schemas.microsoft.com/office/powerpoint/2010/main" val="3028658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птица&#10;&#10;Автоматически созданное описание">
            <a:extLst>
              <a:ext uri="{FF2B5EF4-FFF2-40B4-BE49-F238E27FC236}">
                <a16:creationId xmlns:a16="http://schemas.microsoft.com/office/drawing/2014/main" id="{463EBEAD-0484-42BD-830F-175D5C1D833E}"/>
              </a:ext>
            </a:extLst>
          </p:cNvPr>
          <p:cNvPicPr>
            <a:picLocks noGrp="1" noChangeAspect="1"/>
          </p:cNvPicPr>
          <p:nvPr>
            <p:ph idx="1"/>
          </p:nvPr>
        </p:nvPicPr>
        <p:blipFill>
          <a:blip r:embed="rId2"/>
          <a:stretch>
            <a:fillRect/>
          </a:stretch>
        </p:blipFill>
        <p:spPr>
          <a:xfrm>
            <a:off x="97858" y="1824986"/>
            <a:ext cx="8370517" cy="3398467"/>
          </a:xfrm>
        </p:spPr>
      </p:pic>
      <p:pic>
        <p:nvPicPr>
          <p:cNvPr id="5" name="Рисунок 5" descr="Изображение выглядит как текст, книга, фотография, старый&#10;&#10;Автоматически созданное описание">
            <a:extLst>
              <a:ext uri="{FF2B5EF4-FFF2-40B4-BE49-F238E27FC236}">
                <a16:creationId xmlns:a16="http://schemas.microsoft.com/office/drawing/2014/main" id="{4AA6C243-770B-4EE4-A9A0-2F2AAE57EE07}"/>
              </a:ext>
            </a:extLst>
          </p:cNvPr>
          <p:cNvPicPr>
            <a:picLocks noChangeAspect="1"/>
          </p:cNvPicPr>
          <p:nvPr/>
        </p:nvPicPr>
        <p:blipFill>
          <a:blip r:embed="rId3"/>
          <a:stretch>
            <a:fillRect/>
          </a:stretch>
        </p:blipFill>
        <p:spPr>
          <a:xfrm>
            <a:off x="8461331" y="943930"/>
            <a:ext cx="3640898" cy="4698741"/>
          </a:xfrm>
          <a:prstGeom prst="rect">
            <a:avLst/>
          </a:prstGeom>
        </p:spPr>
      </p:pic>
    </p:spTree>
    <p:extLst>
      <p:ext uri="{BB962C8B-B14F-4D97-AF65-F5344CB8AC3E}">
        <p14:creationId xmlns:p14="http://schemas.microsoft.com/office/powerpoint/2010/main" val="3502799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5499E0CA-FD90-46C1-8B59-F0108B8E1030}"/>
              </a:ext>
            </a:extLst>
          </p:cNvPr>
          <p:cNvPicPr>
            <a:picLocks noGrp="1" noChangeAspect="1"/>
          </p:cNvPicPr>
          <p:nvPr>
            <p:ph idx="1"/>
          </p:nvPr>
        </p:nvPicPr>
        <p:blipFill>
          <a:blip r:embed="rId2"/>
          <a:stretch>
            <a:fillRect/>
          </a:stretch>
        </p:blipFill>
        <p:spPr>
          <a:xfrm>
            <a:off x="63608" y="173640"/>
            <a:ext cx="8741731" cy="2525819"/>
          </a:xfrm>
        </p:spPr>
      </p:pic>
      <p:pic>
        <p:nvPicPr>
          <p:cNvPr id="5" name="Рисунок 5" descr="Изображение выглядит как человек, женщина, фотография, сидит&#10;&#10;Автоматически созданное описание">
            <a:extLst>
              <a:ext uri="{FF2B5EF4-FFF2-40B4-BE49-F238E27FC236}">
                <a16:creationId xmlns:a16="http://schemas.microsoft.com/office/drawing/2014/main" id="{5A726340-EC35-407C-BE07-D3A90D1E1C53}"/>
              </a:ext>
            </a:extLst>
          </p:cNvPr>
          <p:cNvPicPr>
            <a:picLocks noChangeAspect="1"/>
          </p:cNvPicPr>
          <p:nvPr/>
        </p:nvPicPr>
        <p:blipFill>
          <a:blip r:embed="rId3"/>
          <a:stretch>
            <a:fillRect/>
          </a:stretch>
        </p:blipFill>
        <p:spPr>
          <a:xfrm>
            <a:off x="5893494" y="2696228"/>
            <a:ext cx="3066790" cy="4116887"/>
          </a:xfrm>
          <a:prstGeom prst="rect">
            <a:avLst/>
          </a:prstGeom>
        </p:spPr>
      </p:pic>
      <p:pic>
        <p:nvPicPr>
          <p:cNvPr id="6" name="Рисунок 6" descr="Изображение выглядит как текст, книга&#10;&#10;Автоматически созданное описание">
            <a:extLst>
              <a:ext uri="{FF2B5EF4-FFF2-40B4-BE49-F238E27FC236}">
                <a16:creationId xmlns:a16="http://schemas.microsoft.com/office/drawing/2014/main" id="{EE179A3A-38D9-46ED-96ED-72D0DF74C204}"/>
              </a:ext>
            </a:extLst>
          </p:cNvPr>
          <p:cNvPicPr>
            <a:picLocks noChangeAspect="1"/>
          </p:cNvPicPr>
          <p:nvPr/>
        </p:nvPicPr>
        <p:blipFill>
          <a:blip r:embed="rId4"/>
          <a:stretch>
            <a:fillRect/>
          </a:stretch>
        </p:blipFill>
        <p:spPr>
          <a:xfrm>
            <a:off x="1767" y="2707710"/>
            <a:ext cx="2877452" cy="4114800"/>
          </a:xfrm>
          <a:prstGeom prst="rect">
            <a:avLst/>
          </a:prstGeom>
        </p:spPr>
      </p:pic>
      <p:pic>
        <p:nvPicPr>
          <p:cNvPr id="7" name="Рисунок 7" descr="Изображение выглядит как здание, кот, сидит, деревянный&#10;&#10;Автоматически созданное описание">
            <a:extLst>
              <a:ext uri="{FF2B5EF4-FFF2-40B4-BE49-F238E27FC236}">
                <a16:creationId xmlns:a16="http://schemas.microsoft.com/office/drawing/2014/main" id="{250ACF08-C701-4523-AE6B-532EF535CB41}"/>
              </a:ext>
            </a:extLst>
          </p:cNvPr>
          <p:cNvPicPr>
            <a:picLocks noChangeAspect="1"/>
          </p:cNvPicPr>
          <p:nvPr/>
        </p:nvPicPr>
        <p:blipFill>
          <a:blip r:embed="rId5"/>
          <a:stretch>
            <a:fillRect/>
          </a:stretch>
        </p:blipFill>
        <p:spPr>
          <a:xfrm>
            <a:off x="2918564" y="2704235"/>
            <a:ext cx="2899775" cy="4121748"/>
          </a:xfrm>
          <a:prstGeom prst="rect">
            <a:avLst/>
          </a:prstGeom>
        </p:spPr>
      </p:pic>
      <p:pic>
        <p:nvPicPr>
          <p:cNvPr id="8" name="Рисунок 8" descr="Изображение выглядит как здание, фотография, внешний, старый&#10;&#10;Автоматически созданное описание">
            <a:extLst>
              <a:ext uri="{FF2B5EF4-FFF2-40B4-BE49-F238E27FC236}">
                <a16:creationId xmlns:a16="http://schemas.microsoft.com/office/drawing/2014/main" id="{4108EF5B-E8A1-4AC7-B356-9FBF93F9E4A5}"/>
              </a:ext>
            </a:extLst>
          </p:cNvPr>
          <p:cNvPicPr>
            <a:picLocks noChangeAspect="1"/>
          </p:cNvPicPr>
          <p:nvPr/>
        </p:nvPicPr>
        <p:blipFill>
          <a:blip r:embed="rId6"/>
          <a:stretch>
            <a:fillRect/>
          </a:stretch>
        </p:blipFill>
        <p:spPr>
          <a:xfrm>
            <a:off x="8868428" y="1258"/>
            <a:ext cx="3327749" cy="3567403"/>
          </a:xfrm>
          <a:prstGeom prst="rect">
            <a:avLst/>
          </a:prstGeom>
        </p:spPr>
      </p:pic>
      <p:pic>
        <p:nvPicPr>
          <p:cNvPr id="9" name="Рисунок 9" descr="Изображение выглядит как фотография, старый, здание, внешний&#10;&#10;Автоматически созданное описание">
            <a:extLst>
              <a:ext uri="{FF2B5EF4-FFF2-40B4-BE49-F238E27FC236}">
                <a16:creationId xmlns:a16="http://schemas.microsoft.com/office/drawing/2014/main" id="{BA1C8D3F-8B29-42CA-B94C-18AAF1182190}"/>
              </a:ext>
            </a:extLst>
          </p:cNvPr>
          <p:cNvPicPr>
            <a:picLocks noChangeAspect="1"/>
          </p:cNvPicPr>
          <p:nvPr/>
        </p:nvPicPr>
        <p:blipFill>
          <a:blip r:embed="rId7"/>
          <a:stretch>
            <a:fillRect/>
          </a:stretch>
        </p:blipFill>
        <p:spPr>
          <a:xfrm>
            <a:off x="8948671" y="3606714"/>
            <a:ext cx="3198573" cy="3151861"/>
          </a:xfrm>
          <a:prstGeom prst="rect">
            <a:avLst/>
          </a:prstGeom>
        </p:spPr>
      </p:pic>
    </p:spTree>
    <p:extLst>
      <p:ext uri="{BB962C8B-B14F-4D97-AF65-F5344CB8AC3E}">
        <p14:creationId xmlns:p14="http://schemas.microsoft.com/office/powerpoint/2010/main" val="77595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6A9A943-04D2-4F54-9375-AF6754298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BA7CAF-5EE9-4EEE-9E12-B2CECCB94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1371601"/>
            <a:ext cx="9486900" cy="416261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текст, газета&#10;&#10;Автоматически созданное описание">
            <a:extLst>
              <a:ext uri="{FF2B5EF4-FFF2-40B4-BE49-F238E27FC236}">
                <a16:creationId xmlns:a16="http://schemas.microsoft.com/office/drawing/2014/main" id="{4E160FF7-DC99-415D-AA76-5F5451FB60CF}"/>
              </a:ext>
            </a:extLst>
          </p:cNvPr>
          <p:cNvPicPr>
            <a:picLocks noChangeAspect="1"/>
          </p:cNvPicPr>
          <p:nvPr/>
        </p:nvPicPr>
        <p:blipFill>
          <a:blip r:embed="rId2"/>
          <a:stretch>
            <a:fillRect/>
          </a:stretch>
        </p:blipFill>
        <p:spPr>
          <a:xfrm>
            <a:off x="6142" y="1373204"/>
            <a:ext cx="8742920" cy="4244836"/>
          </a:xfrm>
          <a:prstGeom prst="rect">
            <a:avLst/>
          </a:prstGeom>
        </p:spPr>
      </p:pic>
      <p:pic>
        <p:nvPicPr>
          <p:cNvPr id="4" name="Рисунок 4" descr="Изображение выглядит как человек, текст, книга, сидит&#10;&#10;Автоматически созданное описание">
            <a:extLst>
              <a:ext uri="{FF2B5EF4-FFF2-40B4-BE49-F238E27FC236}">
                <a16:creationId xmlns:a16="http://schemas.microsoft.com/office/drawing/2014/main" id="{4523AC8F-417E-43E8-B11E-3209B08BBCC9}"/>
              </a:ext>
            </a:extLst>
          </p:cNvPr>
          <p:cNvPicPr>
            <a:picLocks noChangeAspect="1"/>
          </p:cNvPicPr>
          <p:nvPr/>
        </p:nvPicPr>
        <p:blipFill>
          <a:blip r:embed="rId3"/>
          <a:stretch>
            <a:fillRect/>
          </a:stretch>
        </p:blipFill>
        <p:spPr>
          <a:xfrm>
            <a:off x="8910917" y="1653080"/>
            <a:ext cx="3012141" cy="3345652"/>
          </a:xfrm>
          <a:prstGeom prst="rect">
            <a:avLst/>
          </a:prstGeom>
        </p:spPr>
      </p:pic>
    </p:spTree>
    <p:extLst>
      <p:ext uri="{BB962C8B-B14F-4D97-AF65-F5344CB8AC3E}">
        <p14:creationId xmlns:p14="http://schemas.microsoft.com/office/powerpoint/2010/main" val="1920555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B8AC92-DDF0-4F03-9291-6F0706334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A7DD609-65AE-4607-A057-07F1CE7A7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Рисунок 8" descr="Изображение выглядит как текст&#10;&#10;Автоматически созданное описание">
            <a:extLst>
              <a:ext uri="{FF2B5EF4-FFF2-40B4-BE49-F238E27FC236}">
                <a16:creationId xmlns:a16="http://schemas.microsoft.com/office/drawing/2014/main" id="{8CF19E3F-4443-42F8-9FE1-5E2BD70347A6}"/>
              </a:ext>
            </a:extLst>
          </p:cNvPr>
          <p:cNvPicPr>
            <a:picLocks noGrp="1" noChangeAspect="1"/>
          </p:cNvPicPr>
          <p:nvPr>
            <p:ph idx="1"/>
          </p:nvPr>
        </p:nvPicPr>
        <p:blipFill>
          <a:blip r:embed="rId2"/>
          <a:stretch>
            <a:fillRect/>
          </a:stretch>
        </p:blipFill>
        <p:spPr>
          <a:xfrm>
            <a:off x="171188" y="1425853"/>
            <a:ext cx="11772901" cy="3706132"/>
          </a:xfrm>
        </p:spPr>
      </p:pic>
    </p:spTree>
    <p:extLst>
      <p:ext uri="{BB962C8B-B14F-4D97-AF65-F5344CB8AC3E}">
        <p14:creationId xmlns:p14="http://schemas.microsoft.com/office/powerpoint/2010/main" val="2019620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9">
            <a:extLst>
              <a:ext uri="{FF2B5EF4-FFF2-40B4-BE49-F238E27FC236}">
                <a16:creationId xmlns:a16="http://schemas.microsoft.com/office/drawing/2014/main" id="{E3919B18-DB7A-4FB7-894B-A547A1C1F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газета, текст, люди, много&#10;&#10;Автоматически созданное описание">
            <a:extLst>
              <a:ext uri="{FF2B5EF4-FFF2-40B4-BE49-F238E27FC236}">
                <a16:creationId xmlns:a16="http://schemas.microsoft.com/office/drawing/2014/main" id="{5DF4E157-07DB-4FFA-8ED9-7F9A6593AE67}"/>
              </a:ext>
            </a:extLst>
          </p:cNvPr>
          <p:cNvPicPr>
            <a:picLocks noChangeAspect="1"/>
          </p:cNvPicPr>
          <p:nvPr/>
        </p:nvPicPr>
        <p:blipFill rotWithShape="1">
          <a:blip r:embed="rId2"/>
          <a:srcRect r="-1" b="860"/>
          <a:stretch/>
        </p:blipFill>
        <p:spPr>
          <a:xfrm>
            <a:off x="92017" y="379564"/>
            <a:ext cx="12103576" cy="5681930"/>
          </a:xfrm>
          <a:prstGeom prst="rect">
            <a:avLst/>
          </a:prstGeom>
        </p:spPr>
      </p:pic>
    </p:spTree>
    <p:extLst>
      <p:ext uri="{BB962C8B-B14F-4D97-AF65-F5344CB8AC3E}">
        <p14:creationId xmlns:p14="http://schemas.microsoft.com/office/powerpoint/2010/main" val="328470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0A799479-BC4B-4FDD-8916-E132E5A78D9D}"/>
              </a:ext>
            </a:extLst>
          </p:cNvPr>
          <p:cNvPicPr>
            <a:picLocks noGrp="1" noChangeAspect="1"/>
          </p:cNvPicPr>
          <p:nvPr>
            <p:ph idx="1"/>
          </p:nvPr>
        </p:nvPicPr>
        <p:blipFill>
          <a:blip r:embed="rId2"/>
          <a:stretch>
            <a:fillRect/>
          </a:stretch>
        </p:blipFill>
        <p:spPr>
          <a:xfrm>
            <a:off x="85180" y="416952"/>
            <a:ext cx="12017984" cy="5442097"/>
          </a:xfrm>
        </p:spPr>
      </p:pic>
    </p:spTree>
    <p:extLst>
      <p:ext uri="{BB962C8B-B14F-4D97-AF65-F5344CB8AC3E}">
        <p14:creationId xmlns:p14="http://schemas.microsoft.com/office/powerpoint/2010/main" val="1156709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4AC5B75-7DFE-4DA1-A10B-A9A113861B13}"/>
              </a:ext>
            </a:extLst>
          </p:cNvPr>
          <p:cNvSpPr>
            <a:spLocks noGrp="1"/>
          </p:cNvSpPr>
          <p:nvPr>
            <p:ph type="title"/>
          </p:nvPr>
        </p:nvSpPr>
        <p:spPr>
          <a:xfrm>
            <a:off x="1371599" y="1010097"/>
            <a:ext cx="9486901" cy="1010088"/>
          </a:xfrm>
        </p:spPr>
        <p:txBody>
          <a:bodyPr anchor="b">
            <a:normAutofit/>
          </a:bodyPr>
          <a:lstStyle/>
          <a:p>
            <a:pPr algn="ctr"/>
            <a:endParaRPr lang="ru-RU"/>
          </a:p>
        </p:txBody>
      </p:sp>
      <p:pic>
        <p:nvPicPr>
          <p:cNvPr id="4" name="Рисунок 4" descr="Изображение выглядит как текст, фотография, внешний, старый&#10;&#10;Автоматически созданное описание">
            <a:extLst>
              <a:ext uri="{FF2B5EF4-FFF2-40B4-BE49-F238E27FC236}">
                <a16:creationId xmlns:a16="http://schemas.microsoft.com/office/drawing/2014/main" id="{5B3CE8F7-CBE3-4E2C-BB30-D8F458228EAC}"/>
              </a:ext>
            </a:extLst>
          </p:cNvPr>
          <p:cNvPicPr>
            <a:picLocks noGrp="1" noChangeAspect="1"/>
          </p:cNvPicPr>
          <p:nvPr>
            <p:ph idx="1"/>
          </p:nvPr>
        </p:nvPicPr>
        <p:blipFill>
          <a:blip r:embed="rId2"/>
          <a:stretch>
            <a:fillRect/>
          </a:stretch>
        </p:blipFill>
        <p:spPr>
          <a:xfrm>
            <a:off x="402267" y="327353"/>
            <a:ext cx="11425565" cy="6202421"/>
          </a:xfrm>
        </p:spPr>
      </p:pic>
    </p:spTree>
    <p:extLst>
      <p:ext uri="{BB962C8B-B14F-4D97-AF65-F5344CB8AC3E}">
        <p14:creationId xmlns:p14="http://schemas.microsoft.com/office/powerpoint/2010/main" val="265003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741E2FD7-92E3-4EF2-AD22-8A66670A6A63}"/>
              </a:ext>
            </a:extLst>
          </p:cNvPr>
          <p:cNvSpPr>
            <a:spLocks noGrp="1"/>
          </p:cNvSpPr>
          <p:nvPr>
            <p:ph type="title"/>
          </p:nvPr>
        </p:nvSpPr>
        <p:spPr>
          <a:xfrm>
            <a:off x="1350722" y="686508"/>
            <a:ext cx="9486901" cy="498609"/>
          </a:xfrm>
        </p:spPr>
        <p:txBody>
          <a:bodyPr anchor="b">
            <a:normAutofit fontScale="90000"/>
          </a:bodyPr>
          <a:lstStyle/>
          <a:p>
            <a:pPr algn="ctr"/>
            <a:r>
              <a:rPr lang="ru-RU" b="1">
                <a:latin typeface="Courier New"/>
                <a:cs typeface="Courier New"/>
              </a:rPr>
              <a:t>ДОСТОЕВСКИЙ И КАТОРГА</a:t>
            </a:r>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42DAC0A9-DB4A-4E5A-ABEE-6D23690F3F51}"/>
              </a:ext>
            </a:extLst>
          </p:cNvPr>
          <p:cNvPicPr>
            <a:picLocks noGrp="1" noChangeAspect="1"/>
          </p:cNvPicPr>
          <p:nvPr>
            <p:ph idx="1"/>
          </p:nvPr>
        </p:nvPicPr>
        <p:blipFill>
          <a:blip r:embed="rId2"/>
          <a:stretch>
            <a:fillRect/>
          </a:stretch>
        </p:blipFill>
        <p:spPr>
          <a:xfrm>
            <a:off x="698261" y="1105899"/>
            <a:ext cx="4695825" cy="2609850"/>
          </a:xfrm>
        </p:spPr>
      </p:pic>
      <p:pic>
        <p:nvPicPr>
          <p:cNvPr id="5" name="Рисунок 5" descr="Изображение выглядит как текст&#10;&#10;Автоматически созданное описание">
            <a:extLst>
              <a:ext uri="{FF2B5EF4-FFF2-40B4-BE49-F238E27FC236}">
                <a16:creationId xmlns:a16="http://schemas.microsoft.com/office/drawing/2014/main" id="{1774012C-2509-4601-8DD3-71AF78C95C1F}"/>
              </a:ext>
            </a:extLst>
          </p:cNvPr>
          <p:cNvPicPr>
            <a:picLocks noChangeAspect="1"/>
          </p:cNvPicPr>
          <p:nvPr/>
        </p:nvPicPr>
        <p:blipFill>
          <a:blip r:embed="rId3"/>
          <a:stretch>
            <a:fillRect/>
          </a:stretch>
        </p:blipFill>
        <p:spPr>
          <a:xfrm>
            <a:off x="695194" y="3665671"/>
            <a:ext cx="4747363" cy="2501588"/>
          </a:xfrm>
          <a:prstGeom prst="rect">
            <a:avLst/>
          </a:prstGeom>
        </p:spPr>
      </p:pic>
      <p:pic>
        <p:nvPicPr>
          <p:cNvPr id="6" name="Рисунок 6" descr="Изображение выглядит как текст&#10;&#10;Автоматически созданное описание">
            <a:extLst>
              <a:ext uri="{FF2B5EF4-FFF2-40B4-BE49-F238E27FC236}">
                <a16:creationId xmlns:a16="http://schemas.microsoft.com/office/drawing/2014/main" id="{603CE726-3651-479C-A0DD-121C2247FF9F}"/>
              </a:ext>
            </a:extLst>
          </p:cNvPr>
          <p:cNvPicPr>
            <a:picLocks noChangeAspect="1"/>
          </p:cNvPicPr>
          <p:nvPr/>
        </p:nvPicPr>
        <p:blipFill>
          <a:blip r:embed="rId4"/>
          <a:stretch>
            <a:fillRect/>
          </a:stretch>
        </p:blipFill>
        <p:spPr>
          <a:xfrm>
            <a:off x="5392455" y="1099114"/>
            <a:ext cx="4945694" cy="1215117"/>
          </a:xfrm>
          <a:prstGeom prst="rect">
            <a:avLst/>
          </a:prstGeom>
        </p:spPr>
      </p:pic>
      <p:pic>
        <p:nvPicPr>
          <p:cNvPr id="7" name="Рисунок 8" descr="Изображение выглядит как текст&#10;&#10;Автоматически созданное описание">
            <a:extLst>
              <a:ext uri="{FF2B5EF4-FFF2-40B4-BE49-F238E27FC236}">
                <a16:creationId xmlns:a16="http://schemas.microsoft.com/office/drawing/2014/main" id="{43E4D641-0684-4EC5-9FF3-B2869DEC9B6D}"/>
              </a:ext>
            </a:extLst>
          </p:cNvPr>
          <p:cNvPicPr>
            <a:picLocks noChangeAspect="1"/>
          </p:cNvPicPr>
          <p:nvPr/>
        </p:nvPicPr>
        <p:blipFill>
          <a:blip r:embed="rId5"/>
          <a:stretch>
            <a:fillRect/>
          </a:stretch>
        </p:blipFill>
        <p:spPr>
          <a:xfrm>
            <a:off x="5392455" y="2325507"/>
            <a:ext cx="5133582" cy="1779012"/>
          </a:xfrm>
          <a:prstGeom prst="rect">
            <a:avLst/>
          </a:prstGeom>
        </p:spPr>
      </p:pic>
      <p:sp>
        <p:nvSpPr>
          <p:cNvPr id="9" name="TextBox 8">
            <a:extLst>
              <a:ext uri="{FF2B5EF4-FFF2-40B4-BE49-F238E27FC236}">
                <a16:creationId xmlns:a16="http://schemas.microsoft.com/office/drawing/2014/main" id="{7CD14EE3-0F66-4632-80A8-DC431225BA32}"/>
              </a:ext>
            </a:extLst>
          </p:cNvPr>
          <p:cNvSpPr txBox="1"/>
          <p:nvPr/>
        </p:nvSpPr>
        <p:spPr>
          <a:xfrm>
            <a:off x="5517715" y="4192044"/>
            <a:ext cx="5436295" cy="1991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highlight>
                  <a:srgbClr val="FFFF00"/>
                </a:highlight>
                <a:latin typeface="Courier New"/>
                <a:cs typeface="Courier New"/>
              </a:rPr>
              <a:t>ИСТОРИЧЕСКАЯ СПРАВКА </a:t>
            </a:r>
            <a:r>
              <a:rPr lang="en-US" sz="1200" b="1">
                <a:latin typeface="Courier New"/>
                <a:cs typeface="Courier New"/>
              </a:rPr>
              <a:t>Император Александр I,  подарил соотечественникам слово «этап». Это случилось 21 августа (по старому стилю) 1817 года, когда самодержец издал «Высочайше утвержденное назначение этапов для препровождения арестантов по тракту от Москвы, чрез Казань и Пермь, по Тобольской губернии».</a:t>
            </a:r>
          </a:p>
          <a:p>
            <a:r>
              <a:rPr lang="en-US" sz="1200" b="1">
                <a:latin typeface="Courier New"/>
                <a:cs typeface="Courier New"/>
              </a:rPr>
              <a:t>В императорском указе был подробно расписан маршрут следования, места ночлегов и растахов (дневного отдыха), число верст, которое должны пройти за день ссыльные (от 15 до 30).</a:t>
            </a:r>
          </a:p>
        </p:txBody>
      </p:sp>
    </p:spTree>
    <p:extLst>
      <p:ext uri="{BB962C8B-B14F-4D97-AF65-F5344CB8AC3E}">
        <p14:creationId xmlns:p14="http://schemas.microsoft.com/office/powerpoint/2010/main" val="2194047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4B96B7-F07C-4E9B-86F3-BC4691135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человек, здание, внешний, стоит&#10;&#10;Автоматически созданное описание">
            <a:extLst>
              <a:ext uri="{FF2B5EF4-FFF2-40B4-BE49-F238E27FC236}">
                <a16:creationId xmlns:a16="http://schemas.microsoft.com/office/drawing/2014/main" id="{469D6D48-BD9F-4DD9-A3CE-E47FE8E27C27}"/>
              </a:ext>
            </a:extLst>
          </p:cNvPr>
          <p:cNvPicPr>
            <a:picLocks noGrp="1" noChangeAspect="1"/>
          </p:cNvPicPr>
          <p:nvPr>
            <p:ph idx="1"/>
          </p:nvPr>
        </p:nvPicPr>
        <p:blipFill rotWithShape="1">
          <a:blip r:embed="rId2"/>
          <a:srcRect t="3281" b="3744"/>
          <a:stretch/>
        </p:blipFill>
        <p:spPr>
          <a:xfrm>
            <a:off x="20" y="10"/>
            <a:ext cx="12191980" cy="6857989"/>
          </a:xfrm>
          <a:prstGeom prst="rect">
            <a:avLst/>
          </a:prstGeom>
        </p:spPr>
      </p:pic>
    </p:spTree>
    <p:extLst>
      <p:ext uri="{BB962C8B-B14F-4D97-AF65-F5344CB8AC3E}">
        <p14:creationId xmlns:p14="http://schemas.microsoft.com/office/powerpoint/2010/main" val="1303552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B78A5F6-9C38-4BB6-AC42-DC939901F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здание, группа, человек, люди&#10;&#10;Автоматически созданное описание">
            <a:extLst>
              <a:ext uri="{FF2B5EF4-FFF2-40B4-BE49-F238E27FC236}">
                <a16:creationId xmlns:a16="http://schemas.microsoft.com/office/drawing/2014/main" id="{0238059A-AD08-4000-99CA-C9A9D9483C40}"/>
              </a:ext>
            </a:extLst>
          </p:cNvPr>
          <p:cNvPicPr>
            <a:picLocks noChangeAspect="1"/>
          </p:cNvPicPr>
          <p:nvPr/>
        </p:nvPicPr>
        <p:blipFill rotWithShape="1">
          <a:blip r:embed="rId2"/>
          <a:srcRect t="33917" b="233"/>
          <a:stretch/>
        </p:blipFill>
        <p:spPr>
          <a:xfrm>
            <a:off x="685800" y="685800"/>
            <a:ext cx="10820400" cy="5486399"/>
          </a:xfrm>
          <a:prstGeom prst="rect">
            <a:avLst/>
          </a:prstGeom>
        </p:spPr>
      </p:pic>
    </p:spTree>
    <p:extLst>
      <p:ext uri="{BB962C8B-B14F-4D97-AF65-F5344CB8AC3E}">
        <p14:creationId xmlns:p14="http://schemas.microsoft.com/office/powerpoint/2010/main" val="1204247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FAF9F3F-2AF9-4108-A33C-05E0835A98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19945"/>
            <a:ext cx="12192000" cy="3138055"/>
          </a:xfrm>
          <a:prstGeom prst="rect">
            <a:avLst/>
          </a:prstGeom>
          <a:gradFill>
            <a:gsLst>
              <a:gs pos="47000">
                <a:srgbClr val="000000">
                  <a:alpha val="29000"/>
                </a:srgbClr>
              </a:gs>
              <a:gs pos="0">
                <a:schemeClr val="tx1">
                  <a:alpha val="0"/>
                </a:scheme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776B0B4-EBCF-4292-BACF-A789A13BB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85800 w 12192000"/>
              <a:gd name="connsiteY0" fmla="*/ 685800 h 6858000"/>
              <a:gd name="connsiteX1" fmla="*/ 685800 w 12192000"/>
              <a:gd name="connsiteY1" fmla="*/ 6172200 h 6858000"/>
              <a:gd name="connsiteX2" fmla="*/ 11506200 w 12192000"/>
              <a:gd name="connsiteY2" fmla="*/ 6172200 h 6858000"/>
              <a:gd name="connsiteX3" fmla="*/ 11506200 w 12192000"/>
              <a:gd name="connsiteY3" fmla="*/ 685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85800" y="685800"/>
                </a:moveTo>
                <a:lnTo>
                  <a:pt x="685800" y="6172200"/>
                </a:lnTo>
                <a:lnTo>
                  <a:pt x="11506200" y="6172200"/>
                </a:lnTo>
                <a:lnTo>
                  <a:pt x="11506200" y="685800"/>
                </a:lnTo>
                <a:close/>
                <a:moveTo>
                  <a:pt x="0" y="0"/>
                </a:moveTo>
                <a:lnTo>
                  <a:pt x="12192000" y="0"/>
                </a:lnTo>
                <a:lnTo>
                  <a:pt x="12192000" y="6858000"/>
                </a:lnTo>
                <a:lnTo>
                  <a:pt x="0" y="6858000"/>
                </a:ln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Рисунок 4" descr="Изображение выглядит как человек, огонь, сидит, мужчина&#10;&#10;Автоматически созданное описание">
            <a:extLst>
              <a:ext uri="{FF2B5EF4-FFF2-40B4-BE49-F238E27FC236}">
                <a16:creationId xmlns:a16="http://schemas.microsoft.com/office/drawing/2014/main" id="{0BF095A3-DA95-449E-9682-72FE0A96D2A1}"/>
              </a:ext>
            </a:extLst>
          </p:cNvPr>
          <p:cNvPicPr>
            <a:picLocks noGrp="1" noChangeAspect="1"/>
          </p:cNvPicPr>
          <p:nvPr>
            <p:ph idx="1"/>
          </p:nvPr>
        </p:nvPicPr>
        <p:blipFill rotWithShape="1">
          <a:blip r:embed="rId2"/>
          <a:srcRect t="14247" b="1798"/>
          <a:stretch/>
        </p:blipFill>
        <p:spPr>
          <a:xfrm>
            <a:off x="1" y="10"/>
            <a:ext cx="12192000" cy="6857990"/>
          </a:xfrm>
          <a:prstGeom prst="rect">
            <a:avLst/>
          </a:prstGeom>
        </p:spPr>
      </p:pic>
      <p:sp>
        <p:nvSpPr>
          <p:cNvPr id="2" name="Заголовок 1">
            <a:extLst>
              <a:ext uri="{FF2B5EF4-FFF2-40B4-BE49-F238E27FC236}">
                <a16:creationId xmlns:a16="http://schemas.microsoft.com/office/drawing/2014/main" id="{8B1BD48C-CE27-471F-9788-52EED4499957}"/>
              </a:ext>
            </a:extLst>
          </p:cNvPr>
          <p:cNvSpPr>
            <a:spLocks noGrp="1"/>
          </p:cNvSpPr>
          <p:nvPr>
            <p:ph type="title"/>
          </p:nvPr>
        </p:nvSpPr>
        <p:spPr>
          <a:xfrm>
            <a:off x="1350723" y="5461347"/>
            <a:ext cx="9486900" cy="1156915"/>
          </a:xfrm>
        </p:spPr>
        <p:txBody>
          <a:bodyPr vert="horz" lIns="91440" tIns="45720" rIns="91440" bIns="45720" rtlCol="0" anchor="b">
            <a:noAutofit/>
          </a:bodyPr>
          <a:lstStyle/>
          <a:p>
            <a:pPr algn="ctr"/>
            <a:r>
              <a:rPr lang="en-US" sz="2000" b="1">
                <a:solidFill>
                  <a:schemeClr val="bg2"/>
                </a:solidFill>
                <a:latin typeface="Courier New"/>
                <a:ea typeface="+mj-lt"/>
                <a:cs typeface="+mj-lt"/>
              </a:rPr>
              <a:t>5 мая 1849 арестован Достоевский.</a:t>
            </a:r>
            <a:br>
              <a:rPr lang="en-US" sz="2000" b="1">
                <a:solidFill>
                  <a:schemeClr val="bg2"/>
                </a:solidFill>
                <a:latin typeface="Courier New"/>
                <a:ea typeface="+mj-lt"/>
                <a:cs typeface="+mj-lt"/>
              </a:rPr>
            </a:br>
            <a:r>
              <a:rPr lang="en-US" sz="2000" b="1">
                <a:solidFill>
                  <a:schemeClr val="bg2"/>
                </a:solidFill>
                <a:latin typeface="Courier New"/>
                <a:ea typeface="+mj-lt"/>
                <a:cs typeface="+mj-lt"/>
              </a:rPr>
              <a:t> По «делу петрашевцев» приговорен к расстрелу, помилован, отправлен на каторгу</a:t>
            </a:r>
            <a:endParaRPr lang="ru-RU" sz="2000" b="1">
              <a:solidFill>
                <a:schemeClr val="bg2"/>
              </a:solidFill>
              <a:latin typeface="Courier New"/>
              <a:cs typeface="Courier New"/>
            </a:endParaRPr>
          </a:p>
        </p:txBody>
      </p:sp>
    </p:spTree>
    <p:extLst>
      <p:ext uri="{BB962C8B-B14F-4D97-AF65-F5344CB8AC3E}">
        <p14:creationId xmlns:p14="http://schemas.microsoft.com/office/powerpoint/2010/main" val="498001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2A10FF52-494E-4832-A43A-66967F2F94B1}"/>
              </a:ext>
            </a:extLst>
          </p:cNvPr>
          <p:cNvPicPr>
            <a:picLocks noGrp="1" noChangeAspect="1"/>
          </p:cNvPicPr>
          <p:nvPr>
            <p:ph idx="1"/>
          </p:nvPr>
        </p:nvPicPr>
        <p:blipFill>
          <a:blip r:embed="rId2"/>
          <a:stretch>
            <a:fillRect/>
          </a:stretch>
        </p:blipFill>
        <p:spPr>
          <a:xfrm>
            <a:off x="-472" y="3763"/>
            <a:ext cx="5383482" cy="3540642"/>
          </a:xfrm>
        </p:spPr>
      </p:pic>
      <p:pic>
        <p:nvPicPr>
          <p:cNvPr id="5" name="Рисунок 5" descr="Изображение выглядит как фотография, здание, стоит, старый&#10;&#10;Автоматически созданное описание">
            <a:extLst>
              <a:ext uri="{FF2B5EF4-FFF2-40B4-BE49-F238E27FC236}">
                <a16:creationId xmlns:a16="http://schemas.microsoft.com/office/drawing/2014/main" id="{E4EF1316-BBD3-4E27-8AC5-F6AD45EA123A}"/>
              </a:ext>
            </a:extLst>
          </p:cNvPr>
          <p:cNvPicPr>
            <a:picLocks noChangeAspect="1"/>
          </p:cNvPicPr>
          <p:nvPr/>
        </p:nvPicPr>
        <p:blipFill>
          <a:blip r:embed="rId3"/>
          <a:stretch>
            <a:fillRect/>
          </a:stretch>
        </p:blipFill>
        <p:spPr>
          <a:xfrm>
            <a:off x="7020840" y="-4637"/>
            <a:ext cx="5175335" cy="6867275"/>
          </a:xfrm>
          <a:prstGeom prst="rect">
            <a:avLst/>
          </a:prstGeom>
        </p:spPr>
      </p:pic>
      <p:pic>
        <p:nvPicPr>
          <p:cNvPr id="6" name="Рисунок 6" descr="Изображение выглядит как текст&#10;&#10;Автоматически созданное описание">
            <a:extLst>
              <a:ext uri="{FF2B5EF4-FFF2-40B4-BE49-F238E27FC236}">
                <a16:creationId xmlns:a16="http://schemas.microsoft.com/office/drawing/2014/main" id="{68A18253-F8CF-4C63-A890-CA2A54E75CBE}"/>
              </a:ext>
            </a:extLst>
          </p:cNvPr>
          <p:cNvPicPr>
            <a:picLocks noChangeAspect="1"/>
          </p:cNvPicPr>
          <p:nvPr/>
        </p:nvPicPr>
        <p:blipFill>
          <a:blip r:embed="rId4"/>
          <a:stretch>
            <a:fillRect/>
          </a:stretch>
        </p:blipFill>
        <p:spPr>
          <a:xfrm>
            <a:off x="3106455" y="1922281"/>
            <a:ext cx="4768240" cy="4923656"/>
          </a:xfrm>
          <a:prstGeom prst="rect">
            <a:avLst/>
          </a:prstGeom>
        </p:spPr>
      </p:pic>
    </p:spTree>
    <p:extLst>
      <p:ext uri="{BB962C8B-B14F-4D97-AF65-F5344CB8AC3E}">
        <p14:creationId xmlns:p14="http://schemas.microsoft.com/office/powerpoint/2010/main" val="932213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3C0EDA-F564-4C6B-8194-DC4E964158C1}"/>
              </a:ext>
            </a:extLst>
          </p:cNvPr>
          <p:cNvSpPr>
            <a:spLocks noGrp="1"/>
          </p:cNvSpPr>
          <p:nvPr>
            <p:ph type="title"/>
          </p:nvPr>
        </p:nvSpPr>
        <p:spPr>
          <a:xfrm>
            <a:off x="-3130" y="160750"/>
            <a:ext cx="3900683" cy="1098117"/>
          </a:xfrm>
        </p:spPr>
        <p:txBody>
          <a:bodyPr vert="horz" lIns="91440" tIns="45720" rIns="91440" bIns="45720" rtlCol="0" anchor="ctr">
            <a:noAutofit/>
          </a:bodyPr>
          <a:lstStyle/>
          <a:p>
            <a:r>
              <a:rPr lang="ru-RU" sz="2800" b="1">
                <a:solidFill>
                  <a:schemeClr val="bg2"/>
                </a:solidFill>
                <a:latin typeface="Courier New"/>
                <a:cs typeface="Courier New"/>
              </a:rPr>
              <a:t>ВАЖНЫЕ ДАТЫ В БИОГРАФИИ </a:t>
            </a:r>
            <a:r>
              <a:rPr lang="ru-RU" sz="2800" b="1" err="1">
                <a:solidFill>
                  <a:schemeClr val="bg2"/>
                </a:solidFill>
                <a:latin typeface="Courier New"/>
                <a:cs typeface="Courier New"/>
              </a:rPr>
              <a:t>ф.м.д</a:t>
            </a:r>
            <a:r>
              <a:rPr lang="ru-RU" sz="1800" b="1" err="1">
                <a:solidFill>
                  <a:schemeClr val="bg2"/>
                </a:solidFill>
                <a:latin typeface="Courier New"/>
                <a:cs typeface="Courier New"/>
              </a:rPr>
              <a:t>ОСТОЕВСКОГО</a:t>
            </a:r>
            <a:br>
              <a:rPr lang="ru-RU" sz="2800" b="1">
                <a:latin typeface="Courier New"/>
              </a:rPr>
            </a:br>
            <a:r>
              <a:rPr lang="ru-RU" sz="2800" b="1">
                <a:solidFill>
                  <a:schemeClr val="bg2"/>
                </a:solidFill>
                <a:latin typeface="Courier New"/>
                <a:cs typeface="Courier New"/>
              </a:rPr>
              <a:t>КОРОТКО.</a:t>
            </a:r>
            <a:endParaRPr lang="ru-RU" sz="2000">
              <a:solidFill>
                <a:schemeClr val="bg2"/>
              </a:solidFill>
            </a:endParaRP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Рисунок 18" descr="Изображение выглядит как текст&#10;&#10;Автоматически созданное описание">
            <a:extLst>
              <a:ext uri="{FF2B5EF4-FFF2-40B4-BE49-F238E27FC236}">
                <a16:creationId xmlns:a16="http://schemas.microsoft.com/office/drawing/2014/main" id="{79574775-7E13-478D-A618-ABB0171DD036}"/>
              </a:ext>
            </a:extLst>
          </p:cNvPr>
          <p:cNvPicPr>
            <a:picLocks noChangeAspect="1"/>
          </p:cNvPicPr>
          <p:nvPr/>
        </p:nvPicPr>
        <p:blipFill>
          <a:blip r:embed="rId2"/>
          <a:stretch>
            <a:fillRect/>
          </a:stretch>
        </p:blipFill>
        <p:spPr>
          <a:xfrm>
            <a:off x="68894" y="1429547"/>
            <a:ext cx="3766524" cy="5425029"/>
          </a:xfrm>
          <a:prstGeom prst="rect">
            <a:avLst/>
          </a:prstGeom>
        </p:spPr>
      </p:pic>
      <p:pic>
        <p:nvPicPr>
          <p:cNvPr id="19" name="Рисунок 19" descr="Изображение выглядит как текст&#10;&#10;Автоматически созданное описание">
            <a:extLst>
              <a:ext uri="{FF2B5EF4-FFF2-40B4-BE49-F238E27FC236}">
                <a16:creationId xmlns:a16="http://schemas.microsoft.com/office/drawing/2014/main" id="{5F71A00E-A0B7-43F0-A8F7-DFFC4140BB0D}"/>
              </a:ext>
            </a:extLst>
          </p:cNvPr>
          <p:cNvPicPr>
            <a:picLocks noChangeAspect="1"/>
          </p:cNvPicPr>
          <p:nvPr/>
        </p:nvPicPr>
        <p:blipFill>
          <a:blip r:embed="rId3"/>
          <a:stretch>
            <a:fillRect/>
          </a:stretch>
        </p:blipFill>
        <p:spPr>
          <a:xfrm>
            <a:off x="3894548" y="2702"/>
            <a:ext cx="3772055" cy="6858612"/>
          </a:xfrm>
          <a:prstGeom prst="rect">
            <a:avLst/>
          </a:prstGeom>
        </p:spPr>
      </p:pic>
      <p:pic>
        <p:nvPicPr>
          <p:cNvPr id="20" name="Рисунок 20" descr="Изображение выглядит как текст&#10;&#10;Автоматически созданное описание">
            <a:extLst>
              <a:ext uri="{FF2B5EF4-FFF2-40B4-BE49-F238E27FC236}">
                <a16:creationId xmlns:a16="http://schemas.microsoft.com/office/drawing/2014/main" id="{D094C11D-EBCE-4F9A-9DBB-1EBDE861C22B}"/>
              </a:ext>
            </a:extLst>
          </p:cNvPr>
          <p:cNvPicPr>
            <a:picLocks noChangeAspect="1"/>
          </p:cNvPicPr>
          <p:nvPr/>
        </p:nvPicPr>
        <p:blipFill>
          <a:blip r:embed="rId4"/>
          <a:stretch>
            <a:fillRect/>
          </a:stretch>
        </p:blipFill>
        <p:spPr>
          <a:xfrm>
            <a:off x="7722886" y="4175"/>
            <a:ext cx="3906938" cy="4594964"/>
          </a:xfrm>
          <a:prstGeom prst="rect">
            <a:avLst/>
          </a:prstGeom>
        </p:spPr>
      </p:pic>
      <p:pic>
        <p:nvPicPr>
          <p:cNvPr id="21" name="Рисунок 21" descr="Изображение выглядит как текст&#10;&#10;Автоматически созданное описание">
            <a:extLst>
              <a:ext uri="{FF2B5EF4-FFF2-40B4-BE49-F238E27FC236}">
                <a16:creationId xmlns:a16="http://schemas.microsoft.com/office/drawing/2014/main" id="{C83A3E2D-4C1A-4D55-A886-E958F7B98D9C}"/>
              </a:ext>
            </a:extLst>
          </p:cNvPr>
          <p:cNvPicPr>
            <a:picLocks noChangeAspect="1"/>
          </p:cNvPicPr>
          <p:nvPr/>
        </p:nvPicPr>
        <p:blipFill>
          <a:blip r:embed="rId5"/>
          <a:stretch>
            <a:fillRect/>
          </a:stretch>
        </p:blipFill>
        <p:spPr>
          <a:xfrm>
            <a:off x="7720210" y="4605094"/>
            <a:ext cx="3912292" cy="2272001"/>
          </a:xfrm>
          <a:prstGeom prst="rect">
            <a:avLst/>
          </a:prstGeom>
        </p:spPr>
      </p:pic>
    </p:spTree>
    <p:extLst>
      <p:ext uri="{BB962C8B-B14F-4D97-AF65-F5344CB8AC3E}">
        <p14:creationId xmlns:p14="http://schemas.microsoft.com/office/powerpoint/2010/main" val="1488579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5B5758E2-B708-4F38-A41C-863543E4D163}"/>
              </a:ext>
            </a:extLst>
          </p:cNvPr>
          <p:cNvPicPr>
            <a:picLocks noGrp="1" noChangeAspect="1"/>
          </p:cNvPicPr>
          <p:nvPr>
            <p:ph idx="1"/>
          </p:nvPr>
        </p:nvPicPr>
        <p:blipFill>
          <a:blip r:embed="rId2"/>
          <a:stretch>
            <a:fillRect/>
          </a:stretch>
        </p:blipFill>
        <p:spPr>
          <a:xfrm>
            <a:off x="-2230" y="208184"/>
            <a:ext cx="4938146" cy="6391987"/>
          </a:xfrm>
        </p:spPr>
      </p:pic>
      <p:pic>
        <p:nvPicPr>
          <p:cNvPr id="5" name="Рисунок 5" descr="Изображение выглядит как текст&#10;&#10;Автоматически созданное описание">
            <a:extLst>
              <a:ext uri="{FF2B5EF4-FFF2-40B4-BE49-F238E27FC236}">
                <a16:creationId xmlns:a16="http://schemas.microsoft.com/office/drawing/2014/main" id="{C05FDBD1-325D-4F37-B5A0-21ABB040BD2F}"/>
              </a:ext>
            </a:extLst>
          </p:cNvPr>
          <p:cNvPicPr>
            <a:picLocks noChangeAspect="1"/>
          </p:cNvPicPr>
          <p:nvPr/>
        </p:nvPicPr>
        <p:blipFill>
          <a:blip r:embed="rId3"/>
          <a:stretch>
            <a:fillRect/>
          </a:stretch>
        </p:blipFill>
        <p:spPr>
          <a:xfrm>
            <a:off x="4724400" y="46775"/>
            <a:ext cx="4799554" cy="5271767"/>
          </a:xfrm>
          <a:prstGeom prst="rect">
            <a:avLst/>
          </a:prstGeom>
        </p:spPr>
      </p:pic>
      <p:pic>
        <p:nvPicPr>
          <p:cNvPr id="6" name="Рисунок 6" descr="Изображение выглядит как текст&#10;&#10;Автоматически созданное описание">
            <a:extLst>
              <a:ext uri="{FF2B5EF4-FFF2-40B4-BE49-F238E27FC236}">
                <a16:creationId xmlns:a16="http://schemas.microsoft.com/office/drawing/2014/main" id="{283FCE38-C753-4D92-9077-EE1246F9AB2A}"/>
              </a:ext>
            </a:extLst>
          </p:cNvPr>
          <p:cNvPicPr>
            <a:picLocks noChangeAspect="1"/>
          </p:cNvPicPr>
          <p:nvPr/>
        </p:nvPicPr>
        <p:blipFill>
          <a:blip r:embed="rId4"/>
          <a:stretch>
            <a:fillRect/>
          </a:stretch>
        </p:blipFill>
        <p:spPr>
          <a:xfrm>
            <a:off x="5924811" y="5278261"/>
            <a:ext cx="5384104" cy="1583287"/>
          </a:xfrm>
          <a:prstGeom prst="rect">
            <a:avLst/>
          </a:prstGeom>
        </p:spPr>
      </p:pic>
    </p:spTree>
    <p:extLst>
      <p:ext uri="{BB962C8B-B14F-4D97-AF65-F5344CB8AC3E}">
        <p14:creationId xmlns:p14="http://schemas.microsoft.com/office/powerpoint/2010/main" val="2657367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CA7196-CAF1-4234-8849-E335F0BC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8958A37-0736-4976-BE48-6BC3230629F5}"/>
              </a:ext>
            </a:extLst>
          </p:cNvPr>
          <p:cNvSpPr>
            <a:spLocks noGrp="1"/>
          </p:cNvSpPr>
          <p:nvPr>
            <p:ph type="title"/>
          </p:nvPr>
        </p:nvSpPr>
        <p:spPr>
          <a:xfrm>
            <a:off x="7840481" y="239150"/>
            <a:ext cx="3664069" cy="1303606"/>
          </a:xfrm>
        </p:spPr>
        <p:txBody>
          <a:bodyPr>
            <a:normAutofit/>
          </a:bodyPr>
          <a:lstStyle/>
          <a:p>
            <a:pPr algn="ctr"/>
            <a:r>
              <a:rPr lang="ru-RU" sz="3100" b="1">
                <a:latin typeface="Courier New"/>
                <a:cs typeface="Courier New"/>
              </a:rPr>
              <a:t>Петербург Достоевского</a:t>
            </a:r>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7CDFECCF-C53A-49B0-A193-135AFFD89AAB}"/>
              </a:ext>
            </a:extLst>
          </p:cNvPr>
          <p:cNvPicPr>
            <a:picLocks noChangeAspect="1"/>
          </p:cNvPicPr>
          <p:nvPr/>
        </p:nvPicPr>
        <p:blipFill>
          <a:blip r:embed="rId2"/>
          <a:stretch>
            <a:fillRect/>
          </a:stretch>
        </p:blipFill>
        <p:spPr>
          <a:xfrm>
            <a:off x="338433" y="1020505"/>
            <a:ext cx="6786113" cy="4831367"/>
          </a:xfrm>
          <a:prstGeom prst="rect">
            <a:avLst/>
          </a:prstGeom>
        </p:spPr>
      </p:pic>
    </p:spTree>
    <p:extLst>
      <p:ext uri="{BB962C8B-B14F-4D97-AF65-F5344CB8AC3E}">
        <p14:creationId xmlns:p14="http://schemas.microsoft.com/office/powerpoint/2010/main" val="3558807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1CA7196-CAF1-4234-8849-E335F0BC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текст, фотография, старый, в позе&#10;&#10;Автоматически созданное описание">
            <a:extLst>
              <a:ext uri="{FF2B5EF4-FFF2-40B4-BE49-F238E27FC236}">
                <a16:creationId xmlns:a16="http://schemas.microsoft.com/office/drawing/2014/main" id="{5628DADF-D839-4EC6-8B07-31CCA7054134}"/>
              </a:ext>
            </a:extLst>
          </p:cNvPr>
          <p:cNvPicPr>
            <a:picLocks noChangeAspect="1"/>
          </p:cNvPicPr>
          <p:nvPr/>
        </p:nvPicPr>
        <p:blipFill>
          <a:blip r:embed="rId2"/>
          <a:stretch>
            <a:fillRect/>
          </a:stretch>
        </p:blipFill>
        <p:spPr>
          <a:xfrm>
            <a:off x="1531753" y="523336"/>
            <a:ext cx="9618452" cy="5942887"/>
          </a:xfrm>
          <a:prstGeom prst="rect">
            <a:avLst/>
          </a:prstGeom>
        </p:spPr>
      </p:pic>
      <p:sp>
        <p:nvSpPr>
          <p:cNvPr id="5" name="TextBox 4">
            <a:extLst>
              <a:ext uri="{FF2B5EF4-FFF2-40B4-BE49-F238E27FC236}">
                <a16:creationId xmlns:a16="http://schemas.microsoft.com/office/drawing/2014/main" id="{AC2ECB2C-0425-48E2-8B95-5AF2376AF7DC}"/>
              </a:ext>
            </a:extLst>
          </p:cNvPr>
          <p:cNvSpPr txBox="1"/>
          <p:nvPr/>
        </p:nvSpPr>
        <p:spPr>
          <a:xfrm>
            <a:off x="8129678" y="3185"/>
            <a:ext cx="3390899" cy="644260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gn="ctr">
              <a:spcAft>
                <a:spcPts val="600"/>
              </a:spcAft>
              <a:buSzPct val="70000"/>
            </a:pPr>
            <a:endParaRPr lang="en-US" sz="2000" b="1">
              <a:solidFill>
                <a:schemeClr val="tx2"/>
              </a:solidFill>
              <a:latin typeface="Courier New"/>
              <a:cs typeface="Courier New"/>
            </a:endParaRPr>
          </a:p>
        </p:txBody>
      </p:sp>
    </p:spTree>
    <p:extLst>
      <p:ext uri="{BB962C8B-B14F-4D97-AF65-F5344CB8AC3E}">
        <p14:creationId xmlns:p14="http://schemas.microsoft.com/office/powerpoint/2010/main" val="3965050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EFA976-0132-4AF3-B3A3-B2D1C89C6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BA7CAF-5EE9-4EEE-9E12-B2CECCB94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C199F73-795E-469A-AF4B-13FA2C7AB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1371600"/>
            <a:ext cx="9486900" cy="4114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AE79287B-6404-4CE2-AFEF-56F3E965346E}"/>
              </a:ext>
            </a:extLst>
          </p:cNvPr>
          <p:cNvPicPr>
            <a:picLocks noChangeAspect="1"/>
          </p:cNvPicPr>
          <p:nvPr/>
        </p:nvPicPr>
        <p:blipFill>
          <a:blip r:embed="rId2"/>
          <a:stretch>
            <a:fillRect/>
          </a:stretch>
        </p:blipFill>
        <p:spPr>
          <a:xfrm>
            <a:off x="66137" y="1429991"/>
            <a:ext cx="12131613" cy="3998016"/>
          </a:xfrm>
          <a:prstGeom prst="rect">
            <a:avLst/>
          </a:prstGeom>
        </p:spPr>
      </p:pic>
    </p:spTree>
    <p:extLst>
      <p:ext uri="{BB962C8B-B14F-4D97-AF65-F5344CB8AC3E}">
        <p14:creationId xmlns:p14="http://schemas.microsoft.com/office/powerpoint/2010/main" val="3765957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здание, старый, кирпич, фотография&#10;&#10;Автоматически созданное описание">
            <a:extLst>
              <a:ext uri="{FF2B5EF4-FFF2-40B4-BE49-F238E27FC236}">
                <a16:creationId xmlns:a16="http://schemas.microsoft.com/office/drawing/2014/main" id="{1DDF2B3F-7698-4C0B-B5DF-B178381DE613}"/>
              </a:ext>
            </a:extLst>
          </p:cNvPr>
          <p:cNvPicPr>
            <a:picLocks noGrp="1" noChangeAspect="1"/>
          </p:cNvPicPr>
          <p:nvPr>
            <p:ph idx="1"/>
          </p:nvPr>
        </p:nvPicPr>
        <p:blipFill>
          <a:blip r:embed="rId2"/>
          <a:stretch>
            <a:fillRect/>
          </a:stretch>
        </p:blipFill>
        <p:spPr>
          <a:xfrm>
            <a:off x="-593" y="-3142"/>
            <a:ext cx="5890870" cy="6879833"/>
          </a:xfrm>
        </p:spPr>
      </p:pic>
      <p:pic>
        <p:nvPicPr>
          <p:cNvPr id="5" name="Рисунок 5" descr="Изображение выглядит как здание, старый, сидит, большой&#10;&#10;Автоматически созданное описание">
            <a:extLst>
              <a:ext uri="{FF2B5EF4-FFF2-40B4-BE49-F238E27FC236}">
                <a16:creationId xmlns:a16="http://schemas.microsoft.com/office/drawing/2014/main" id="{455350B4-F42D-47C0-B20A-EA7694C3A988}"/>
              </a:ext>
            </a:extLst>
          </p:cNvPr>
          <p:cNvPicPr>
            <a:picLocks noChangeAspect="1"/>
          </p:cNvPicPr>
          <p:nvPr/>
        </p:nvPicPr>
        <p:blipFill>
          <a:blip r:embed="rId3"/>
          <a:stretch>
            <a:fillRect/>
          </a:stretch>
        </p:blipFill>
        <p:spPr>
          <a:xfrm>
            <a:off x="5888967" y="-13460"/>
            <a:ext cx="6395048" cy="6870545"/>
          </a:xfrm>
          <a:prstGeom prst="rect">
            <a:avLst/>
          </a:prstGeom>
        </p:spPr>
      </p:pic>
    </p:spTree>
    <p:extLst>
      <p:ext uri="{BB962C8B-B14F-4D97-AF65-F5344CB8AC3E}">
        <p14:creationId xmlns:p14="http://schemas.microsoft.com/office/powerpoint/2010/main" val="1200968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84A25A1A-69C3-4380-897D-1B1678A552B7}"/>
              </a:ext>
            </a:extLst>
          </p:cNvPr>
          <p:cNvPicPr>
            <a:picLocks noChangeAspect="1"/>
          </p:cNvPicPr>
          <p:nvPr/>
        </p:nvPicPr>
        <p:blipFill>
          <a:blip r:embed="rId2"/>
          <a:stretch>
            <a:fillRect/>
          </a:stretch>
        </p:blipFill>
        <p:spPr>
          <a:xfrm>
            <a:off x="641231" y="53"/>
            <a:ext cx="10895161" cy="6857895"/>
          </a:xfrm>
          <a:prstGeom prst="rect">
            <a:avLst/>
          </a:prstGeom>
        </p:spPr>
      </p:pic>
    </p:spTree>
    <p:extLst>
      <p:ext uri="{BB962C8B-B14F-4D97-AF65-F5344CB8AC3E}">
        <p14:creationId xmlns:p14="http://schemas.microsoft.com/office/powerpoint/2010/main" val="382691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текст, газета&#10;&#10;Автоматически созданное описание">
            <a:extLst>
              <a:ext uri="{FF2B5EF4-FFF2-40B4-BE49-F238E27FC236}">
                <a16:creationId xmlns:a16="http://schemas.microsoft.com/office/drawing/2014/main" id="{C78C0AAB-E610-4308-9362-AFE34CF1EEF8}"/>
              </a:ext>
            </a:extLst>
          </p:cNvPr>
          <p:cNvPicPr>
            <a:picLocks noGrp="1" noChangeAspect="1"/>
          </p:cNvPicPr>
          <p:nvPr>
            <p:ph idx="1"/>
          </p:nvPr>
        </p:nvPicPr>
        <p:blipFill>
          <a:blip r:embed="rId2"/>
          <a:stretch>
            <a:fillRect/>
          </a:stretch>
        </p:blipFill>
        <p:spPr>
          <a:xfrm>
            <a:off x="1219099" y="54368"/>
            <a:ext cx="9130543" cy="6807946"/>
          </a:xfrm>
        </p:spPr>
      </p:pic>
    </p:spTree>
    <p:extLst>
      <p:ext uri="{BB962C8B-B14F-4D97-AF65-F5344CB8AC3E}">
        <p14:creationId xmlns:p14="http://schemas.microsoft.com/office/powerpoint/2010/main" val="1099237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текст&#10;&#10;Автоматически созданное описание">
            <a:extLst>
              <a:ext uri="{FF2B5EF4-FFF2-40B4-BE49-F238E27FC236}">
                <a16:creationId xmlns:a16="http://schemas.microsoft.com/office/drawing/2014/main" id="{8D8EA62C-EFD3-4F69-B338-6A24DA3710E3}"/>
              </a:ext>
            </a:extLst>
          </p:cNvPr>
          <p:cNvPicPr>
            <a:picLocks noGrp="1" noChangeAspect="1"/>
          </p:cNvPicPr>
          <p:nvPr>
            <p:ph idx="1"/>
          </p:nvPr>
        </p:nvPicPr>
        <p:blipFill rotWithShape="1">
          <a:blip r:embed="rId2"/>
          <a:srcRect t="2174"/>
          <a:stretch/>
        </p:blipFill>
        <p:spPr>
          <a:xfrm>
            <a:off x="1" y="10"/>
            <a:ext cx="12192000" cy="6857990"/>
          </a:xfrm>
          <a:prstGeom prst="rect">
            <a:avLst/>
          </a:prstGeom>
        </p:spPr>
      </p:pic>
      <p:sp>
        <p:nvSpPr>
          <p:cNvPr id="26" name="Rectangle 25">
            <a:extLst>
              <a:ext uri="{FF2B5EF4-FFF2-40B4-BE49-F238E27FC236}">
                <a16:creationId xmlns:a16="http://schemas.microsoft.com/office/drawing/2014/main" id="{D37E9081-32E2-43C3-80C8-7F3854D9D0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2000" cy="3429000"/>
          </a:xfrm>
          <a:prstGeom prst="rect">
            <a:avLst/>
          </a:prstGeom>
          <a:gradFill>
            <a:gsLst>
              <a:gs pos="47000">
                <a:srgbClr val="000000">
                  <a:alpha val="23000"/>
                </a:srgbClr>
              </a:gs>
              <a:gs pos="0">
                <a:srgbClr val="000000">
                  <a:alpha val="0"/>
                </a:srgbClr>
              </a:gs>
              <a:gs pos="100000">
                <a:srgbClr val="000000">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406BF3-8B77-4054-AA58-C4A01AF96C42}"/>
              </a:ext>
            </a:extLst>
          </p:cNvPr>
          <p:cNvSpPr>
            <a:spLocks noGrp="1"/>
          </p:cNvSpPr>
          <p:nvPr>
            <p:ph type="title"/>
          </p:nvPr>
        </p:nvSpPr>
        <p:spPr>
          <a:xfrm>
            <a:off x="-89770" y="1803748"/>
            <a:ext cx="4267722" cy="1615571"/>
          </a:xfrm>
        </p:spPr>
        <p:txBody>
          <a:bodyPr vert="horz" lIns="91440" tIns="45720" rIns="91440" bIns="45720" rtlCol="0" anchor="b">
            <a:normAutofit/>
          </a:bodyPr>
          <a:lstStyle/>
          <a:p>
            <a:pPr algn="ctr"/>
            <a:r>
              <a:rPr lang="en-US" sz="3600" b="1" u="sng" kern="1200" cap="all" spc="300" baseline="0">
                <a:solidFill>
                  <a:srgbClr val="FFFFFF"/>
                </a:solidFill>
                <a:latin typeface="Courier New"/>
                <a:cs typeface="Courier New"/>
              </a:rPr>
              <a:t>РУКОПИСИ "ПРЕСТУПЛЕНИЕ И НАКАЗАНИЕ"</a:t>
            </a:r>
          </a:p>
        </p:txBody>
      </p:sp>
    </p:spTree>
    <p:extLst>
      <p:ext uri="{BB962C8B-B14F-4D97-AF65-F5344CB8AC3E}">
        <p14:creationId xmlns:p14="http://schemas.microsoft.com/office/powerpoint/2010/main" val="269351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8FDC-D3D6-43EB-9E21-29D394312136}"/>
              </a:ext>
            </a:extLst>
          </p:cNvPr>
          <p:cNvSpPr>
            <a:spLocks noGrp="1"/>
          </p:cNvSpPr>
          <p:nvPr>
            <p:ph type="title"/>
          </p:nvPr>
        </p:nvSpPr>
        <p:spPr>
          <a:xfrm>
            <a:off x="4176" y="101253"/>
            <a:ext cx="12305255" cy="1883078"/>
          </a:xfrm>
        </p:spPr>
        <p:txBody>
          <a:bodyPr>
            <a:noAutofit/>
          </a:bodyPr>
          <a:lstStyle/>
          <a:p>
            <a:pPr algn="ctr"/>
            <a:r>
              <a:rPr lang="ru-RU" sz="1400" b="1">
                <a:latin typeface="Courier New"/>
                <a:ea typeface="+mj-lt"/>
                <a:cs typeface="+mj-lt"/>
              </a:rPr>
              <a:t>Достоевский скончался 28 января 1881 года (10 февраля по новому стилю).</a:t>
            </a:r>
            <a:r>
              <a:rPr lang="ru-RU" sz="1400" b="1" i="1" u="sng">
                <a:latin typeface="Courier New"/>
                <a:ea typeface="+mj-lt"/>
                <a:cs typeface="+mj-lt"/>
              </a:rPr>
              <a:t> В то утро он сказал жене: ""Я знаю, я должен сегодня умереть""</a:t>
            </a:r>
            <a:r>
              <a:rPr lang="ru-RU" sz="1400" b="1">
                <a:latin typeface="Courier New"/>
                <a:ea typeface="+mj-lt"/>
                <a:cs typeface="+mj-lt"/>
              </a:rPr>
              <a:t>. А вечером отошел ко Господу. ""Лицо усопшего было спокойно, - вспоминала Анна Григорьевна, - и казалось, что он не умер, а спит и улыбается во сне какой-то узнанной им теперь великой правде"".</a:t>
            </a:r>
            <a:br>
              <a:rPr lang="ru-RU" sz="1400" b="1">
                <a:latin typeface="Courier New"/>
                <a:ea typeface="+mj-lt"/>
                <a:cs typeface="+mj-lt"/>
              </a:rPr>
            </a:br>
            <a:r>
              <a:rPr lang="ru-RU" sz="1400" b="1">
                <a:latin typeface="Courier New"/>
                <a:ea typeface="+mj-lt"/>
                <a:cs typeface="+mj-lt"/>
              </a:rPr>
              <a:t>Об этим свидетельствовал и известный юрист Анатолий Кони: ""Федор Михайлович лежал на невысоком катафалке, так что лицо его было всем видно. Какое лицо! Его нельзя забыть... На нем не было ни того как бы удивленного, ни того окаменело-спокойного выражения, которое бывает у мертвых, окончивших жизнь не от своей или чужой руки. Оно говорило - это лицо, оно казалось одухотворенным и прекрасным"".</a:t>
            </a:r>
            <a:endParaRPr lang="ru-RU" sz="1400" b="1">
              <a:latin typeface="Courier New"/>
              <a:cs typeface="Courier New"/>
            </a:endParaRPr>
          </a:p>
        </p:txBody>
      </p:sp>
      <p:pic>
        <p:nvPicPr>
          <p:cNvPr id="4" name="Рисунок 4" descr="Изображение выглядит как внутренний, фотография, здание, смотрит&#10;&#10;Автоматически созданное описание">
            <a:extLst>
              <a:ext uri="{FF2B5EF4-FFF2-40B4-BE49-F238E27FC236}">
                <a16:creationId xmlns:a16="http://schemas.microsoft.com/office/drawing/2014/main" id="{23FEA2D3-82B6-4DC1-B814-1EA56EC8330F}"/>
              </a:ext>
            </a:extLst>
          </p:cNvPr>
          <p:cNvPicPr>
            <a:picLocks noGrp="1" noChangeAspect="1"/>
          </p:cNvPicPr>
          <p:nvPr>
            <p:ph idx="1"/>
          </p:nvPr>
        </p:nvPicPr>
        <p:blipFill>
          <a:blip r:embed="rId2"/>
          <a:stretch>
            <a:fillRect/>
          </a:stretch>
        </p:blipFill>
        <p:spPr>
          <a:xfrm>
            <a:off x="8412141" y="2055773"/>
            <a:ext cx="3203265" cy="4648782"/>
          </a:xfrm>
        </p:spPr>
      </p:pic>
      <p:pic>
        <p:nvPicPr>
          <p:cNvPr id="5" name="Рисунок 5" descr="Изображение выглядит как мужчина, волосы, стоит, носит&#10;&#10;Автоматически созданное описание">
            <a:extLst>
              <a:ext uri="{FF2B5EF4-FFF2-40B4-BE49-F238E27FC236}">
                <a16:creationId xmlns:a16="http://schemas.microsoft.com/office/drawing/2014/main" id="{2164332B-0B99-4B87-AA1F-DE7F4306FD73}"/>
              </a:ext>
            </a:extLst>
          </p:cNvPr>
          <p:cNvPicPr>
            <a:picLocks noChangeAspect="1"/>
          </p:cNvPicPr>
          <p:nvPr/>
        </p:nvPicPr>
        <p:blipFill>
          <a:blip r:embed="rId3"/>
          <a:stretch>
            <a:fillRect/>
          </a:stretch>
        </p:blipFill>
        <p:spPr>
          <a:xfrm>
            <a:off x="5121056" y="2097849"/>
            <a:ext cx="3296432" cy="4603834"/>
          </a:xfrm>
          <a:prstGeom prst="rect">
            <a:avLst/>
          </a:prstGeom>
        </p:spPr>
      </p:pic>
      <p:pic>
        <p:nvPicPr>
          <p:cNvPr id="6" name="Рисунок 6" descr="Изображение выглядит как внутренний, фотография, сидит, зеркало&#10;&#10;Автоматически созданное описание">
            <a:extLst>
              <a:ext uri="{FF2B5EF4-FFF2-40B4-BE49-F238E27FC236}">
                <a16:creationId xmlns:a16="http://schemas.microsoft.com/office/drawing/2014/main" id="{346E556C-C87A-4FAC-BAC3-D0BFC8B8F36E}"/>
              </a:ext>
            </a:extLst>
          </p:cNvPr>
          <p:cNvPicPr>
            <a:picLocks noChangeAspect="1"/>
          </p:cNvPicPr>
          <p:nvPr/>
        </p:nvPicPr>
        <p:blipFill>
          <a:blip r:embed="rId4"/>
          <a:stretch>
            <a:fillRect/>
          </a:stretch>
        </p:blipFill>
        <p:spPr>
          <a:xfrm>
            <a:off x="6264" y="2646103"/>
            <a:ext cx="5446732" cy="3131547"/>
          </a:xfrm>
          <a:prstGeom prst="rect">
            <a:avLst/>
          </a:prstGeom>
        </p:spPr>
      </p:pic>
    </p:spTree>
    <p:extLst>
      <p:ext uri="{BB962C8B-B14F-4D97-AF65-F5344CB8AC3E}">
        <p14:creationId xmlns:p14="http://schemas.microsoft.com/office/powerpoint/2010/main" val="3841941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фотография, старый, здание, лошадиные&#10;&#10;Автоматически созданное описание">
            <a:extLst>
              <a:ext uri="{FF2B5EF4-FFF2-40B4-BE49-F238E27FC236}">
                <a16:creationId xmlns:a16="http://schemas.microsoft.com/office/drawing/2014/main" id="{D5EBEEC1-69E2-4112-993D-5FD943AF49C7}"/>
              </a:ext>
            </a:extLst>
          </p:cNvPr>
          <p:cNvPicPr>
            <a:picLocks noGrp="1" noChangeAspect="1"/>
          </p:cNvPicPr>
          <p:nvPr>
            <p:ph idx="1"/>
          </p:nvPr>
        </p:nvPicPr>
        <p:blipFill>
          <a:blip r:embed="rId2"/>
          <a:stretch>
            <a:fillRect/>
          </a:stretch>
        </p:blipFill>
        <p:spPr>
          <a:xfrm>
            <a:off x="-3005" y="1711310"/>
            <a:ext cx="6286246" cy="4523522"/>
          </a:xfrm>
        </p:spPr>
      </p:pic>
      <p:pic>
        <p:nvPicPr>
          <p:cNvPr id="5" name="Рисунок 5" descr="Изображение выглядит как текст&#10;&#10;Автоматически созданное описание">
            <a:extLst>
              <a:ext uri="{FF2B5EF4-FFF2-40B4-BE49-F238E27FC236}">
                <a16:creationId xmlns:a16="http://schemas.microsoft.com/office/drawing/2014/main" id="{9F940117-640F-470F-865B-01814A3C4378}"/>
              </a:ext>
            </a:extLst>
          </p:cNvPr>
          <p:cNvPicPr>
            <a:picLocks noChangeAspect="1"/>
          </p:cNvPicPr>
          <p:nvPr/>
        </p:nvPicPr>
        <p:blipFill>
          <a:blip r:embed="rId3"/>
          <a:stretch>
            <a:fillRect/>
          </a:stretch>
        </p:blipFill>
        <p:spPr>
          <a:xfrm>
            <a:off x="1812100" y="406163"/>
            <a:ext cx="9152349" cy="1306657"/>
          </a:xfrm>
          <a:prstGeom prst="rect">
            <a:avLst/>
          </a:prstGeom>
        </p:spPr>
      </p:pic>
      <p:pic>
        <p:nvPicPr>
          <p:cNvPr id="6" name="Рисунок 6" descr="Изображение выглядит как фотография, старый, внешний, в позе&#10;&#10;Автоматически созданное описание">
            <a:extLst>
              <a:ext uri="{FF2B5EF4-FFF2-40B4-BE49-F238E27FC236}">
                <a16:creationId xmlns:a16="http://schemas.microsoft.com/office/drawing/2014/main" id="{A9B2A2CE-E4C5-43A2-A482-AEE01A42ED95}"/>
              </a:ext>
            </a:extLst>
          </p:cNvPr>
          <p:cNvPicPr>
            <a:picLocks noChangeAspect="1"/>
          </p:cNvPicPr>
          <p:nvPr/>
        </p:nvPicPr>
        <p:blipFill>
          <a:blip r:embed="rId4"/>
          <a:stretch>
            <a:fillRect/>
          </a:stretch>
        </p:blipFill>
        <p:spPr>
          <a:xfrm>
            <a:off x="6279714" y="1711351"/>
            <a:ext cx="5958214" cy="4197300"/>
          </a:xfrm>
          <a:prstGeom prst="rect">
            <a:avLst/>
          </a:prstGeom>
        </p:spPr>
      </p:pic>
      <p:pic>
        <p:nvPicPr>
          <p:cNvPr id="7" name="Рисунок 7" descr="Изображение выглядит как текст&#10;&#10;Автоматически созданное описание">
            <a:extLst>
              <a:ext uri="{FF2B5EF4-FFF2-40B4-BE49-F238E27FC236}">
                <a16:creationId xmlns:a16="http://schemas.microsoft.com/office/drawing/2014/main" id="{E2AF5B39-7D6C-4041-B062-91789AACAA3F}"/>
              </a:ext>
            </a:extLst>
          </p:cNvPr>
          <p:cNvPicPr>
            <a:picLocks noChangeAspect="1"/>
          </p:cNvPicPr>
          <p:nvPr/>
        </p:nvPicPr>
        <p:blipFill>
          <a:blip r:embed="rId5"/>
          <a:stretch>
            <a:fillRect/>
          </a:stretch>
        </p:blipFill>
        <p:spPr>
          <a:xfrm>
            <a:off x="6279716" y="5906911"/>
            <a:ext cx="5958213" cy="472125"/>
          </a:xfrm>
          <a:prstGeom prst="rect">
            <a:avLst/>
          </a:prstGeom>
        </p:spPr>
      </p:pic>
    </p:spTree>
    <p:extLst>
      <p:ext uri="{BB962C8B-B14F-4D97-AF65-F5344CB8AC3E}">
        <p14:creationId xmlns:p14="http://schemas.microsoft.com/office/powerpoint/2010/main" val="1758665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7" descr="Изображение выглядит как текст&#10;&#10;Автоматически созданное описание">
            <a:extLst>
              <a:ext uri="{FF2B5EF4-FFF2-40B4-BE49-F238E27FC236}">
                <a16:creationId xmlns:a16="http://schemas.microsoft.com/office/drawing/2014/main" id="{2C25107E-DBCB-416B-84B5-73997C79C702}"/>
              </a:ext>
            </a:extLst>
          </p:cNvPr>
          <p:cNvPicPr>
            <a:picLocks noGrp="1" noChangeAspect="1"/>
          </p:cNvPicPr>
          <p:nvPr>
            <p:ph idx="1"/>
          </p:nvPr>
        </p:nvPicPr>
        <p:blipFill>
          <a:blip r:embed="rId2"/>
          <a:stretch>
            <a:fillRect/>
          </a:stretch>
        </p:blipFill>
        <p:spPr>
          <a:xfrm>
            <a:off x="1975498" y="-3141"/>
            <a:ext cx="8655048" cy="6865455"/>
          </a:xfrm>
        </p:spPr>
      </p:pic>
    </p:spTree>
    <p:extLst>
      <p:ext uri="{BB962C8B-B14F-4D97-AF65-F5344CB8AC3E}">
        <p14:creationId xmlns:p14="http://schemas.microsoft.com/office/powerpoint/2010/main" val="134029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1CA7196-CAF1-4234-8849-E335F0BC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541D10-5E3A-4BB0-8677-FED86AEDBF63}"/>
              </a:ext>
            </a:extLst>
          </p:cNvPr>
          <p:cNvSpPr>
            <a:spLocks noGrp="1"/>
          </p:cNvSpPr>
          <p:nvPr>
            <p:ph type="title"/>
          </p:nvPr>
        </p:nvSpPr>
        <p:spPr>
          <a:xfrm>
            <a:off x="8128028" y="239150"/>
            <a:ext cx="3390899" cy="6676404"/>
          </a:xfrm>
        </p:spPr>
        <p:txBody>
          <a:bodyPr>
            <a:noAutofit/>
          </a:bodyPr>
          <a:lstStyle/>
          <a:p>
            <a:pPr algn="ctr"/>
            <a:r>
              <a:rPr lang="ru-RU" sz="1600" b="1">
                <a:latin typeface="Courier New"/>
                <a:ea typeface="+mj-lt"/>
                <a:cs typeface="+mj-lt"/>
              </a:rPr>
              <a:t>Место, где родился будущий писатель, считалось чуть ли не самым печальным в старой Москве. Еще в начале XIX века на этой московской окраине располагалось кладбище, где хоронили отвергнутых обществом людей – самоубийц и преступников. Бедное кладбище называли «убогим домом», а его хранителей – «</a:t>
            </a:r>
            <a:r>
              <a:rPr lang="ru-RU" sz="1600" b="1" err="1">
                <a:latin typeface="Courier New"/>
                <a:ea typeface="+mj-lt"/>
                <a:cs typeface="+mj-lt"/>
              </a:rPr>
              <a:t>божедомами</a:t>
            </a:r>
            <a:r>
              <a:rPr lang="ru-RU" sz="1600" b="1">
                <a:latin typeface="Courier New"/>
                <a:ea typeface="+mj-lt"/>
                <a:cs typeface="+mj-lt"/>
              </a:rPr>
              <a:t>». Неподалеку от погоста находился приют для умалишенных. В 1806 году здесь по проекту архитектора Жилярди было выстроено великолепное здание, которое отвели под больницу для бедных.(московская мариинская больница)</a:t>
            </a:r>
            <a:endParaRPr lang="ru-RU" sz="1600" b="1">
              <a:latin typeface="Courier New"/>
            </a:endParaRPr>
          </a:p>
        </p:txBody>
      </p:sp>
      <p:pic>
        <p:nvPicPr>
          <p:cNvPr id="4" name="Рисунок 4" descr="Изображение выглядит как здание, старый, фотография, внешний&#10;&#10;Автоматически созданное описание">
            <a:extLst>
              <a:ext uri="{FF2B5EF4-FFF2-40B4-BE49-F238E27FC236}">
                <a16:creationId xmlns:a16="http://schemas.microsoft.com/office/drawing/2014/main" id="{41F1B766-7709-47D2-97FC-1DAF03567391}"/>
              </a:ext>
            </a:extLst>
          </p:cNvPr>
          <p:cNvPicPr>
            <a:picLocks noChangeAspect="1"/>
          </p:cNvPicPr>
          <p:nvPr/>
        </p:nvPicPr>
        <p:blipFill>
          <a:blip r:embed="rId2"/>
          <a:stretch>
            <a:fillRect/>
          </a:stretch>
        </p:blipFill>
        <p:spPr>
          <a:xfrm>
            <a:off x="7754" y="994482"/>
            <a:ext cx="7893167" cy="4825903"/>
          </a:xfrm>
          <a:prstGeom prst="rect">
            <a:avLst/>
          </a:prstGeom>
        </p:spPr>
      </p:pic>
    </p:spTree>
    <p:extLst>
      <p:ext uri="{BB962C8B-B14F-4D97-AF65-F5344CB8AC3E}">
        <p14:creationId xmlns:p14="http://schemas.microsoft.com/office/powerpoint/2010/main" val="507707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1A3132-74D3-41EA-97EB-93A6DAD50B7A}"/>
              </a:ext>
            </a:extLst>
          </p:cNvPr>
          <p:cNvSpPr>
            <a:spLocks noGrp="1"/>
          </p:cNvSpPr>
          <p:nvPr>
            <p:ph type="title"/>
          </p:nvPr>
        </p:nvSpPr>
        <p:spPr>
          <a:xfrm>
            <a:off x="1371599" y="1010097"/>
            <a:ext cx="9486901" cy="478126"/>
          </a:xfrm>
        </p:spPr>
        <p:txBody>
          <a:bodyPr anchor="b">
            <a:normAutofit fontScale="90000"/>
          </a:bodyPr>
          <a:lstStyle/>
          <a:p>
            <a:pPr algn="ctr"/>
            <a:r>
              <a:rPr lang="ru-RU"/>
              <a:t>Обстановка в доме</a:t>
            </a:r>
          </a:p>
        </p:txBody>
      </p:sp>
      <p:sp>
        <p:nvSpPr>
          <p:cNvPr id="3" name="Content Placeholder 2">
            <a:extLst>
              <a:ext uri="{FF2B5EF4-FFF2-40B4-BE49-F238E27FC236}">
                <a16:creationId xmlns:a16="http://schemas.microsoft.com/office/drawing/2014/main" id="{81171ECE-A7BC-421A-8988-B4727CE4A156}"/>
              </a:ext>
            </a:extLst>
          </p:cNvPr>
          <p:cNvSpPr>
            <a:spLocks noGrp="1"/>
          </p:cNvSpPr>
          <p:nvPr>
            <p:ph idx="1"/>
          </p:nvPr>
        </p:nvSpPr>
        <p:spPr>
          <a:xfrm>
            <a:off x="911525" y="1717427"/>
            <a:ext cx="10263277" cy="4259509"/>
          </a:xfrm>
        </p:spPr>
        <p:txBody>
          <a:bodyPr vert="horz" lIns="91440" tIns="45720" rIns="91440" bIns="45720" rtlCol="0" anchor="t">
            <a:normAutofit fontScale="92500" lnSpcReduction="10000"/>
          </a:bodyPr>
          <a:lstStyle/>
          <a:p>
            <a:pPr marL="0" indent="0" algn="just">
              <a:buNone/>
            </a:pPr>
            <a:r>
              <a:rPr lang="ru-RU" b="1">
                <a:latin typeface="Courier New"/>
                <a:ea typeface="+mj-lt"/>
                <a:cs typeface="+mj-lt"/>
              </a:rPr>
              <a:t> Казенная квартира Достоевских, располагавшаяся во флигеле больницы, </a:t>
            </a:r>
            <a:r>
              <a:rPr lang="ru-RU" b="1" u="sng">
                <a:latin typeface="Courier New"/>
                <a:ea typeface="+mj-lt"/>
                <a:cs typeface="+mj-lt"/>
              </a:rPr>
              <a:t>была мрачноватой и не слишком просторной – три небольших комнаты и кухня с русской печью, так что семье, со временем разросшейся до девяти человек, приходилось тесниться.</a:t>
            </a:r>
            <a:r>
              <a:rPr lang="ru-RU" b="1">
                <a:latin typeface="Courier New"/>
                <a:ea typeface="+mj-lt"/>
                <a:cs typeface="+mj-lt"/>
              </a:rPr>
              <a:t> Полутемную детскую занимали старшие братья – Михаил и Федор, младших поместили прямо в спальне родителей, отделенной дощатой перегородкой от зала – единственной вместительной и светлой комнаты в доме. Но все же Достоевские не бедствовали. Отец семейства имел частную практику и заботился о благосостоянии своей семьи. В доме прислуживали няня, горничная; были кухарка, кучер и лакей; а когда в семье появлялся новорожденный, ему нанимали кормилицу.</a:t>
            </a:r>
            <a:endParaRPr lang="ru-RU" b="1">
              <a:latin typeface="Courier New"/>
              <a:cs typeface="Courier New"/>
            </a:endParaRPr>
          </a:p>
        </p:txBody>
      </p:sp>
    </p:spTree>
    <p:extLst>
      <p:ext uri="{BB962C8B-B14F-4D97-AF65-F5344CB8AC3E}">
        <p14:creationId xmlns:p14="http://schemas.microsoft.com/office/powerpoint/2010/main" val="1774588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человек, снимок экрана, держит&#10;&#10;Автоматически созданное описание">
            <a:extLst>
              <a:ext uri="{FF2B5EF4-FFF2-40B4-BE49-F238E27FC236}">
                <a16:creationId xmlns:a16="http://schemas.microsoft.com/office/drawing/2014/main" id="{4B3C3470-F934-4ABD-B8A1-5B5CF53782A7}"/>
              </a:ext>
            </a:extLst>
          </p:cNvPr>
          <p:cNvPicPr>
            <a:picLocks noGrp="1" noChangeAspect="1"/>
          </p:cNvPicPr>
          <p:nvPr>
            <p:ph idx="1"/>
          </p:nvPr>
        </p:nvPicPr>
        <p:blipFill>
          <a:blip r:embed="rId2"/>
          <a:stretch>
            <a:fillRect/>
          </a:stretch>
        </p:blipFill>
        <p:spPr>
          <a:xfrm>
            <a:off x="1890974" y="-3946"/>
            <a:ext cx="9523303" cy="3361150"/>
          </a:xfrm>
        </p:spPr>
      </p:pic>
      <p:pic>
        <p:nvPicPr>
          <p:cNvPr id="5" name="Рисунок 5" descr="Изображение выглядит как трава, внешний, зеленый, здание&#10;&#10;Автоматически созданное описание">
            <a:extLst>
              <a:ext uri="{FF2B5EF4-FFF2-40B4-BE49-F238E27FC236}">
                <a16:creationId xmlns:a16="http://schemas.microsoft.com/office/drawing/2014/main" id="{B5FFD257-4A00-4520-980A-D5BD3860B317}"/>
              </a:ext>
            </a:extLst>
          </p:cNvPr>
          <p:cNvPicPr>
            <a:picLocks noChangeAspect="1"/>
          </p:cNvPicPr>
          <p:nvPr/>
        </p:nvPicPr>
        <p:blipFill>
          <a:blip r:embed="rId3"/>
          <a:stretch>
            <a:fillRect/>
          </a:stretch>
        </p:blipFill>
        <p:spPr>
          <a:xfrm>
            <a:off x="2532346" y="3283949"/>
            <a:ext cx="8004130" cy="3578183"/>
          </a:xfrm>
          <a:prstGeom prst="rect">
            <a:avLst/>
          </a:prstGeom>
        </p:spPr>
      </p:pic>
    </p:spTree>
    <p:extLst>
      <p:ext uri="{BB962C8B-B14F-4D97-AF65-F5344CB8AC3E}">
        <p14:creationId xmlns:p14="http://schemas.microsoft.com/office/powerpoint/2010/main" val="1674999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6753ACD-8389-4A4D-8E6D-14DCDB25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063972"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755847-888D-434C-A0D9-50588418E35D}"/>
              </a:ext>
            </a:extLst>
          </p:cNvPr>
          <p:cNvSpPr>
            <a:spLocks noGrp="1"/>
          </p:cNvSpPr>
          <p:nvPr>
            <p:ph type="title"/>
          </p:nvPr>
        </p:nvSpPr>
        <p:spPr>
          <a:xfrm>
            <a:off x="1004234" y="933189"/>
            <a:ext cx="3226186" cy="5221266"/>
          </a:xfrm>
        </p:spPr>
        <p:txBody>
          <a:bodyPr anchor="ctr">
            <a:normAutofit/>
          </a:bodyPr>
          <a:lstStyle/>
          <a:p>
            <a:pPr algn="ctr"/>
            <a:r>
              <a:rPr lang="ru-RU" sz="1800" b="1">
                <a:latin typeface="Courier New"/>
                <a:ea typeface="+mj-lt"/>
                <a:cs typeface="+mj-lt"/>
              </a:rPr>
              <a:t>По словам жены писателя, Анны Григорьевны, «Федор Михайлович охотно вспоминал о своем счастливом, безмятежном детстве и с горячим чувством говорил о матери. Он особенно любил старшего брата Мишу и сестру Вареньку. Младшие братья и сестры не оставили в нем сильного впечатления».</a:t>
            </a:r>
            <a:endParaRPr lang="ru-RU" sz="1800" b="1">
              <a:latin typeface="Courier New"/>
              <a:cs typeface="Courier New"/>
            </a:endParaRPr>
          </a:p>
        </p:txBody>
      </p:sp>
      <p:pic>
        <p:nvPicPr>
          <p:cNvPr id="6" name="Рисунок 6" descr="Изображение выглядит как текст, книга&#10;&#10;Автоматически созданное описание">
            <a:extLst>
              <a:ext uri="{FF2B5EF4-FFF2-40B4-BE49-F238E27FC236}">
                <a16:creationId xmlns:a16="http://schemas.microsoft.com/office/drawing/2014/main" id="{84ACE249-F51E-4E09-A0E6-B0D8395F8D1E}"/>
              </a:ext>
            </a:extLst>
          </p:cNvPr>
          <p:cNvPicPr>
            <a:picLocks noChangeAspect="1"/>
          </p:cNvPicPr>
          <p:nvPr/>
        </p:nvPicPr>
        <p:blipFill>
          <a:blip r:embed="rId2"/>
          <a:stretch>
            <a:fillRect/>
          </a:stretch>
        </p:blipFill>
        <p:spPr>
          <a:xfrm>
            <a:off x="4795693" y="685802"/>
            <a:ext cx="3888504" cy="5295665"/>
          </a:xfrm>
          <a:prstGeom prst="rect">
            <a:avLst/>
          </a:prstGeom>
        </p:spPr>
      </p:pic>
      <p:sp>
        <p:nvSpPr>
          <p:cNvPr id="3" name="Content Placeholder 2">
            <a:extLst>
              <a:ext uri="{FF2B5EF4-FFF2-40B4-BE49-F238E27FC236}">
                <a16:creationId xmlns:a16="http://schemas.microsoft.com/office/drawing/2014/main" id="{0FCD3840-256A-477F-B2D1-1873F868E739}"/>
              </a:ext>
            </a:extLst>
          </p:cNvPr>
          <p:cNvSpPr>
            <a:spLocks noGrp="1"/>
          </p:cNvSpPr>
          <p:nvPr>
            <p:ph idx="1"/>
          </p:nvPr>
        </p:nvSpPr>
        <p:spPr>
          <a:xfrm>
            <a:off x="8687843" y="683712"/>
            <a:ext cx="3379737" cy="5653720"/>
          </a:xfrm>
        </p:spPr>
        <p:txBody>
          <a:bodyPr vert="horz" lIns="91440" tIns="45720" rIns="91440" bIns="45720" rtlCol="0" anchor="t">
            <a:normAutofit fontScale="92500" lnSpcReduction="10000"/>
          </a:bodyPr>
          <a:lstStyle/>
          <a:p>
            <a:pPr marL="0" indent="0" algn="just">
              <a:lnSpc>
                <a:spcPct val="90000"/>
              </a:lnSpc>
              <a:buNone/>
            </a:pPr>
            <a:r>
              <a:rPr lang="ru-RU" sz="1600" b="1">
                <a:latin typeface="Courier New"/>
                <a:ea typeface="+mj-lt"/>
                <a:cs typeface="+mj-lt"/>
              </a:rPr>
              <a:t>Но едва ли детство Достоевского было таким безмятежным. </a:t>
            </a:r>
            <a:endParaRPr lang="ru-RU" sz="1600" b="1">
              <a:latin typeface="Courier New"/>
              <a:ea typeface="+mj-lt"/>
              <a:cs typeface="Courier New"/>
            </a:endParaRPr>
          </a:p>
          <a:p>
            <a:pPr marL="0" indent="0" algn="just">
              <a:lnSpc>
                <a:spcPct val="90000"/>
              </a:lnSpc>
              <a:buNone/>
            </a:pPr>
            <a:r>
              <a:rPr lang="ru-RU" sz="1600" b="1">
                <a:latin typeface="Courier New"/>
                <a:ea typeface="+mj-lt"/>
                <a:cs typeface="+mj-lt"/>
              </a:rPr>
              <a:t>Мать называла Федю «настоящий огонь»; столкновения с отцом, страх перед ним и скрытое недоброжелательство рано развили в ребенке замкнутость и неискренность.</a:t>
            </a:r>
            <a:endParaRPr lang="ru-RU" sz="1600" b="1">
              <a:latin typeface="Courier New"/>
              <a:ea typeface="+mj-lt"/>
              <a:cs typeface="Courier New"/>
            </a:endParaRPr>
          </a:p>
          <a:p>
            <a:pPr marL="0" indent="0" algn="just">
              <a:lnSpc>
                <a:spcPct val="90000"/>
              </a:lnSpc>
              <a:buNone/>
            </a:pPr>
            <a:r>
              <a:rPr lang="ru-RU" sz="1600" b="1">
                <a:latin typeface="Courier New"/>
                <a:ea typeface="+mj-lt"/>
                <a:cs typeface="+mj-lt"/>
              </a:rPr>
              <a:t> «Не удивляюсь, друг мой, Федькиным проказам, — писала Мария Федоровна мужу, — ибо от него всегда должно ожидать подобных».</a:t>
            </a:r>
            <a:endParaRPr lang="ru-RU" sz="1600" b="1">
              <a:latin typeface="Courier New"/>
              <a:ea typeface="+mj-lt"/>
              <a:cs typeface="Courier New"/>
            </a:endParaRPr>
          </a:p>
          <a:p>
            <a:pPr marL="0" indent="0" algn="just">
              <a:lnSpc>
                <a:spcPct val="90000"/>
              </a:lnSpc>
              <a:buNone/>
            </a:pPr>
            <a:r>
              <a:rPr lang="ru-RU" sz="1600" b="1">
                <a:latin typeface="Courier New"/>
                <a:ea typeface="+mj-lt"/>
                <a:cs typeface="+mj-lt"/>
              </a:rPr>
              <a:t> А отец говаривал Федору: «Эй, Федя, уймись, не сдобровать тебе... быть тебе под красной шапкой».</a:t>
            </a:r>
            <a:endParaRPr lang="ru-RU" sz="1600" b="1">
              <a:latin typeface="Courier New"/>
              <a:ea typeface="+mj-lt"/>
              <a:cs typeface="Courier New"/>
            </a:endParaRPr>
          </a:p>
          <a:p>
            <a:pPr marL="0" indent="0" algn="just">
              <a:lnSpc>
                <a:spcPct val="90000"/>
              </a:lnSpc>
              <a:buNone/>
            </a:pPr>
            <a:r>
              <a:rPr lang="ru-RU" sz="1600" b="1">
                <a:latin typeface="Courier New"/>
                <a:ea typeface="+mj-lt"/>
                <a:cs typeface="+mj-lt"/>
              </a:rPr>
              <a:t> Эта угроза рекрутчиной, хотя бы и шутливая, всё же не свидетельствует о родительской нежности.</a:t>
            </a:r>
            <a:endParaRPr lang="ru-RU" sz="1600" b="1">
              <a:latin typeface="Courier New"/>
              <a:cs typeface="Courier New"/>
            </a:endParaRPr>
          </a:p>
          <a:p>
            <a:pPr marL="0" indent="0" algn="just">
              <a:lnSpc>
                <a:spcPct val="90000"/>
              </a:lnSpc>
              <a:buNone/>
            </a:pPr>
            <a:r>
              <a:rPr lang="ru-RU" sz="1600" b="1">
                <a:latin typeface="Courier New"/>
                <a:ea typeface="+mj-lt"/>
                <a:cs typeface="+mj-lt"/>
              </a:rPr>
              <a:t>Дети трепетали перед отцом, боялись вспышек его гнева.</a:t>
            </a:r>
            <a:r>
              <a:rPr lang="ru-RU" sz="1300" b="1">
                <a:latin typeface="Courier New"/>
                <a:ea typeface="+mj-lt"/>
                <a:cs typeface="+mj-lt"/>
              </a:rPr>
              <a:t> </a:t>
            </a:r>
            <a:endParaRPr lang="ru-RU" sz="1300" b="1">
              <a:latin typeface="Courier New"/>
              <a:cs typeface="Courier New"/>
            </a:endParaRPr>
          </a:p>
          <a:p>
            <a:pPr>
              <a:lnSpc>
                <a:spcPct val="90000"/>
              </a:lnSpc>
            </a:pPr>
            <a:endParaRPr lang="ru-RU" sz="1300" b="1">
              <a:latin typeface="Courier New"/>
              <a:cs typeface="Courier New"/>
            </a:endParaRPr>
          </a:p>
        </p:txBody>
      </p:sp>
    </p:spTree>
    <p:extLst>
      <p:ext uri="{BB962C8B-B14F-4D97-AF65-F5344CB8AC3E}">
        <p14:creationId xmlns:p14="http://schemas.microsoft.com/office/powerpoint/2010/main" val="4079666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485AE2-6BE9-4DCA-A6C4-83F4EEFCC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5BA7CAF-5EE9-4EEE-9E12-B2CECCB94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EC199F73-795E-469A-AF4B-13FA2C7AB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4431"/>
            <a:ext cx="1082040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6C527-C241-41C7-853A-6D10883FE8E0}"/>
              </a:ext>
            </a:extLst>
          </p:cNvPr>
          <p:cNvSpPr>
            <a:spLocks noGrp="1"/>
          </p:cNvSpPr>
          <p:nvPr>
            <p:ph type="title"/>
          </p:nvPr>
        </p:nvSpPr>
        <p:spPr>
          <a:xfrm>
            <a:off x="683569" y="1257482"/>
            <a:ext cx="7562067" cy="5418946"/>
          </a:xfrm>
        </p:spPr>
        <p:txBody>
          <a:bodyPr vert="horz" lIns="91440" tIns="45720" rIns="91440" bIns="45720" rtlCol="0" anchor="b">
            <a:noAutofit/>
          </a:bodyPr>
          <a:lstStyle/>
          <a:p>
            <a:pPr algn="ctr"/>
            <a:endParaRPr lang="en-US" sz="5400" kern="1200" cap="all" spc="300" baseline="0">
              <a:latin typeface="+mj-lt"/>
            </a:endParaRPr>
          </a:p>
          <a:p>
            <a:pPr algn="ctr"/>
            <a:r>
              <a:rPr lang="ru-RU" sz="1600" b="1" i="1" u="sng">
                <a:latin typeface="Courier New"/>
                <a:ea typeface="+mj-lt"/>
                <a:cs typeface="+mj-lt"/>
              </a:rPr>
              <a:t>Мать федора достоевского </a:t>
            </a:r>
            <a:r>
              <a:rPr lang="ru-RU" sz="1600" b="1">
                <a:latin typeface="Courier New"/>
                <a:ea typeface="+mj-lt"/>
                <a:cs typeface="+mj-lt"/>
              </a:rPr>
              <a:t>- Мягкая, добрая и нежная, она в то же время отличалась и практичностью, и вела хозяйство и в городе и деревне крепкой рукой. Внешность её отличалась женственностью и хрупкостью: её здоровье было ослаблено частыми родами.</a:t>
            </a:r>
            <a:endParaRPr lang="ru-RU" sz="1600" b="1">
              <a:latin typeface="Courier New"/>
              <a:cs typeface="Courier New"/>
            </a:endParaRPr>
          </a:p>
          <a:p>
            <a:pPr algn="ctr"/>
            <a:r>
              <a:rPr lang="ru-RU" sz="1600" b="1">
                <a:latin typeface="Courier New"/>
                <a:ea typeface="+mj-lt"/>
                <a:cs typeface="+mj-lt"/>
              </a:rPr>
              <a:t>У неё открылся туберкулез, она много болела, проводила целые дни в постели, и дети подходили к её кровати и целовали тонкую руку с синими прожилками.</a:t>
            </a:r>
            <a:endParaRPr lang="ru-RU" sz="1600" b="1">
              <a:latin typeface="Courier New"/>
              <a:cs typeface="Courier New"/>
            </a:endParaRPr>
          </a:p>
          <a:p>
            <a:pPr algn="ctr"/>
            <a:r>
              <a:rPr lang="ru-RU" sz="1600" b="1" u="sng">
                <a:latin typeface="Courier New"/>
                <a:ea typeface="+mj-lt"/>
                <a:cs typeface="+mj-lt"/>
              </a:rPr>
              <a:t>На всю жизнь мальчик Федор, будущий писатель, запомнил болезнь матери — и в его сознании любовь и жалость, женское и увядающее слилось в безраздельном, волнующем и трогательном единстве.</a:t>
            </a:r>
            <a:endParaRPr lang="ru-RU" sz="1600" b="1" u="sng">
              <a:latin typeface="Courier New"/>
              <a:cs typeface="Courier New"/>
            </a:endParaRPr>
          </a:p>
          <a:p>
            <a:pPr algn="ctr"/>
            <a:r>
              <a:rPr lang="ru-RU" sz="1600" b="1" i="1">
                <a:latin typeface="Courier New"/>
                <a:ea typeface="+mj-lt"/>
                <a:cs typeface="+mj-lt"/>
              </a:rPr>
              <a:t>В 1837 году мать Достоевского умерла от чахотки. </a:t>
            </a:r>
            <a:br>
              <a:rPr lang="ru-RU" sz="1600" b="1" i="1">
                <a:latin typeface="Courier New"/>
                <a:ea typeface="+mj-lt"/>
                <a:cs typeface="+mj-lt"/>
              </a:rPr>
            </a:br>
            <a:r>
              <a:rPr lang="ru-RU" sz="1600" b="1">
                <a:latin typeface="Courier New"/>
                <a:ea typeface="+mj-lt"/>
                <a:cs typeface="+mj-lt"/>
              </a:rPr>
              <a:t>После смерти жены отец писателяь вышел в отставку и</a:t>
            </a:r>
            <a:r>
              <a:rPr lang="ru-RU" sz="3600" b="1">
                <a:ea typeface="+mj-lt"/>
                <a:cs typeface="+mj-lt"/>
              </a:rPr>
              <a:t> </a:t>
            </a:r>
            <a:r>
              <a:rPr lang="ru-RU" sz="1600" b="1">
                <a:latin typeface="Courier New"/>
                <a:ea typeface="+mj-lt"/>
                <a:cs typeface="+mj-lt"/>
              </a:rPr>
              <a:t>поселился в своем небольшом имении в Тульской губернии, имении, состоявшем из двух деревень — Даровое и Черемашня.там он начал пить и давать волю своему дурному характеру.</a:t>
            </a:r>
            <a:endParaRPr lang="ru-RU" sz="1600" b="1">
              <a:latin typeface="Courier New"/>
              <a:cs typeface="Courier New"/>
            </a:endParaRPr>
          </a:p>
          <a:p>
            <a:pPr algn="ctr"/>
            <a:endParaRPr lang="ru-RU"/>
          </a:p>
        </p:txBody>
      </p:sp>
      <p:pic>
        <p:nvPicPr>
          <p:cNvPr id="4" name="Рисунок 4" descr="Изображение выглядит как текст, фотография, женщина, сидит&#10;&#10;Автоматически созданное описание">
            <a:extLst>
              <a:ext uri="{FF2B5EF4-FFF2-40B4-BE49-F238E27FC236}">
                <a16:creationId xmlns:a16="http://schemas.microsoft.com/office/drawing/2014/main" id="{25A2EFF7-F35D-4811-91EB-1F9680960377}"/>
              </a:ext>
            </a:extLst>
          </p:cNvPr>
          <p:cNvPicPr>
            <a:picLocks noChangeAspect="1"/>
          </p:cNvPicPr>
          <p:nvPr/>
        </p:nvPicPr>
        <p:blipFill>
          <a:blip r:embed="rId2"/>
          <a:stretch>
            <a:fillRect/>
          </a:stretch>
        </p:blipFill>
        <p:spPr>
          <a:xfrm>
            <a:off x="8137743" y="1014007"/>
            <a:ext cx="3181610" cy="4746479"/>
          </a:xfrm>
          <a:prstGeom prst="rect">
            <a:avLst/>
          </a:prstGeom>
        </p:spPr>
      </p:pic>
    </p:spTree>
    <p:extLst>
      <p:ext uri="{BB962C8B-B14F-4D97-AF65-F5344CB8AC3E}">
        <p14:creationId xmlns:p14="http://schemas.microsoft.com/office/powerpoint/2010/main" val="3231969642"/>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0</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ClassicFrameVTI</vt:lpstr>
      <vt:lpstr>Достоевский федор михайлович   родился  11 ноября  (30 октября)    1821г.     в МОСКВЕ                                                                                                          </vt:lpstr>
      <vt:lpstr>ДЕТСТВО И ЮНОСТЬ ПИСАТЕЛЯ.</vt:lpstr>
      <vt:lpstr>PowerPoint Presentation</vt:lpstr>
      <vt:lpstr>PowerPoint Presentation</vt:lpstr>
      <vt:lpstr>Место, где родился будущий писатель, считалось чуть ли не самым печальным в старой Москве. Еще в начале XIX века на этой московской окраине располагалось кладбище, где хоронили отвергнутых обществом людей – самоубийц и преступников. Бедное кладбище называли «убогим домом», а его хранителей – «божедомами». Неподалеку от погоста находился приют для умалишенных. В 1806 году здесь по проекту архитектора Жилярди было выстроено великолепное здание, которое отвели под больницу для бедных.(московская мариинская больница)</vt:lpstr>
      <vt:lpstr>Обстановка в доме</vt:lpstr>
      <vt:lpstr>PowerPoint Presentation</vt:lpstr>
      <vt:lpstr>По словам жены писателя, Анны Григорьевны, «Федор Михайлович охотно вспоминал о своем счастливом, безмятежном детстве и с горячим чувством говорил о матери. Он особенно любил старшего брата Мишу и сестру Вареньку. Младшие братья и сестры не оставили в нем сильного впечатления».</vt:lpstr>
      <vt:lpstr> Мать федора достоевского - Мягкая, добрая и нежная, она в то же время отличалась и практичностью, и вела хозяйство и в городе и деревне крепкой рукой. Внешность её отличалась женственностью и хрупкостью: её здоровье было ослаблено частыми родами. У неё открылся туберкулез, она много болела, проводила целые дни в постели, и дети подходили к её кровати и целовали тонкую руку с синими прожилками. На всю жизнь мальчик Федор, будущий писатель, запомнил болезнь матери — и в его сознании любовь и жалость, женское и увядающее слилось в безраздельном, волнующем и трогательном единстве. В 1837 году мать Достоевского умерла от чахотки.  После смерти жены отец писателяь вышел в отставку и поселился в своем небольшом имении в Тульской губернии, имении, состоявшем из двух деревень — Даровое и Черемашня.там он начал пить и давать волю своему дурному характеру. </vt:lpstr>
      <vt:lpstr>Детей в семье Достоевских никогда не баловали, держали в строгости, приучая к такой жизни, «в которой исполнение обязанностей и отсутствие прихотей стоит на первом плане».  Их никуда не пускали одних, заставляли уходить в школу и возвращаться строго по часам, никогда не давали ни копейки карманных денег. Кроме того, дети росли исключительно в кругу семьи, не имея друзей и не зная, что делается за больничными стенами.   Все это впоследствии печальным образом отразится на «взрослой» жизни Достоевского, характер которого и без того был непростым. Недоверчивый, очень требовательный к себе и другим, до крайности обидчивый, раздражительный и самолюбивый, он был малопригоден для товарищества и дружбы.</vt:lpstr>
      <vt:lpstr>ПЕТЕРБУРГСКИЙ ПЕРИОД</vt:lpstr>
      <vt:lpstr>PowerPoint Presentation</vt:lpstr>
      <vt:lpstr>PowerPoint Presentation</vt:lpstr>
      <vt:lpstr>PowerPoint Presentation</vt:lpstr>
      <vt:lpstr>PowerPoint Presentation</vt:lpstr>
      <vt:lpstr>PowerPoint Presentation</vt:lpstr>
      <vt:lpstr>ПЕРЕЛОМНЫЙ ПЕРИОД Ф.М.ДОСТОЕВСКОГО СЛУЧИЛСЯ НА ЕГО 18 ЛЕТ,КОГДА УМЕР ЕГО ОТЕЦ. ХАРАКТЕР ФЕДОРА СТАЛ МЕНЯТЬСЯ И ПОХОДИТЬ ЕЩЕ БОЛЬШЕ НА ХАРАКТЕР ПОКОЙНОГО ОТЦА. ИНТЕРЕСЕН ТОТ ФАКТ,ЧТО  Воображение сына было потрясено не только драматической обстановкой гибели старика, но и чувством своей вины перед ним. Он не любил его, жаловался на его скупость, незадолго до его смерти написал ему раздраженное письмо. И теперь чувствовал свою ответственность за его смерть. Это нравственное потрясение подготовило зарождение падучей(ЭПИЛЕПСИЯ). Проблема отцов и детей, преступления и наказания, вины и ответственности встретила Достоевского на пороге сознательной жизни. Это была его физиологическая и душевная рана. И только в самом конце жизни, в «Братьях Карамазовых», он освободился от нее, превратив ее в создание искусства.</vt:lpstr>
      <vt:lpstr>PowerPoint Presentation</vt:lpstr>
      <vt:lpstr>PowerPoint Presentation</vt:lpstr>
      <vt:lpstr>PowerPoint Presentation</vt:lpstr>
      <vt:lpstr>Осенью 1844 года он поселился на одной квартире с Дмитрием Григоровичем, будущим автором журнала «Современник», а к началу зимы, по его словам, относится замысел романа. В литературоведении, однако, существуют разные мнения. Ранние мемуаристы утверждают, что роман был задуман и начат ещё в Главном инженерном училище. </vt:lpstr>
      <vt:lpstr>PowerPoint Presentation</vt:lpstr>
      <vt:lpstr>PowerPoint Presentation</vt:lpstr>
      <vt:lpstr>ПЕРВЫЙ УСПЕХ НА ЛИТЕРАТУРНОМ ПОПРИЩЕ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ДОСТОЕВСКИЙ И КАТОРГА</vt:lpstr>
      <vt:lpstr>PowerPoint Presentation</vt:lpstr>
      <vt:lpstr>PowerPoint Presentation</vt:lpstr>
      <vt:lpstr>5 мая 1849 арестован Достоевский.  По «делу петрашевцев» приговорен к расстрелу, помилован, отправлен на каторгу</vt:lpstr>
      <vt:lpstr>PowerPoint Presentation</vt:lpstr>
      <vt:lpstr>ВАЖНЫЕ ДАТЫ В БИОГРАФИИ ф.м.дОСТОЕВСКОГО КОРОТКО.</vt:lpstr>
      <vt:lpstr>PowerPoint Presentation</vt:lpstr>
      <vt:lpstr>Петербург Достоевского</vt:lpstr>
      <vt:lpstr>PowerPoint Presentation</vt:lpstr>
      <vt:lpstr>PowerPoint Presentation</vt:lpstr>
      <vt:lpstr>PowerPoint Presentation</vt:lpstr>
      <vt:lpstr>PowerPoint Presentation</vt:lpstr>
      <vt:lpstr>РУКОПИСИ "ПРЕСТУПЛЕНИЕ И НАКАЗАНИЕ"</vt:lpstr>
      <vt:lpstr>Достоевский скончался 28 января 1881 года (10 февраля по новому стилю). В то утро он сказал жене: ""Я знаю, я должен сегодня умереть"". А вечером отошел ко Господу. ""Лицо усопшего было спокойно, - вспоминала Анна Григорьевна, - и казалось, что он не умер, а спит и улыбается во сне какой-то узнанной им теперь великой правде"". Об этим свидетельствовал и известный юрист Анатолий Кони: ""Федор Михайлович лежал на невысоком катафалке, так что лицо его было всем видно. Какое лицо! Его нельзя забыть... На нем не было ни того как бы удивленного, ни того окаменело-спокойного выражения, которое бывает у мертвых, окончивших жизнь не от своей или чужой руки. Оно говорило - это лицо, оно казалось одухотворенным и прекрасным"".</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2020-11-16T21:04:23Z</dcterms:created>
  <dcterms:modified xsi:type="dcterms:W3CDTF">2020-11-19T20:04:13Z</dcterms:modified>
</cp:coreProperties>
</file>