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690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29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133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923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8238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203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921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97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08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237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33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161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0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2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54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394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943AE-9941-43CB-B0AF-BA94DBF02977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A1FEC09-B22B-4FDA-9421-38081E491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49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f3/2b/3b/f32b3be1587dda89b32b46c57a9a44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ВОЗВРАЩАЕМ ЛЮБОВЬ К ЗАБЫТОЙ ЛИТЕРАТУРЕ!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Леонид Леонов «Русский лес»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93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83" y="-594"/>
            <a:ext cx="12193057" cy="6858594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>
                <a:solidFill>
                  <a:schemeClr val="accent5">
                    <a:lumMod val="75000"/>
                  </a:schemeClr>
                </a:solidFill>
              </a:rPr>
              <a:t>НЕВЫРАЗИМОЕ </a:t>
            </a:r>
            <a:endParaRPr lang="ru-RU" sz="7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endParaRPr lang="ru-RU" dirty="0">
              <a:solidFill>
                <a:srgbClr val="362E48"/>
              </a:solidFill>
              <a:latin typeface="Bandera Pro"/>
            </a:endParaRPr>
          </a:p>
          <a:p>
            <a:pPr fontAlgn="base"/>
            <a:r>
              <a:rPr lang="ru-RU" dirty="0">
                <a:solidFill>
                  <a:srgbClr val="362E48"/>
                </a:solidFill>
                <a:latin typeface="Bandera Pro"/>
              </a:rPr>
              <a:t>Что наш язык земной пред дивною природой?</a:t>
            </a:r>
            <a:br>
              <a:rPr lang="ru-RU" dirty="0">
                <a:solidFill>
                  <a:srgbClr val="362E48"/>
                </a:solidFill>
                <a:latin typeface="Bandera Pro"/>
              </a:rPr>
            </a:br>
            <a:r>
              <a:rPr lang="ru-RU" dirty="0">
                <a:solidFill>
                  <a:srgbClr val="362E48"/>
                </a:solidFill>
                <a:latin typeface="Bandera Pro"/>
              </a:rPr>
              <a:t>С какой небрежною и легкою свободой</a:t>
            </a:r>
            <a:br>
              <a:rPr lang="ru-RU" dirty="0">
                <a:solidFill>
                  <a:srgbClr val="362E48"/>
                </a:solidFill>
                <a:latin typeface="Bandera Pro"/>
              </a:rPr>
            </a:br>
            <a:r>
              <a:rPr lang="ru-RU" dirty="0">
                <a:solidFill>
                  <a:srgbClr val="362E48"/>
                </a:solidFill>
                <a:latin typeface="Bandera Pro"/>
              </a:rPr>
              <a:t>Она рассыпала повсюду красоту</a:t>
            </a:r>
            <a:br>
              <a:rPr lang="ru-RU" dirty="0">
                <a:solidFill>
                  <a:srgbClr val="362E48"/>
                </a:solidFill>
                <a:latin typeface="Bandera Pro"/>
              </a:rPr>
            </a:br>
            <a:r>
              <a:rPr lang="ru-RU" dirty="0">
                <a:solidFill>
                  <a:srgbClr val="362E48"/>
                </a:solidFill>
                <a:latin typeface="Bandera Pro"/>
              </a:rPr>
              <a:t>И разновидное с единством согласила!</a:t>
            </a:r>
            <a:br>
              <a:rPr lang="ru-RU" dirty="0">
                <a:solidFill>
                  <a:srgbClr val="362E48"/>
                </a:solidFill>
                <a:latin typeface="Bandera Pro"/>
              </a:rPr>
            </a:br>
            <a:r>
              <a:rPr lang="ru-RU" dirty="0">
                <a:solidFill>
                  <a:srgbClr val="362E48"/>
                </a:solidFill>
                <a:latin typeface="Bandera Pro"/>
              </a:rPr>
              <a:t>Но где, какая кисть ее изобразила?</a:t>
            </a:r>
            <a:br>
              <a:rPr lang="ru-RU" dirty="0">
                <a:solidFill>
                  <a:srgbClr val="362E48"/>
                </a:solidFill>
                <a:latin typeface="Bandera Pro"/>
              </a:rPr>
            </a:br>
            <a:r>
              <a:rPr lang="ru-RU" dirty="0">
                <a:solidFill>
                  <a:srgbClr val="362E48"/>
                </a:solidFill>
                <a:latin typeface="Bandera Pro"/>
              </a:rPr>
              <a:t>Едва-едва одну ее черту</a:t>
            </a:r>
            <a:br>
              <a:rPr lang="ru-RU" dirty="0">
                <a:solidFill>
                  <a:srgbClr val="362E48"/>
                </a:solidFill>
                <a:latin typeface="Bandera Pro"/>
              </a:rPr>
            </a:br>
            <a:r>
              <a:rPr lang="ru-RU" dirty="0">
                <a:solidFill>
                  <a:srgbClr val="362E48"/>
                </a:solidFill>
                <a:latin typeface="Bandera Pro"/>
              </a:rPr>
              <a:t>С усилием поймать удастся вдохновенью…</a:t>
            </a:r>
            <a:br>
              <a:rPr lang="ru-RU" dirty="0">
                <a:solidFill>
                  <a:srgbClr val="362E48"/>
                </a:solidFill>
                <a:latin typeface="Bandera Pro"/>
              </a:rPr>
            </a:br>
            <a:r>
              <a:rPr lang="ru-RU" dirty="0">
                <a:solidFill>
                  <a:srgbClr val="362E48"/>
                </a:solidFill>
                <a:latin typeface="Bandera Pro"/>
              </a:rPr>
              <a:t>Но </a:t>
            </a:r>
            <a:r>
              <a:rPr lang="ru-RU" dirty="0" err="1">
                <a:solidFill>
                  <a:srgbClr val="362E48"/>
                </a:solidFill>
                <a:latin typeface="Bandera Pro"/>
              </a:rPr>
              <a:t>льзя</a:t>
            </a:r>
            <a:r>
              <a:rPr lang="ru-RU" dirty="0">
                <a:solidFill>
                  <a:srgbClr val="362E48"/>
                </a:solidFill>
                <a:latin typeface="Bandera Pro"/>
              </a:rPr>
              <a:t> ли в мертвое живое передать?</a:t>
            </a:r>
            <a:br>
              <a:rPr lang="ru-RU" dirty="0">
                <a:solidFill>
                  <a:srgbClr val="362E48"/>
                </a:solidFill>
                <a:latin typeface="Bandera Pro"/>
              </a:rPr>
            </a:br>
            <a:r>
              <a:rPr lang="ru-RU" dirty="0">
                <a:solidFill>
                  <a:srgbClr val="362E48"/>
                </a:solidFill>
                <a:latin typeface="Bandera Pro"/>
              </a:rPr>
              <a:t>Кто мог создание в словах пересоздать?</a:t>
            </a:r>
            <a:br>
              <a:rPr lang="ru-RU" dirty="0">
                <a:solidFill>
                  <a:srgbClr val="362E48"/>
                </a:solidFill>
                <a:latin typeface="Bandera Pro"/>
              </a:rPr>
            </a:br>
            <a:r>
              <a:rPr lang="ru-RU" dirty="0">
                <a:solidFill>
                  <a:srgbClr val="362E48"/>
                </a:solidFill>
                <a:latin typeface="Bandera Pro"/>
              </a:rPr>
              <a:t>Невыразимое подвластно ль выраженью?..</a:t>
            </a:r>
            <a:br>
              <a:rPr lang="ru-RU" dirty="0">
                <a:solidFill>
                  <a:srgbClr val="362E48"/>
                </a:solidFill>
                <a:latin typeface="Bandera Pro"/>
              </a:rPr>
            </a:br>
            <a:r>
              <a:rPr lang="ru-RU" dirty="0">
                <a:solidFill>
                  <a:srgbClr val="362E48"/>
                </a:solidFill>
                <a:latin typeface="Bandera Pro"/>
              </a:rPr>
              <a:t>Святые таинства, лишь сердце знает вас.</a:t>
            </a:r>
          </a:p>
          <a:p>
            <a:endParaRPr lang="ru-RU" dirty="0"/>
          </a:p>
        </p:txBody>
      </p:sp>
      <p:pic>
        <p:nvPicPr>
          <p:cNvPr id="4" name="Antonio Vivaldi - Времена год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4174" y="6185461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266" y="2581636"/>
            <a:ext cx="2774934" cy="32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6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originals/f3/2b/3b/f32b3be1587dda89b32b46c57a9a44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2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414338"/>
            <a:ext cx="7494058" cy="1614487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Писатели 20 века, писавшие о природе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5694" y="5629275"/>
            <a:ext cx="8768896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АЙТМАТОВ Ч.                                РАСПУТИН В.                       АСТАФЬЕВ В.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4" name="Picture 4" descr="https://pbs.twimg.com/media/ELkhBbqXUAEeGc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94" y="3007783"/>
            <a:ext cx="1966119" cy="262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200" y="3007783"/>
            <a:ext cx="2712053" cy="2621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566" y="3007783"/>
            <a:ext cx="2175024" cy="26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originals/f3/2b/3b/f32b3be1587dda89b32b46c57a9a44c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2206288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50" y="1042988"/>
            <a:ext cx="8805744" cy="1485900"/>
          </a:xfrm>
        </p:spPr>
        <p:txBody>
          <a:bodyPr>
            <a:normAutofit/>
          </a:bodyPr>
          <a:lstStyle/>
          <a:p>
            <a:r>
              <a:rPr lang="ru-RU" sz="4800" b="1" u="sng" dirty="0" smtClean="0">
                <a:solidFill>
                  <a:schemeClr val="accent5">
                    <a:lumMod val="50000"/>
                  </a:schemeClr>
                </a:solidFill>
              </a:rPr>
              <a:t>Забытое имя в литературе</a:t>
            </a:r>
            <a:endParaRPr lang="ru-RU" sz="48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07067" y="2886075"/>
            <a:ext cx="5665258" cy="2643188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ЛЕОНИД МАКСИМОВИЧ ЛЕОНОВ</a:t>
            </a:r>
          </a:p>
          <a:p>
            <a:pPr algn="l"/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(1899 – 1994 гг.)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099" y="2636838"/>
            <a:ext cx="2600326" cy="375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f3/2b/3b/f32b3be1587dda89b32b46c57a9a44c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065433" cy="738716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ЭПИГРАФ НАШЕГО УРОКА 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614487" y="3314700"/>
            <a:ext cx="8801101" cy="2643187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PT Sans"/>
              </a:rPr>
              <a:t>...любовь к родине, чем и пишется национальная история, немыслима без бережного обхождения с дарами природы, предоставленными в распоряжение не одного, а тысячи счастливых и разумных поколений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.</a:t>
            </a:r>
          </a:p>
          <a:p>
            <a:pPr algn="ctr"/>
            <a:r>
              <a:rPr lang="ru-RU" dirty="0" smtClean="0">
                <a:solidFill>
                  <a:srgbClr val="333333"/>
                </a:solidFill>
                <a:latin typeface="PT Sans"/>
              </a:rPr>
              <a:t>Л.М. Леонов «Русский лес»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437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originals/f3/2b/3b/f32b3be1587dda89b32b46c57a9a44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691" y="1973991"/>
            <a:ext cx="2992582" cy="40673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ФИЛОСОФСКИЕ ВЗГЛЯДЫ ЛЕОНОВА В РОМАНЕ»РУССКИЙ ЛЕС»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7898630" cy="3880773"/>
          </a:xfrm>
        </p:spPr>
        <p:txBody>
          <a:bodyPr/>
          <a:lstStyle/>
          <a:p>
            <a:r>
              <a:rPr lang="ru-RU" dirty="0">
                <a:solidFill>
                  <a:srgbClr val="333333"/>
                </a:solidFill>
                <a:latin typeface="PT Sans"/>
              </a:rPr>
              <a:t>Вот мы всё о будущем да о родине твердим, словно за горами они. А если б каждый всерьез подзанялся ею в радиусе шажков хоть на десяток вкруг себя, — и Поля пощурилась, мысленно умножая цифру на квадрат радиуса круга, — да прибрал бы эти триста четырнадцать квадратных метров, как комнату свою, как рабочее место, как стол, где пища твоя стоит, да кабы приласкал землицу-то свою в полную силу, да хоть бы вишенку посадил, пускай одну за всю жизнь... Ой, чего можно за час в сто тысяч рук наделать!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532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6482280"/>
              </p:ext>
            </p:extLst>
          </p:nvPr>
        </p:nvGraphicFramePr>
        <p:xfrm>
          <a:off x="983673" y="1565563"/>
          <a:ext cx="8783782" cy="4211781"/>
        </p:xfrm>
        <a:graphic>
          <a:graphicData uri="http://schemas.openxmlformats.org/drawingml/2006/table">
            <a:tbl>
              <a:tblPr firstRow="1" firstCol="1" bandRow="1"/>
              <a:tblGrid>
                <a:gridCol w="4391891">
                  <a:extLst>
                    <a:ext uri="{9D8B030D-6E8A-4147-A177-3AD203B41FA5}">
                      <a16:colId xmlns:a16="http://schemas.microsoft.com/office/drawing/2014/main" val="351982504"/>
                    </a:ext>
                  </a:extLst>
                </a:gridCol>
                <a:gridCol w="4391891">
                  <a:extLst>
                    <a:ext uri="{9D8B030D-6E8A-4147-A177-3AD203B41FA5}">
                      <a16:colId xmlns:a16="http://schemas.microsoft.com/office/drawing/2014/main" val="1142270294"/>
                    </a:ext>
                  </a:extLst>
                </a:gridCol>
              </a:tblGrid>
              <a:tr h="601683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Философия разрушения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Философия созидания</a:t>
                      </a:r>
                      <a:endParaRPr lang="ru-RU" sz="20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358779"/>
                  </a:ext>
                </a:extLst>
              </a:tr>
              <a:tr h="3610098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А. А. Грацианский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Кнышев;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Барыня </a:t>
                      </a:r>
                      <a:r>
                        <a:rPr lang="ru-RU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Сапегина</a:t>
                      </a: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Чередилов</a:t>
                      </a: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Ейчик</a:t>
                      </a: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Андрейчик, Чик;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Маклер Золотухин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И.М. Вихров;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А.И. Вихрова; Сергей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Варя Чернецова;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Родион, Осьминов, Морщихин;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Калина Глухов;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Миней </a:t>
                      </a:r>
                      <a:r>
                        <a:rPr lang="ru-RU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Лисагонов</a:t>
                      </a: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мальчик Калина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725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575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accent5">
                    <a:lumMod val="50000"/>
                  </a:schemeClr>
                </a:solidFill>
              </a:rPr>
              <a:t>Роман-завещание</a:t>
            </a:r>
            <a:endParaRPr lang="ru-RU" sz="8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9708" y="1704109"/>
            <a:ext cx="8908473" cy="4337254"/>
          </a:xfrm>
        </p:spPr>
        <p:txBody>
          <a:bodyPr>
            <a:no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основе идеологии Вихрова целиком и полностью отразилась нравственно-философская точка зрения самого Леонида Леонова. Важно отметить, что связь с русским лесом у писателя была не только на листке бумаги; всю свою жизнь Леонид Леонов находился в «тесном сотрудничестве» со своим «Зеленым Другом». Выведение редких растений в собственной оранжерее, о которой осталось много воспоминаний у современников, участие в работе Всероссийского общества озеленения, постоянные командировки во все уголки необъятной родины с целью научного изучения экологического состояния природы – вот самый небольшой перечень деятельности писателя, позволяющий понять, насколько близок был Леонов с русской природой. Он и есть тот самый «ходатай русского леса», который ярко и самобытно воплотился в образе Ивана Вихрова.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30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171</TotalTime>
  <Words>450</Words>
  <Application>Microsoft Office PowerPoint</Application>
  <PresentationFormat>Широкоэкранный</PresentationFormat>
  <Paragraphs>31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Bandera Pro</vt:lpstr>
      <vt:lpstr>Calibri</vt:lpstr>
      <vt:lpstr>PT Sans</vt:lpstr>
      <vt:lpstr>Times New Roman</vt:lpstr>
      <vt:lpstr>Trebuchet MS</vt:lpstr>
      <vt:lpstr>Wingdings 3</vt:lpstr>
      <vt:lpstr>Аспект</vt:lpstr>
      <vt:lpstr>ВОЗВРАЩАЕМ ЛЮБОВЬ К ЗАБЫТОЙ ЛИТЕРАТУРЕ!</vt:lpstr>
      <vt:lpstr>НЕВЫРАЗИМОЕ </vt:lpstr>
      <vt:lpstr>Писатели 20 века, писавшие о природе </vt:lpstr>
      <vt:lpstr>Забытое имя в литературе</vt:lpstr>
      <vt:lpstr>ЭПИГРАФ НАШЕГО УРОКА </vt:lpstr>
      <vt:lpstr>ФИЛОСОФСКИЕ ВЗГЛЯДЫ ЛЕОНОВА В РОМАНЕ»РУССКИЙ ЛЕС»</vt:lpstr>
      <vt:lpstr>Презентация PowerPoint</vt:lpstr>
      <vt:lpstr>Роман-завещание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Анна</cp:lastModifiedBy>
  <cp:revision>10</cp:revision>
  <dcterms:created xsi:type="dcterms:W3CDTF">2020-12-01T16:22:24Z</dcterms:created>
  <dcterms:modified xsi:type="dcterms:W3CDTF">2020-12-01T19:13:27Z</dcterms:modified>
</cp:coreProperties>
</file>