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0" r:id="rId1"/>
  </p:sldMasterIdLst>
  <p:sldIdLst>
    <p:sldId id="256" r:id="rId2"/>
    <p:sldId id="257" r:id="rId3"/>
    <p:sldId id="260" r:id="rId4"/>
    <p:sldId id="261" r:id="rId5"/>
    <p:sldId id="262" r:id="rId6"/>
    <p:sldId id="258" r:id="rId7"/>
    <p:sldId id="259" r:id="rId8"/>
    <p:sldId id="263" r:id="rId9"/>
    <p:sldId id="264" r:id="rId10"/>
    <p:sldId id="265" r:id="rId11"/>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59" d="100"/>
          <a:sy n="59" d="100"/>
        </p:scale>
        <p:origin x="75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ru-RU" smtClean="0"/>
              <a:t>Образец заголовка</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85BCCC7E-7390-4AA5-96C8-0B705C9C823A}" type="datetimeFigureOut">
              <a:rPr lang="ru-RU" smtClean="0"/>
              <a:t>06.12.2020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EFE38E02-9660-45D1-96E8-28BD5469B0F1}" type="slidenum">
              <a:rPr lang="ru-RU" smtClean="0"/>
              <a:t>‹#›</a:t>
            </a:fld>
            <a:endParaRPr lang="ru-RU"/>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3850462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Панорамная фотография с подписью">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Date Placeholder 2"/>
          <p:cNvSpPr>
            <a:spLocks noGrp="1"/>
          </p:cNvSpPr>
          <p:nvPr>
            <p:ph type="dt" sz="half" idx="10"/>
          </p:nvPr>
        </p:nvSpPr>
        <p:spPr/>
        <p:txBody>
          <a:bodyPr/>
          <a:lstStyle/>
          <a:p>
            <a:fld id="{85BCCC7E-7390-4AA5-96C8-0B705C9C823A}" type="datetimeFigureOut">
              <a:rPr lang="ru-RU" smtClean="0"/>
              <a:t>06.12.2020</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EFE38E02-9660-45D1-96E8-28BD5469B0F1}" type="slidenum">
              <a:rPr lang="ru-RU" smtClean="0"/>
              <a:t>‹#›</a:t>
            </a:fld>
            <a:endParaRPr lang="ru-RU"/>
          </a:p>
        </p:txBody>
      </p:sp>
    </p:spTree>
    <p:extLst>
      <p:ext uri="{BB962C8B-B14F-4D97-AF65-F5344CB8AC3E}">
        <p14:creationId xmlns:p14="http://schemas.microsoft.com/office/powerpoint/2010/main" val="25366914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ru-RU" smtClean="0"/>
              <a:t>Образец заголовка</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85BCCC7E-7390-4AA5-96C8-0B705C9C823A}" type="datetimeFigureOut">
              <a:rPr lang="ru-RU" smtClean="0"/>
              <a:t>06.12.2020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EFE38E02-9660-45D1-96E8-28BD5469B0F1}" type="slidenum">
              <a:rPr lang="ru-RU" smtClean="0"/>
              <a:t>‹#›</a:t>
            </a:fld>
            <a:endParaRPr lang="ru-RU"/>
          </a:p>
        </p:txBody>
      </p:sp>
    </p:spTree>
    <p:extLst>
      <p:ext uri="{BB962C8B-B14F-4D97-AF65-F5344CB8AC3E}">
        <p14:creationId xmlns:p14="http://schemas.microsoft.com/office/powerpoint/2010/main" val="417649483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ru-RU" smtClean="0"/>
              <a:t>Образец заголовка</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85BCCC7E-7390-4AA5-96C8-0B705C9C823A}" type="datetimeFigureOut">
              <a:rPr lang="ru-RU" smtClean="0"/>
              <a:t>06.12.2020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EFE38E02-9660-45D1-96E8-28BD5469B0F1}" type="slidenum">
              <a:rPr lang="ru-RU" smtClean="0"/>
              <a:t>‹#›</a:t>
            </a:fld>
            <a:endParaRPr lang="ru-RU"/>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103734253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ru-RU" smtClean="0"/>
              <a:t>Образец заголовка</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85BCCC7E-7390-4AA5-96C8-0B705C9C823A}" type="datetimeFigureOut">
              <a:rPr lang="ru-RU" smtClean="0"/>
              <a:t>06.12.2020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EFE38E02-9660-45D1-96E8-28BD5469B0F1}" type="slidenum">
              <a:rPr lang="ru-RU" smtClean="0"/>
              <a:t>‹#›</a:t>
            </a:fld>
            <a:endParaRPr lang="ru-RU"/>
          </a:p>
        </p:txBody>
      </p:sp>
    </p:spTree>
    <p:extLst>
      <p:ext uri="{BB962C8B-B14F-4D97-AF65-F5344CB8AC3E}">
        <p14:creationId xmlns:p14="http://schemas.microsoft.com/office/powerpoint/2010/main" val="228137405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ru-RU" smtClean="0"/>
              <a:t>Образец заголовка</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ru-RU" smtClean="0"/>
              <a:t>Образец текста</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85BCCC7E-7390-4AA5-96C8-0B705C9C823A}" type="datetimeFigureOut">
              <a:rPr lang="ru-RU" smtClean="0"/>
              <a:t>06.12.2020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EFE38E02-9660-45D1-96E8-28BD5469B0F1}" type="slidenum">
              <a:rPr lang="ru-RU" smtClean="0"/>
              <a:t>‹#›</a:t>
            </a:fld>
            <a:endParaRPr lang="ru-RU"/>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152715905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ru-RU" smtClean="0"/>
              <a:t>Образец заголовка</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ru-RU" smtClean="0"/>
              <a:t>Образец текста</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85BCCC7E-7390-4AA5-96C8-0B705C9C823A}" type="datetimeFigureOut">
              <a:rPr lang="ru-RU" smtClean="0"/>
              <a:t>06.12.2020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EFE38E02-9660-45D1-96E8-28BD5469B0F1}" type="slidenum">
              <a:rPr lang="ru-RU" smtClean="0"/>
              <a:t>‹#›</a:t>
            </a:fld>
            <a:endParaRPr lang="ru-RU"/>
          </a:p>
        </p:txBody>
      </p:sp>
    </p:spTree>
    <p:extLst>
      <p:ext uri="{BB962C8B-B14F-4D97-AF65-F5344CB8AC3E}">
        <p14:creationId xmlns:p14="http://schemas.microsoft.com/office/powerpoint/2010/main" val="201096555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ncho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85BCCC7E-7390-4AA5-96C8-0B705C9C823A}" type="datetimeFigureOut">
              <a:rPr lang="ru-RU" smtClean="0"/>
              <a:t>06.12.2020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EFE38E02-9660-45D1-96E8-28BD5469B0F1}" type="slidenum">
              <a:rPr lang="ru-RU" smtClean="0"/>
              <a:t>‹#›</a:t>
            </a:fld>
            <a:endParaRPr lang="ru-RU"/>
          </a:p>
        </p:txBody>
      </p:sp>
    </p:spTree>
    <p:extLst>
      <p:ext uri="{BB962C8B-B14F-4D97-AF65-F5344CB8AC3E}">
        <p14:creationId xmlns:p14="http://schemas.microsoft.com/office/powerpoint/2010/main" val="69993689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85BCCC7E-7390-4AA5-96C8-0B705C9C823A}" type="datetimeFigureOut">
              <a:rPr lang="ru-RU" smtClean="0"/>
              <a:t>06.12.2020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EFE38E02-9660-45D1-96E8-28BD5469B0F1}" type="slidenum">
              <a:rPr lang="ru-RU" smtClean="0"/>
              <a:t>‹#›</a:t>
            </a:fld>
            <a:endParaRPr lang="ru-RU"/>
          </a:p>
        </p:txBody>
      </p:sp>
    </p:spTree>
    <p:extLst>
      <p:ext uri="{BB962C8B-B14F-4D97-AF65-F5344CB8AC3E}">
        <p14:creationId xmlns:p14="http://schemas.microsoft.com/office/powerpoint/2010/main" val="24687951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nchor="ct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85BCCC7E-7390-4AA5-96C8-0B705C9C823A}" type="datetimeFigureOut">
              <a:rPr lang="ru-RU" smtClean="0"/>
              <a:t>06.12.2020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EFE38E02-9660-45D1-96E8-28BD5469B0F1}" type="slidenum">
              <a:rPr lang="ru-RU" smtClean="0"/>
              <a:t>‹#›</a:t>
            </a:fld>
            <a:endParaRPr lang="ru-RU"/>
          </a:p>
        </p:txBody>
      </p:sp>
    </p:spTree>
    <p:extLst>
      <p:ext uri="{BB962C8B-B14F-4D97-AF65-F5344CB8AC3E}">
        <p14:creationId xmlns:p14="http://schemas.microsoft.com/office/powerpoint/2010/main" val="3921780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ru-RU" smtClean="0"/>
              <a:t>Образец заголовка</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85BCCC7E-7390-4AA5-96C8-0B705C9C823A}" type="datetimeFigureOut">
              <a:rPr lang="ru-RU" smtClean="0"/>
              <a:t>06.12.2020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EFE38E02-9660-45D1-96E8-28BD5469B0F1}" type="slidenum">
              <a:rPr lang="ru-RU" smtClean="0"/>
              <a:t>‹#›</a:t>
            </a:fld>
            <a:endParaRPr lang="ru-RU"/>
          </a:p>
        </p:txBody>
      </p:sp>
    </p:spTree>
    <p:extLst>
      <p:ext uri="{BB962C8B-B14F-4D97-AF65-F5344CB8AC3E}">
        <p14:creationId xmlns:p14="http://schemas.microsoft.com/office/powerpoint/2010/main" val="20007332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85BCCC7E-7390-4AA5-96C8-0B705C9C823A}" type="datetimeFigureOut">
              <a:rPr lang="ru-RU" smtClean="0"/>
              <a:t>06.12.2020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EFE38E02-9660-45D1-96E8-28BD5469B0F1}" type="slidenum">
              <a:rPr lang="ru-RU" smtClean="0"/>
              <a:t>‹#›</a:t>
            </a:fld>
            <a:endParaRPr lang="ru-RU"/>
          </a:p>
        </p:txBody>
      </p:sp>
    </p:spTree>
    <p:extLst>
      <p:ext uri="{BB962C8B-B14F-4D97-AF65-F5344CB8AC3E}">
        <p14:creationId xmlns:p14="http://schemas.microsoft.com/office/powerpoint/2010/main" val="19990663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85BCCC7E-7390-4AA5-96C8-0B705C9C823A}" type="datetimeFigureOut">
              <a:rPr lang="ru-RU" smtClean="0"/>
              <a:t>06.12.2020</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EFE38E02-9660-45D1-96E8-28BD5469B0F1}" type="slidenum">
              <a:rPr lang="ru-RU" smtClean="0"/>
              <a:t>‹#›</a:t>
            </a:fld>
            <a:endParaRPr lang="ru-RU"/>
          </a:p>
        </p:txBody>
      </p:sp>
    </p:spTree>
    <p:extLst>
      <p:ext uri="{BB962C8B-B14F-4D97-AF65-F5344CB8AC3E}">
        <p14:creationId xmlns:p14="http://schemas.microsoft.com/office/powerpoint/2010/main" val="17950645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85BCCC7E-7390-4AA5-96C8-0B705C9C823A}" type="datetimeFigureOut">
              <a:rPr lang="ru-RU" smtClean="0"/>
              <a:t>06.12.2020</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EFE38E02-9660-45D1-96E8-28BD5469B0F1}" type="slidenum">
              <a:rPr lang="ru-RU" smtClean="0"/>
              <a:t>‹#›</a:t>
            </a:fld>
            <a:endParaRPr lang="ru-RU"/>
          </a:p>
        </p:txBody>
      </p:sp>
    </p:spTree>
    <p:extLst>
      <p:ext uri="{BB962C8B-B14F-4D97-AF65-F5344CB8AC3E}">
        <p14:creationId xmlns:p14="http://schemas.microsoft.com/office/powerpoint/2010/main" val="33898825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5BCCC7E-7390-4AA5-96C8-0B705C9C823A}" type="datetimeFigureOut">
              <a:rPr lang="ru-RU" smtClean="0"/>
              <a:t>06.12.2020</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EFE38E02-9660-45D1-96E8-28BD5469B0F1}" type="slidenum">
              <a:rPr lang="ru-RU" smtClean="0"/>
              <a:t>‹#›</a:t>
            </a:fld>
            <a:endParaRPr lang="ru-RU"/>
          </a:p>
        </p:txBody>
      </p:sp>
    </p:spTree>
    <p:extLst>
      <p:ext uri="{BB962C8B-B14F-4D97-AF65-F5344CB8AC3E}">
        <p14:creationId xmlns:p14="http://schemas.microsoft.com/office/powerpoint/2010/main" val="21594682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ru-RU" smtClean="0"/>
              <a:t>Образец заголовка</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85BCCC7E-7390-4AA5-96C8-0B705C9C823A}" type="datetimeFigureOut">
              <a:rPr lang="ru-RU" smtClean="0"/>
              <a:t>06.12.2020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EFE38E02-9660-45D1-96E8-28BD5469B0F1}" type="slidenum">
              <a:rPr lang="ru-RU" smtClean="0"/>
              <a:t>‹#›</a:t>
            </a:fld>
            <a:endParaRPr lang="ru-RU"/>
          </a:p>
        </p:txBody>
      </p:sp>
    </p:spTree>
    <p:extLst>
      <p:ext uri="{BB962C8B-B14F-4D97-AF65-F5344CB8AC3E}">
        <p14:creationId xmlns:p14="http://schemas.microsoft.com/office/powerpoint/2010/main" val="22454687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ru-RU" smtClean="0"/>
              <a:t>Образец заголовка</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85BCCC7E-7390-4AA5-96C8-0B705C9C823A}" type="datetimeFigureOut">
              <a:rPr lang="ru-RU" smtClean="0"/>
              <a:t>06.12.2020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EFE38E02-9660-45D1-96E8-28BD5469B0F1}" type="slidenum">
              <a:rPr lang="ru-RU" smtClean="0"/>
              <a:t>‹#›</a:t>
            </a:fld>
            <a:endParaRPr lang="ru-RU"/>
          </a:p>
        </p:txBody>
      </p:sp>
    </p:spTree>
    <p:extLst>
      <p:ext uri="{BB962C8B-B14F-4D97-AF65-F5344CB8AC3E}">
        <p14:creationId xmlns:p14="http://schemas.microsoft.com/office/powerpoint/2010/main" val="39819068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85BCCC7E-7390-4AA5-96C8-0B705C9C823A}" type="datetimeFigureOut">
              <a:rPr lang="ru-RU" smtClean="0"/>
              <a:t>06.12.2020</a:t>
            </a:fld>
            <a:endParaRPr lang="ru-RU"/>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ru-RU"/>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EFE38E02-9660-45D1-96E8-28BD5469B0F1}" type="slidenum">
              <a:rPr lang="ru-RU" smtClean="0"/>
              <a:t>‹#›</a:t>
            </a:fld>
            <a:endParaRPr lang="ru-RU"/>
          </a:p>
        </p:txBody>
      </p:sp>
    </p:spTree>
    <p:extLst>
      <p:ext uri="{BB962C8B-B14F-4D97-AF65-F5344CB8AC3E}">
        <p14:creationId xmlns:p14="http://schemas.microsoft.com/office/powerpoint/2010/main" val="3778917337"/>
      </p:ext>
    </p:extLst>
  </p:cSld>
  <p:clrMap bg1="dk1" tx1="lt1" bg2="dk2" tx2="lt2" accent1="accent1" accent2="accent2" accent3="accent3" accent4="accent4" accent5="accent5" accent6="accent6" hlink="hlink" folHlink="folHlink"/>
  <p:sldLayoutIdLst>
    <p:sldLayoutId id="2147483691" r:id="rId1"/>
    <p:sldLayoutId id="2147483692" r:id="rId2"/>
    <p:sldLayoutId id="2147483693" r:id="rId3"/>
    <p:sldLayoutId id="2147483694" r:id="rId4"/>
    <p:sldLayoutId id="2147483695" r:id="rId5"/>
    <p:sldLayoutId id="2147483696" r:id="rId6"/>
    <p:sldLayoutId id="2147483697" r:id="rId7"/>
    <p:sldLayoutId id="2147483698" r:id="rId8"/>
    <p:sldLayoutId id="2147483699" r:id="rId9"/>
    <p:sldLayoutId id="2147483700" r:id="rId10"/>
    <p:sldLayoutId id="2147483701" r:id="rId11"/>
    <p:sldLayoutId id="2147483702" r:id="rId12"/>
    <p:sldLayoutId id="2147483703" r:id="rId13"/>
    <p:sldLayoutId id="2147483704" r:id="rId14"/>
    <p:sldLayoutId id="2147483705" r:id="rId15"/>
    <p:sldLayoutId id="2147483706" r:id="rId16"/>
    <p:sldLayoutId id="2147483707"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50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50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50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50000"/>
            </a:schemeClr>
          </a:solidFill>
          <a:effectLst/>
          <a:latin typeface="+mn-lt"/>
          <a:ea typeface="+mn-ea"/>
          <a:cs typeface="+mn-cs"/>
        </a:defRPr>
      </a:lvl4pPr>
      <a:lvl5pPr marL="21145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50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50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50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50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50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579541" y="443629"/>
            <a:ext cx="10432967" cy="2971801"/>
          </a:xfrm>
        </p:spPr>
        <p:txBody>
          <a:bodyPr>
            <a:normAutofit fontScale="90000"/>
          </a:bodyPr>
          <a:lstStyle/>
          <a:p>
            <a:r>
              <a:rPr lang="ru-RU" sz="3600" dirty="0" smtClean="0">
                <a:latin typeface="Times New Roman" panose="02020603050405020304" pitchFamily="18" charset="0"/>
                <a:cs typeface="Times New Roman" panose="02020603050405020304" pitchFamily="18" charset="0"/>
              </a:rPr>
              <a:t>    </a:t>
            </a:r>
            <a:r>
              <a:rPr lang="ru-RU" sz="3600" dirty="0"/>
              <a:t>Муниципальное  автономное дошкольное образовательное учреждение</a:t>
            </a:r>
            <a:br>
              <a:rPr lang="ru-RU" sz="3600" dirty="0"/>
            </a:br>
            <a:r>
              <a:rPr lang="ru-RU" sz="3600" dirty="0"/>
              <a:t>Центр развития ребенка – детский сад № 14 «</a:t>
            </a:r>
            <a:r>
              <a:rPr lang="ru-RU" sz="3600" dirty="0" err="1"/>
              <a:t>Шатлык</a:t>
            </a:r>
            <a:r>
              <a:rPr lang="ru-RU" sz="3600" dirty="0"/>
              <a:t>»</a:t>
            </a:r>
            <a:br>
              <a:rPr lang="ru-RU" sz="3600" dirty="0"/>
            </a:br>
            <a:r>
              <a:rPr lang="ru-RU" sz="3600" dirty="0"/>
              <a:t>городского округа город Октябрьский Республики Башкортостан</a:t>
            </a:r>
            <a:br>
              <a:rPr lang="ru-RU" sz="3600" dirty="0"/>
            </a:br>
            <a:r>
              <a:rPr lang="ru-RU" sz="3600" dirty="0"/>
              <a:t> </a:t>
            </a:r>
            <a:br>
              <a:rPr lang="ru-RU" sz="3600" dirty="0"/>
            </a:br>
            <a:r>
              <a:rPr lang="ru-RU" sz="3600" dirty="0"/>
              <a:t> </a:t>
            </a:r>
            <a:br>
              <a:rPr lang="ru-RU" sz="3600" dirty="0"/>
            </a:br>
            <a:r>
              <a:rPr lang="ru-RU" sz="3600" b="1" dirty="0"/>
              <a:t> </a:t>
            </a:r>
            <a:r>
              <a:rPr lang="ru-RU" sz="3200" dirty="0"/>
              <a:t>Муниципальное  автономное дошкольное образовательное учреждение</a:t>
            </a:r>
            <a:br>
              <a:rPr lang="ru-RU" sz="3200" dirty="0"/>
            </a:br>
            <a:r>
              <a:rPr lang="ru-RU" sz="3200" dirty="0"/>
              <a:t>Центр развития ребенка – детский сад № 14 «</a:t>
            </a:r>
            <a:r>
              <a:rPr lang="ru-RU" sz="3200" dirty="0" err="1"/>
              <a:t>Шатлык</a:t>
            </a:r>
            <a:r>
              <a:rPr lang="ru-RU" sz="3200" dirty="0"/>
              <a:t>»</a:t>
            </a:r>
            <a:br>
              <a:rPr lang="ru-RU" sz="3200" dirty="0"/>
            </a:br>
            <a:r>
              <a:rPr lang="ru-RU" sz="3200" dirty="0"/>
              <a:t>городского округа город Октябрьский Республики Башкортостан</a:t>
            </a:r>
            <a:br>
              <a:rPr lang="ru-RU" sz="3200" dirty="0"/>
            </a:br>
            <a:r>
              <a:rPr lang="ru-RU" sz="3200" dirty="0"/>
              <a:t> </a:t>
            </a:r>
            <a:br>
              <a:rPr lang="ru-RU" sz="3200" dirty="0"/>
            </a:br>
            <a:r>
              <a:rPr lang="ru-RU" sz="3200" dirty="0"/>
              <a:t> </a:t>
            </a:r>
            <a:br>
              <a:rPr lang="ru-RU" sz="3200" dirty="0"/>
            </a:br>
            <a:r>
              <a:rPr lang="ru-RU" sz="3200" b="1" dirty="0"/>
              <a:t> </a:t>
            </a:r>
            <a:r>
              <a:rPr lang="ru-RU" sz="3200" dirty="0"/>
              <a:t/>
            </a:r>
            <a:br>
              <a:rPr lang="ru-RU" sz="3200" dirty="0"/>
            </a:br>
            <a:r>
              <a:rPr lang="ru-RU" sz="3600" dirty="0"/>
              <a:t/>
            </a:r>
            <a:br>
              <a:rPr lang="ru-RU" sz="3600" dirty="0"/>
            </a:br>
            <a:r>
              <a:rPr lang="ru-RU" sz="3600" dirty="0" smtClean="0">
                <a:latin typeface="Times New Roman" panose="02020603050405020304" pitchFamily="18" charset="0"/>
                <a:cs typeface="Times New Roman" panose="02020603050405020304" pitchFamily="18" charset="0"/>
              </a:rPr>
              <a:t>                                       Проект</a:t>
            </a:r>
            <a:br>
              <a:rPr lang="ru-RU" sz="3600" dirty="0" smtClean="0">
                <a:latin typeface="Times New Roman" panose="02020603050405020304" pitchFamily="18" charset="0"/>
                <a:cs typeface="Times New Roman" panose="02020603050405020304" pitchFamily="18" charset="0"/>
              </a:rPr>
            </a:br>
            <a:r>
              <a:rPr lang="ru-RU" sz="3600" dirty="0" smtClean="0">
                <a:latin typeface="Times New Roman" panose="02020603050405020304" pitchFamily="18" charset="0"/>
                <a:cs typeface="Times New Roman" panose="02020603050405020304" pitchFamily="18" charset="0"/>
              </a:rPr>
              <a:t>                      по физической культуре</a:t>
            </a:r>
            <a:br>
              <a:rPr lang="ru-RU" sz="3600" dirty="0" smtClean="0">
                <a:latin typeface="Times New Roman" panose="02020603050405020304" pitchFamily="18" charset="0"/>
                <a:cs typeface="Times New Roman" panose="02020603050405020304" pitchFamily="18" charset="0"/>
              </a:rPr>
            </a:br>
            <a:r>
              <a:rPr lang="ru-RU" sz="3600" dirty="0" smtClean="0">
                <a:latin typeface="Times New Roman" panose="02020603050405020304" pitchFamily="18" charset="0"/>
                <a:cs typeface="Times New Roman" panose="02020603050405020304" pitchFamily="18" charset="0"/>
              </a:rPr>
              <a:t>                                       на тему: </a:t>
            </a:r>
            <a:br>
              <a:rPr lang="ru-RU" sz="3600" dirty="0" smtClean="0">
                <a:latin typeface="Times New Roman" panose="02020603050405020304" pitchFamily="18" charset="0"/>
                <a:cs typeface="Times New Roman" panose="02020603050405020304" pitchFamily="18" charset="0"/>
              </a:rPr>
            </a:br>
            <a:r>
              <a:rPr lang="ru-RU" sz="3600" dirty="0" smtClean="0">
                <a:latin typeface="Times New Roman" panose="02020603050405020304" pitchFamily="18" charset="0"/>
                <a:cs typeface="Times New Roman" panose="02020603050405020304" pitchFamily="18" charset="0"/>
              </a:rPr>
              <a:t>        «</a:t>
            </a:r>
            <a:r>
              <a:rPr lang="ru-RU" sz="3600" dirty="0" err="1" smtClean="0">
                <a:latin typeface="Times New Roman" panose="02020603050405020304" pitchFamily="18" charset="0"/>
                <a:cs typeface="Times New Roman" panose="02020603050405020304" pitchFamily="18" charset="0"/>
              </a:rPr>
              <a:t>Скиппинг</a:t>
            </a:r>
            <a:r>
              <a:rPr lang="ru-RU" sz="3600" dirty="0" smtClean="0">
                <a:latin typeface="Times New Roman" panose="02020603050405020304" pitchFamily="18" charset="0"/>
                <a:cs typeface="Times New Roman" panose="02020603050405020304" pitchFamily="18" charset="0"/>
              </a:rPr>
              <a:t>. Скакалочка выручалочка»</a:t>
            </a:r>
            <a:endParaRPr lang="ru-RU" sz="3600" dirty="0">
              <a:latin typeface="Times New Roman" panose="02020603050405020304" pitchFamily="18" charset="0"/>
              <a:cs typeface="Times New Roman" panose="02020603050405020304" pitchFamily="18" charset="0"/>
            </a:endParaRPr>
          </a:p>
        </p:txBody>
      </p:sp>
      <p:sp>
        <p:nvSpPr>
          <p:cNvPr id="3" name="Подзаголовок 2"/>
          <p:cNvSpPr>
            <a:spLocks noGrp="1"/>
          </p:cNvSpPr>
          <p:nvPr>
            <p:ph type="subTitle" idx="1"/>
          </p:nvPr>
        </p:nvSpPr>
        <p:spPr>
          <a:xfrm>
            <a:off x="6026727" y="4239491"/>
            <a:ext cx="5427335" cy="2211185"/>
          </a:xfrm>
        </p:spPr>
        <p:txBody>
          <a:bodyPr>
            <a:normAutofit/>
          </a:bodyPr>
          <a:lstStyle/>
          <a:p>
            <a:r>
              <a:rPr lang="ru-RU" sz="1800" dirty="0" smtClean="0">
                <a:solidFill>
                  <a:schemeClr val="bg1"/>
                </a:solidFill>
                <a:latin typeface="Times New Roman" panose="02020603050405020304" pitchFamily="18" charset="0"/>
                <a:cs typeface="Times New Roman" panose="02020603050405020304" pitchFamily="18" charset="0"/>
              </a:rPr>
              <a:t>Составили: педагогический работник первой квалификационной категории </a:t>
            </a:r>
            <a:r>
              <a:rPr lang="ru-RU" sz="1800" dirty="0" err="1" smtClean="0">
                <a:solidFill>
                  <a:schemeClr val="bg1"/>
                </a:solidFill>
                <a:latin typeface="Times New Roman" panose="02020603050405020304" pitchFamily="18" charset="0"/>
                <a:cs typeface="Times New Roman" panose="02020603050405020304" pitchFamily="18" charset="0"/>
              </a:rPr>
              <a:t>Милохова</a:t>
            </a:r>
            <a:r>
              <a:rPr lang="ru-RU" sz="1800" dirty="0" smtClean="0">
                <a:solidFill>
                  <a:schemeClr val="bg1"/>
                </a:solidFill>
                <a:latin typeface="Times New Roman" panose="02020603050405020304" pitchFamily="18" charset="0"/>
                <a:cs typeface="Times New Roman" panose="02020603050405020304" pitchFamily="18" charset="0"/>
              </a:rPr>
              <a:t> А.П.,   </a:t>
            </a:r>
            <a:endParaRPr lang="ru-RU" sz="2400" dirty="0" smtClean="0">
              <a:solidFill>
                <a:schemeClr val="bg1"/>
              </a:solidFill>
              <a:latin typeface="Times New Roman" panose="02020603050405020304" pitchFamily="18" charset="0"/>
              <a:cs typeface="Times New Roman" panose="02020603050405020304" pitchFamily="18" charset="0"/>
            </a:endParaRPr>
          </a:p>
        </p:txBody>
      </p:sp>
      <p:pic>
        <p:nvPicPr>
          <p:cNvPr id="5" name="Рисунок 4"/>
          <p:cNvPicPr>
            <a:picLocks noChangeAspect="1"/>
          </p:cNvPicPr>
          <p:nvPr/>
        </p:nvPicPr>
        <p:blipFill>
          <a:blip r:embed="rId2"/>
          <a:stretch>
            <a:fillRect/>
          </a:stretch>
        </p:blipFill>
        <p:spPr>
          <a:xfrm>
            <a:off x="1465118" y="443628"/>
            <a:ext cx="9725891" cy="1541035"/>
          </a:xfrm>
          <a:prstGeom prst="rect">
            <a:avLst/>
          </a:prstGeom>
        </p:spPr>
      </p:pic>
    </p:spTree>
    <p:extLst>
      <p:ext uri="{BB962C8B-B14F-4D97-AF65-F5344CB8AC3E}">
        <p14:creationId xmlns:p14="http://schemas.microsoft.com/office/powerpoint/2010/main" val="301841641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a:xfrm>
            <a:off x="684212" y="685800"/>
            <a:ext cx="8534400" cy="3096491"/>
          </a:xfrm>
        </p:spPr>
        <p:txBody>
          <a:bodyPr>
            <a:normAutofit/>
          </a:bodyPr>
          <a:lstStyle/>
          <a:p>
            <a:pPr marL="0" indent="0">
              <a:buNone/>
            </a:pPr>
            <a:r>
              <a:rPr lang="ru-RU" sz="3600" i="1" dirty="0">
                <a:solidFill>
                  <a:schemeClr val="tx1"/>
                </a:solidFill>
                <a:latin typeface="Times New Roman" panose="02020603050405020304" pitchFamily="18" charset="0"/>
                <a:cs typeface="Times New Roman" panose="02020603050405020304" pitchFamily="18" charset="0"/>
              </a:rPr>
              <a:t> </a:t>
            </a:r>
            <a:r>
              <a:rPr lang="ru-RU" sz="3600" i="1" dirty="0" smtClean="0">
                <a:solidFill>
                  <a:schemeClr val="tx1"/>
                </a:solidFill>
                <a:latin typeface="Times New Roman" panose="02020603050405020304" pitchFamily="18" charset="0"/>
                <a:cs typeface="Times New Roman" panose="02020603050405020304" pitchFamily="18" charset="0"/>
              </a:rPr>
              <a:t>                          Спасибо за внимание.</a:t>
            </a:r>
            <a:endParaRPr lang="ru-RU" sz="3600" i="1"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689343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a:xfrm>
            <a:off x="684212" y="685800"/>
            <a:ext cx="8534400" cy="5164282"/>
          </a:xfrm>
        </p:spPr>
        <p:txBody>
          <a:bodyPr>
            <a:normAutofit fontScale="92500" lnSpcReduction="10000"/>
          </a:bodyPr>
          <a:lstStyle/>
          <a:p>
            <a:pPr marL="0" indent="0">
              <a:buNone/>
            </a:pPr>
            <a:r>
              <a:rPr lang="ru-RU" sz="1800" dirty="0" smtClean="0">
                <a:latin typeface="Times New Roman" panose="02020603050405020304" pitchFamily="18" charset="0"/>
                <a:cs typeface="Times New Roman" panose="02020603050405020304" pitchFamily="18" charset="0"/>
              </a:rPr>
              <a:t>  </a:t>
            </a:r>
          </a:p>
          <a:p>
            <a:r>
              <a:rPr lang="ru-RU" sz="1800" dirty="0">
                <a:latin typeface="Times New Roman" panose="02020603050405020304" pitchFamily="18" charset="0"/>
                <a:cs typeface="Times New Roman" panose="02020603050405020304" pitchFamily="18" charset="0"/>
              </a:rPr>
              <a:t> </a:t>
            </a:r>
            <a:r>
              <a:rPr lang="ru-RU" sz="1800" dirty="0" smtClean="0">
                <a:latin typeface="Times New Roman" panose="02020603050405020304" pitchFamily="18" charset="0"/>
                <a:cs typeface="Times New Roman" panose="02020603050405020304" pitchFamily="18" charset="0"/>
              </a:rPr>
              <a:t>    </a:t>
            </a:r>
            <a:r>
              <a:rPr lang="ru-RU" sz="1800" b="1" dirty="0" smtClean="0">
                <a:solidFill>
                  <a:schemeClr val="bg1"/>
                </a:solidFill>
                <a:latin typeface="Times New Roman" panose="02020603050405020304" pitchFamily="18" charset="0"/>
                <a:cs typeface="Times New Roman" panose="02020603050405020304" pitchFamily="18" charset="0"/>
              </a:rPr>
              <a:t>Тип проекта:</a:t>
            </a:r>
          </a:p>
          <a:p>
            <a:pPr marL="0" indent="0">
              <a:buNone/>
            </a:pPr>
            <a:r>
              <a:rPr lang="ru-RU" sz="1800" dirty="0" smtClean="0">
                <a:solidFill>
                  <a:schemeClr val="bg1"/>
                </a:solidFill>
                <a:latin typeface="Times New Roman" panose="02020603050405020304" pitchFamily="18" charset="0"/>
                <a:cs typeface="Times New Roman" panose="02020603050405020304" pitchFamily="18" charset="0"/>
              </a:rPr>
              <a:t>Оздоровительный</a:t>
            </a:r>
            <a:r>
              <a:rPr lang="ru-RU" sz="1800" dirty="0">
                <a:solidFill>
                  <a:schemeClr val="bg1"/>
                </a:solidFill>
                <a:latin typeface="Times New Roman" panose="02020603050405020304" pitchFamily="18" charset="0"/>
                <a:cs typeface="Times New Roman" panose="02020603050405020304" pitchFamily="18" charset="0"/>
              </a:rPr>
              <a:t>, практико-ориентированный</a:t>
            </a:r>
            <a:r>
              <a:rPr lang="ru-RU" sz="1800" dirty="0" smtClean="0">
                <a:solidFill>
                  <a:schemeClr val="bg1"/>
                </a:solidFill>
                <a:latin typeface="Times New Roman" panose="02020603050405020304" pitchFamily="18" charset="0"/>
                <a:cs typeface="Times New Roman" panose="02020603050405020304" pitchFamily="18" charset="0"/>
              </a:rPr>
              <a:t>.</a:t>
            </a:r>
          </a:p>
          <a:p>
            <a:r>
              <a:rPr lang="ru-RU" sz="1800" b="1" dirty="0" smtClean="0">
                <a:solidFill>
                  <a:schemeClr val="bg1"/>
                </a:solidFill>
                <a:latin typeface="Times New Roman" panose="02020603050405020304" pitchFamily="18" charset="0"/>
                <a:cs typeface="Times New Roman" panose="02020603050405020304" pitchFamily="18" charset="0"/>
              </a:rPr>
              <a:t>По составу участников:</a:t>
            </a:r>
          </a:p>
          <a:p>
            <a:pPr marL="0" indent="0">
              <a:buNone/>
            </a:pPr>
            <a:r>
              <a:rPr lang="ru-RU" sz="1800" dirty="0" smtClean="0">
                <a:solidFill>
                  <a:schemeClr val="bg1"/>
                </a:solidFill>
                <a:latin typeface="Times New Roman" panose="02020603050405020304" pitchFamily="18" charset="0"/>
                <a:cs typeface="Times New Roman" panose="02020603050405020304" pitchFamily="18" charset="0"/>
              </a:rPr>
              <a:t>Комплексный </a:t>
            </a:r>
            <a:r>
              <a:rPr lang="ru-RU" sz="1800" dirty="0">
                <a:solidFill>
                  <a:schemeClr val="bg1"/>
                </a:solidFill>
                <a:latin typeface="Times New Roman" panose="02020603050405020304" pitchFamily="18" charset="0"/>
                <a:cs typeface="Times New Roman" panose="02020603050405020304" pitchFamily="18" charset="0"/>
              </a:rPr>
              <a:t>(обучающиеся– педагоги – родители (законные представители</a:t>
            </a:r>
            <a:r>
              <a:rPr lang="ru-RU" sz="1800" dirty="0" smtClean="0">
                <a:solidFill>
                  <a:schemeClr val="bg1"/>
                </a:solidFill>
                <a:latin typeface="Times New Roman" panose="02020603050405020304" pitchFamily="18" charset="0"/>
                <a:cs typeface="Times New Roman" panose="02020603050405020304" pitchFamily="18" charset="0"/>
              </a:rPr>
              <a:t>)</a:t>
            </a:r>
          </a:p>
          <a:p>
            <a:r>
              <a:rPr lang="ru-RU" sz="1800" b="1" dirty="0" smtClean="0">
                <a:solidFill>
                  <a:schemeClr val="bg1"/>
                </a:solidFill>
                <a:latin typeface="Times New Roman" panose="02020603050405020304" pitchFamily="18" charset="0"/>
                <a:cs typeface="Times New Roman" panose="02020603050405020304" pitchFamily="18" charset="0"/>
              </a:rPr>
              <a:t>По количеству: </a:t>
            </a:r>
            <a:r>
              <a:rPr lang="ru-RU" sz="1800" dirty="0" smtClean="0">
                <a:solidFill>
                  <a:schemeClr val="bg1"/>
                </a:solidFill>
                <a:latin typeface="Times New Roman" panose="02020603050405020304" pitchFamily="18" charset="0"/>
                <a:cs typeface="Times New Roman" panose="02020603050405020304" pitchFamily="18" charset="0"/>
              </a:rPr>
              <a:t>групповой</a:t>
            </a:r>
          </a:p>
          <a:p>
            <a:r>
              <a:rPr lang="ru-RU" sz="1800" b="1" dirty="0" smtClean="0">
                <a:solidFill>
                  <a:schemeClr val="bg1"/>
                </a:solidFill>
                <a:latin typeface="Times New Roman" panose="02020603050405020304" pitchFamily="18" charset="0"/>
                <a:cs typeface="Times New Roman" panose="02020603050405020304" pitchFamily="18" charset="0"/>
              </a:rPr>
              <a:t>По продолжительности: </a:t>
            </a:r>
            <a:r>
              <a:rPr lang="ru-RU" sz="1800" dirty="0" smtClean="0">
                <a:solidFill>
                  <a:schemeClr val="bg1"/>
                </a:solidFill>
                <a:latin typeface="Times New Roman" panose="02020603050405020304" pitchFamily="18" charset="0"/>
                <a:cs typeface="Times New Roman" panose="02020603050405020304" pitchFamily="18" charset="0"/>
              </a:rPr>
              <a:t>краткосрочный</a:t>
            </a:r>
          </a:p>
          <a:p>
            <a:r>
              <a:rPr lang="ru-RU" sz="1800" b="1" dirty="0" smtClean="0">
                <a:solidFill>
                  <a:schemeClr val="bg1"/>
                </a:solidFill>
                <a:latin typeface="Times New Roman" panose="02020603050405020304" pitchFamily="18" charset="0"/>
                <a:cs typeface="Times New Roman" panose="02020603050405020304" pitchFamily="18" charset="0"/>
              </a:rPr>
              <a:t>По содержанию: </a:t>
            </a:r>
            <a:r>
              <a:rPr lang="ru-RU" sz="1800" dirty="0" smtClean="0">
                <a:solidFill>
                  <a:schemeClr val="bg1"/>
                </a:solidFill>
                <a:latin typeface="Times New Roman" panose="02020603050405020304" pitchFamily="18" charset="0"/>
                <a:cs typeface="Times New Roman" panose="02020603050405020304" pitchFamily="18" charset="0"/>
              </a:rPr>
              <a:t>интегративный</a:t>
            </a:r>
          </a:p>
          <a:p>
            <a:r>
              <a:rPr lang="ru-RU" sz="1800" b="1" dirty="0" smtClean="0">
                <a:solidFill>
                  <a:schemeClr val="bg1"/>
                </a:solidFill>
                <a:latin typeface="Times New Roman" panose="02020603050405020304" pitchFamily="18" charset="0"/>
                <a:cs typeface="Times New Roman" panose="02020603050405020304" pitchFamily="18" charset="0"/>
              </a:rPr>
              <a:t>Гипотеза проекта:</a:t>
            </a:r>
          </a:p>
          <a:p>
            <a:pPr marL="0" indent="0">
              <a:lnSpc>
                <a:spcPct val="150000"/>
              </a:lnSpc>
              <a:buNone/>
            </a:pPr>
            <a:r>
              <a:rPr lang="ru-RU" sz="1800" dirty="0" smtClean="0">
                <a:solidFill>
                  <a:schemeClr val="bg1"/>
                </a:solidFill>
                <a:latin typeface="Times New Roman" panose="02020603050405020304" pitchFamily="18" charset="0"/>
                <a:cs typeface="Times New Roman" panose="02020603050405020304" pitchFamily="18" charset="0"/>
              </a:rPr>
              <a:t>         Если </a:t>
            </a:r>
            <a:r>
              <a:rPr lang="ru-RU" sz="1800" dirty="0">
                <a:solidFill>
                  <a:schemeClr val="bg1"/>
                </a:solidFill>
                <a:latin typeface="Times New Roman" panose="02020603050405020304" pitchFamily="18" charset="0"/>
                <a:cs typeface="Times New Roman" panose="02020603050405020304" pitchFamily="18" charset="0"/>
              </a:rPr>
              <a:t>проект будет реализован, то у обучающихся, расширятся представления о </a:t>
            </a:r>
            <a:r>
              <a:rPr lang="ru-RU" sz="1800" dirty="0" err="1">
                <a:solidFill>
                  <a:schemeClr val="bg1"/>
                </a:solidFill>
                <a:latin typeface="Times New Roman" panose="02020603050405020304" pitchFamily="18" charset="0"/>
                <a:cs typeface="Times New Roman" panose="02020603050405020304" pitchFamily="18" charset="0"/>
              </a:rPr>
              <a:t>скиппинге</a:t>
            </a:r>
            <a:r>
              <a:rPr lang="ru-RU" sz="1800" dirty="0">
                <a:solidFill>
                  <a:schemeClr val="bg1"/>
                </a:solidFill>
                <a:latin typeface="Times New Roman" panose="02020603050405020304" pitchFamily="18" charset="0"/>
                <a:cs typeface="Times New Roman" panose="02020603050405020304" pitchFamily="18" charset="0"/>
              </a:rPr>
              <a:t> как о виде спорта, обучающиеся получат знания и навыки, которые пригодятся им во повседневной жизни. Они узнают, как с помощью различных физических упражнений со скакалкой можно укрепить здоровье.</a:t>
            </a:r>
          </a:p>
          <a:p>
            <a:endParaRPr lang="ru-RU" sz="1800" dirty="0" smtClean="0">
              <a:solidFill>
                <a:schemeClr val="bg1"/>
              </a:solidFill>
              <a:latin typeface="Times New Roman" panose="02020603050405020304" pitchFamily="18" charset="0"/>
              <a:cs typeface="Times New Roman" panose="02020603050405020304" pitchFamily="18" charset="0"/>
            </a:endParaRPr>
          </a:p>
          <a:p>
            <a:endParaRPr lang="ru-RU" sz="1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111342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4212" y="4487333"/>
            <a:ext cx="8534400" cy="950942"/>
          </a:xfrm>
        </p:spPr>
        <p:txBody>
          <a:bodyPr/>
          <a:lstStyle/>
          <a:p>
            <a:endParaRPr lang="ru-RU" dirty="0"/>
          </a:p>
        </p:txBody>
      </p:sp>
      <p:sp>
        <p:nvSpPr>
          <p:cNvPr id="3" name="Объект 2"/>
          <p:cNvSpPr>
            <a:spLocks noGrp="1"/>
          </p:cNvSpPr>
          <p:nvPr>
            <p:ph idx="1"/>
          </p:nvPr>
        </p:nvSpPr>
        <p:spPr>
          <a:xfrm>
            <a:off x="684211" y="0"/>
            <a:ext cx="10870479" cy="6368716"/>
          </a:xfrm>
        </p:spPr>
        <p:txBody>
          <a:bodyPr>
            <a:normAutofit/>
          </a:bodyPr>
          <a:lstStyle/>
          <a:p>
            <a:pPr marL="0" indent="0">
              <a:buNone/>
            </a:pPr>
            <a:r>
              <a:rPr lang="ru-RU" sz="2800" b="1" i="1" dirty="0">
                <a:solidFill>
                  <a:schemeClr val="bg1"/>
                </a:solidFill>
                <a:latin typeface="Times New Roman" panose="02020603050405020304" pitchFamily="18" charset="0"/>
                <a:cs typeface="Times New Roman" panose="02020603050405020304" pitchFamily="18" charset="0"/>
              </a:rPr>
              <a:t> </a:t>
            </a:r>
            <a:r>
              <a:rPr lang="ru-RU" sz="2800" b="1" i="1" dirty="0" smtClean="0">
                <a:solidFill>
                  <a:schemeClr val="bg1"/>
                </a:solidFill>
                <a:latin typeface="Times New Roman" panose="02020603050405020304" pitchFamily="18" charset="0"/>
                <a:cs typeface="Times New Roman" panose="02020603050405020304" pitchFamily="18" charset="0"/>
              </a:rPr>
              <a:t>                                                 Введение.</a:t>
            </a:r>
          </a:p>
          <a:p>
            <a:pPr marL="0" indent="0" algn="just">
              <a:lnSpc>
                <a:spcPct val="120000"/>
              </a:lnSpc>
              <a:buNone/>
            </a:pPr>
            <a:r>
              <a:rPr lang="ru-RU" sz="1600" dirty="0" smtClean="0"/>
              <a:t>	</a:t>
            </a:r>
            <a:r>
              <a:rPr lang="ru-RU" sz="1600" dirty="0" err="1" smtClean="0">
                <a:solidFill>
                  <a:schemeClr val="bg1"/>
                </a:solidFill>
                <a:latin typeface="Times New Roman" panose="02020603050405020304" pitchFamily="18" charset="0"/>
                <a:cs typeface="Times New Roman" panose="02020603050405020304" pitchFamily="18" charset="0"/>
              </a:rPr>
              <a:t>Скиппинг</a:t>
            </a:r>
            <a:r>
              <a:rPr lang="ru-RU" sz="1600" dirty="0" smtClean="0">
                <a:solidFill>
                  <a:schemeClr val="bg1"/>
                </a:solidFill>
                <a:latin typeface="Times New Roman" panose="02020603050405020304" pitchFamily="18" charset="0"/>
                <a:cs typeface="Times New Roman" panose="02020603050405020304" pitchFamily="18" charset="0"/>
              </a:rPr>
              <a:t> </a:t>
            </a:r>
            <a:r>
              <a:rPr lang="ru-RU" sz="1600" dirty="0">
                <a:solidFill>
                  <a:schemeClr val="bg1"/>
                </a:solidFill>
                <a:latin typeface="Times New Roman" panose="02020603050405020304" pitchFamily="18" charset="0"/>
                <a:cs typeface="Times New Roman" panose="02020603050405020304" pitchFamily="18" charset="0"/>
              </a:rPr>
              <a:t>— это прыжки со скакалкой. В переводе с английского «скип» — означает прыгать, подпрыгивать. Так же проводятся соревнования по этому виду спорта. Рекорд мира принадлежит мужчине, который за минуту прыгнул 318 раз. </a:t>
            </a:r>
            <a:r>
              <a:rPr lang="ru-RU" sz="1600" dirty="0" err="1">
                <a:solidFill>
                  <a:schemeClr val="bg1"/>
                </a:solidFill>
                <a:latin typeface="Times New Roman" panose="02020603050405020304" pitchFamily="18" charset="0"/>
                <a:cs typeface="Times New Roman" panose="02020603050405020304" pitchFamily="18" charset="0"/>
              </a:rPr>
              <a:t>Скиппинг</a:t>
            </a:r>
            <a:r>
              <a:rPr lang="ru-RU" sz="1600" dirty="0">
                <a:solidFill>
                  <a:schemeClr val="bg1"/>
                </a:solidFill>
                <a:latin typeface="Times New Roman" panose="02020603050405020304" pitchFamily="18" charset="0"/>
                <a:cs typeface="Times New Roman" panose="02020603050405020304" pitchFamily="18" charset="0"/>
              </a:rPr>
              <a:t> – относительно молодой вид спорта, начавший развиваться за рубежом около 30 лет назад, а в России – с начала 90-х годов прошлого века. </a:t>
            </a:r>
            <a:r>
              <a:rPr lang="ru-RU" sz="1600" dirty="0" err="1">
                <a:solidFill>
                  <a:schemeClr val="bg1"/>
                </a:solidFill>
                <a:latin typeface="Times New Roman" panose="02020603050405020304" pitchFamily="18" charset="0"/>
                <a:cs typeface="Times New Roman" panose="02020603050405020304" pitchFamily="18" charset="0"/>
              </a:rPr>
              <a:t>Скиппинг</a:t>
            </a:r>
            <a:r>
              <a:rPr lang="ru-RU" sz="1600" dirty="0">
                <a:solidFill>
                  <a:schemeClr val="bg1"/>
                </a:solidFill>
                <a:latin typeface="Times New Roman" panose="02020603050405020304" pitchFamily="18" charset="0"/>
                <a:cs typeface="Times New Roman" panose="02020603050405020304" pitchFamily="18" charset="0"/>
              </a:rPr>
              <a:t> включает в себя следующие дисциплины, т.е. прыжки: классические, на одной ноге, боком, руки </a:t>
            </a:r>
            <a:r>
              <a:rPr lang="ru-RU" sz="1600" dirty="0" err="1">
                <a:solidFill>
                  <a:schemeClr val="bg1"/>
                </a:solidFill>
                <a:latin typeface="Times New Roman" panose="02020603050405020304" pitchFamily="18" charset="0"/>
                <a:cs typeface="Times New Roman" panose="02020603050405020304" pitchFamily="18" charset="0"/>
              </a:rPr>
              <a:t>скрестно</a:t>
            </a:r>
            <a:r>
              <a:rPr lang="ru-RU" sz="1600" dirty="0">
                <a:solidFill>
                  <a:schemeClr val="bg1"/>
                </a:solidFill>
                <a:latin typeface="Times New Roman" panose="02020603050405020304" pitchFamily="18" charset="0"/>
                <a:cs typeface="Times New Roman" panose="02020603050405020304" pitchFamily="18" charset="0"/>
              </a:rPr>
              <a:t>, с продвижениями, со сменой ног, смешанные, парные, </a:t>
            </a:r>
            <a:r>
              <a:rPr lang="ru-RU" sz="1600" dirty="0" smtClean="0">
                <a:solidFill>
                  <a:schemeClr val="bg1"/>
                </a:solidFill>
                <a:latin typeface="Times New Roman" panose="02020603050405020304" pitchFamily="18" charset="0"/>
                <a:cs typeface="Times New Roman" panose="02020603050405020304" pitchFamily="18" charset="0"/>
              </a:rPr>
              <a:t>групповые. Прыжки </a:t>
            </a:r>
            <a:r>
              <a:rPr lang="ru-RU" sz="1600" dirty="0">
                <a:solidFill>
                  <a:schemeClr val="bg1"/>
                </a:solidFill>
                <a:latin typeface="Times New Roman" panose="02020603050405020304" pitchFamily="18" charset="0"/>
                <a:cs typeface="Times New Roman" panose="02020603050405020304" pitchFamily="18" charset="0"/>
              </a:rPr>
              <a:t>через скакалку – превосходная форма физических упражнений. Упражнения со скакалкой сочетают в себе и эффективность бега, и атлетическую </a:t>
            </a:r>
            <a:r>
              <a:rPr lang="ru-RU" sz="1600" dirty="0" smtClean="0">
                <a:solidFill>
                  <a:schemeClr val="bg1"/>
                </a:solidFill>
                <a:latin typeface="Times New Roman" panose="02020603050405020304" pitchFamily="18" charset="0"/>
                <a:cs typeface="Times New Roman" panose="02020603050405020304" pitchFamily="18" charset="0"/>
              </a:rPr>
              <a:t>мощь.</a:t>
            </a:r>
            <a:r>
              <a:rPr lang="ru-RU" sz="1600" dirty="0">
                <a:solidFill>
                  <a:schemeClr val="bg1"/>
                </a:solidFill>
                <a:latin typeface="Times New Roman" panose="02020603050405020304" pitchFamily="18" charset="0"/>
                <a:cs typeface="Times New Roman" panose="02020603050405020304" pitchFamily="18" charset="0"/>
              </a:rPr>
              <a:t> Чем же полезны такие </a:t>
            </a:r>
            <a:r>
              <a:rPr lang="ru-RU" sz="1600" dirty="0" smtClean="0">
                <a:solidFill>
                  <a:schemeClr val="bg1"/>
                </a:solidFill>
                <a:latin typeface="Times New Roman" panose="02020603050405020304" pitchFamily="18" charset="0"/>
                <a:cs typeface="Times New Roman" panose="02020603050405020304" pitchFamily="18" charset="0"/>
              </a:rPr>
              <a:t>занятия?</a:t>
            </a:r>
          </a:p>
          <a:p>
            <a:pPr marL="0" indent="0" algn="just">
              <a:lnSpc>
                <a:spcPct val="120000"/>
              </a:lnSpc>
              <a:buNone/>
            </a:pPr>
            <a:r>
              <a:rPr lang="ru-RU" sz="1600" dirty="0" smtClean="0">
                <a:solidFill>
                  <a:schemeClr val="bg1"/>
                </a:solidFill>
                <a:latin typeface="Times New Roman" panose="02020603050405020304" pitchFamily="18" charset="0"/>
                <a:cs typeface="Times New Roman" panose="02020603050405020304" pitchFamily="18" charset="0"/>
              </a:rPr>
              <a:t> 1.Прыжки </a:t>
            </a:r>
            <a:r>
              <a:rPr lang="ru-RU" sz="1600" dirty="0">
                <a:solidFill>
                  <a:schemeClr val="bg1"/>
                </a:solidFill>
                <a:latin typeface="Times New Roman" panose="02020603050405020304" pitchFamily="18" charset="0"/>
                <a:cs typeface="Times New Roman" panose="02020603050405020304" pitchFamily="18" charset="0"/>
              </a:rPr>
              <a:t>со скакалкой развивают мышцы ног, делают их стройными и красивыми, служат профилактикой плоскостопия; способствуют формированию правильной осанки; укрепляют связки внутренних органов; ликвидируют застойные явления в организме.</a:t>
            </a:r>
          </a:p>
          <a:p>
            <a:pPr marL="0" indent="0" algn="just">
              <a:lnSpc>
                <a:spcPct val="120000"/>
              </a:lnSpc>
              <a:buNone/>
            </a:pPr>
            <a:r>
              <a:rPr lang="ru-RU" sz="1600" dirty="0">
                <a:solidFill>
                  <a:schemeClr val="bg1"/>
                </a:solidFill>
                <a:latin typeface="Times New Roman" panose="02020603050405020304" pitchFamily="18" charset="0"/>
                <a:cs typeface="Times New Roman" panose="02020603050405020304" pitchFamily="18" charset="0"/>
              </a:rPr>
              <a:t>2.Прыгая  </a:t>
            </a:r>
            <a:r>
              <a:rPr lang="ru-RU" sz="1600" dirty="0" smtClean="0">
                <a:solidFill>
                  <a:schemeClr val="bg1"/>
                </a:solidFill>
                <a:latin typeface="Times New Roman" panose="02020603050405020304" pitchFamily="18" charset="0"/>
                <a:cs typeface="Times New Roman" panose="02020603050405020304" pitchFamily="18" charset="0"/>
              </a:rPr>
              <a:t>можно сжигать </a:t>
            </a:r>
            <a:r>
              <a:rPr lang="ru-RU" sz="1600" dirty="0">
                <a:solidFill>
                  <a:schemeClr val="bg1"/>
                </a:solidFill>
                <a:latin typeface="Times New Roman" panose="02020603050405020304" pitchFamily="18" charset="0"/>
                <a:cs typeface="Times New Roman" panose="02020603050405020304" pitchFamily="18" charset="0"/>
              </a:rPr>
              <a:t>до 1000 ккал в час. При такой тренировке увеличивается частота пульса, а нагрузка на суставы приходится совсем небольшая.</a:t>
            </a:r>
          </a:p>
          <a:p>
            <a:pPr marL="0" indent="0" algn="just">
              <a:lnSpc>
                <a:spcPct val="170000"/>
              </a:lnSpc>
              <a:buNone/>
            </a:pPr>
            <a:r>
              <a:rPr lang="ru-RU" sz="1600" dirty="0">
                <a:solidFill>
                  <a:schemeClr val="bg1"/>
                </a:solidFill>
                <a:latin typeface="Times New Roman" panose="02020603050405020304" pitchFamily="18" charset="0"/>
                <a:cs typeface="Times New Roman" panose="02020603050405020304" pitchFamily="18" charset="0"/>
              </a:rPr>
              <a:t>3.Прыжки развивают гибкость, осанку, чувство равновесия и координацию </a:t>
            </a:r>
            <a:r>
              <a:rPr lang="ru-RU" sz="1600" dirty="0" smtClean="0">
                <a:solidFill>
                  <a:schemeClr val="bg1"/>
                </a:solidFill>
                <a:latin typeface="Times New Roman" panose="02020603050405020304" pitchFamily="18" charset="0"/>
                <a:cs typeface="Times New Roman" panose="02020603050405020304" pitchFamily="18" charset="0"/>
              </a:rPr>
              <a:t>движений.</a:t>
            </a:r>
            <a:endParaRPr lang="ru-RU" sz="1600" dirty="0">
              <a:solidFill>
                <a:schemeClr val="bg1"/>
              </a:solidFill>
              <a:latin typeface="Times New Roman" panose="02020603050405020304" pitchFamily="18" charset="0"/>
              <a:cs typeface="Times New Roman" panose="02020603050405020304" pitchFamily="18" charset="0"/>
            </a:endParaRPr>
          </a:p>
          <a:p>
            <a:pPr marL="0" indent="0" algn="just">
              <a:lnSpc>
                <a:spcPct val="120000"/>
              </a:lnSpc>
              <a:buNone/>
            </a:pPr>
            <a:r>
              <a:rPr lang="ru-RU" sz="1600" dirty="0">
                <a:solidFill>
                  <a:schemeClr val="bg1"/>
                </a:solidFill>
                <a:latin typeface="Times New Roman" panose="02020603050405020304" pitchFamily="18" charset="0"/>
                <a:cs typeface="Times New Roman" panose="02020603050405020304" pitchFamily="18" charset="0"/>
              </a:rPr>
              <a:t>4.Упражнения со скакалкой позволяют эффективно прорабатывать икры, плечи, мышцы рук и брюшного пресса. Это лучший способ разминки при силовых тренировках. Они развивают выносливость, прыгучесть, тренируют наше дыхание.</a:t>
            </a:r>
          </a:p>
          <a:p>
            <a:pPr marL="0" indent="0" algn="just">
              <a:lnSpc>
                <a:spcPct val="120000"/>
              </a:lnSpc>
              <a:buNone/>
            </a:pPr>
            <a:r>
              <a:rPr lang="ru-RU" sz="1600" dirty="0">
                <a:solidFill>
                  <a:schemeClr val="bg1"/>
                </a:solidFill>
                <a:latin typeface="Times New Roman" panose="02020603050405020304" pitchFamily="18" charset="0"/>
                <a:cs typeface="Times New Roman" panose="02020603050405020304" pitchFamily="18" charset="0"/>
              </a:rPr>
              <a:t>5.Они развивают коммуникативные умения детей. Необходимые практически во всех социальных ситуациях, с которыми будет сталкиваться взрослеющий ребенок. </a:t>
            </a:r>
          </a:p>
        </p:txBody>
      </p:sp>
    </p:spTree>
    <p:extLst>
      <p:ext uri="{BB962C8B-B14F-4D97-AF65-F5344CB8AC3E}">
        <p14:creationId xmlns:p14="http://schemas.microsoft.com/office/powerpoint/2010/main" val="31465033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a:xfrm>
            <a:off x="684212" y="238991"/>
            <a:ext cx="10745788" cy="6265717"/>
          </a:xfrm>
        </p:spPr>
        <p:txBody>
          <a:bodyPr>
            <a:normAutofit/>
          </a:bodyPr>
          <a:lstStyle/>
          <a:p>
            <a:pPr marL="0" indent="0">
              <a:buNone/>
            </a:pPr>
            <a:r>
              <a:rPr lang="ru-RU" sz="2400" b="1" dirty="0" smtClean="0">
                <a:solidFill>
                  <a:schemeClr val="bg1"/>
                </a:solidFill>
                <a:latin typeface="Times New Roman" panose="02020603050405020304" pitchFamily="18" charset="0"/>
                <a:cs typeface="Times New Roman" panose="02020603050405020304" pitchFamily="18" charset="0"/>
              </a:rPr>
              <a:t>                                            </a:t>
            </a:r>
            <a:r>
              <a:rPr lang="ru-RU" sz="2400" b="1" i="1" dirty="0" smtClean="0">
                <a:solidFill>
                  <a:schemeClr val="bg1"/>
                </a:solidFill>
                <a:latin typeface="Times New Roman" panose="02020603050405020304" pitchFamily="18" charset="0"/>
                <a:cs typeface="Times New Roman" panose="02020603050405020304" pitchFamily="18" charset="0"/>
              </a:rPr>
              <a:t>Актуальность проекта.</a:t>
            </a:r>
          </a:p>
          <a:p>
            <a:pPr marL="0" indent="0" algn="just">
              <a:buNone/>
            </a:pPr>
            <a:r>
              <a:rPr lang="ru-RU" sz="2200" dirty="0" smtClean="0">
                <a:latin typeface="Times New Roman" panose="02020603050405020304" pitchFamily="18" charset="0"/>
                <a:cs typeface="Times New Roman" panose="02020603050405020304" pitchFamily="18" charset="0"/>
              </a:rPr>
              <a:t>	</a:t>
            </a:r>
            <a:r>
              <a:rPr lang="ru-RU" sz="1700" dirty="0" smtClean="0">
                <a:solidFill>
                  <a:schemeClr val="bg1"/>
                </a:solidFill>
                <a:latin typeface="Times New Roman" panose="02020603050405020304" pitchFamily="18" charset="0"/>
                <a:cs typeface="Times New Roman" panose="02020603050405020304" pitchFamily="18" charset="0"/>
              </a:rPr>
              <a:t>Наряду </a:t>
            </a:r>
            <a:r>
              <a:rPr lang="ru-RU" sz="1700" dirty="0">
                <a:solidFill>
                  <a:schemeClr val="bg1"/>
                </a:solidFill>
                <a:latin typeface="Times New Roman" panose="02020603050405020304" pitchFamily="18" charset="0"/>
                <a:cs typeface="Times New Roman" panose="02020603050405020304" pitchFamily="18" charset="0"/>
              </a:rPr>
              <a:t>с общими задачами охраны и укрепления здоровья, физическое воспитание направлено на преодоление детских комплексов в плане физических умений и навыков, физической подготовленности. Опыт общения с обучающимися и их родителями показал, что взрослые не уделяют достаточного внимания двигательному режиму вне ДОУ. Более того, на желание ребенка освоить какой-либо новый вид движения отвечают отказом, ссылаясь на занятость, отсутствие условий и т.д. Это приводит к гиподинамии и негативно сказывается на общем функциональном состоянии здоровья ребенка. По данным опроса родителей </a:t>
            </a:r>
            <a:r>
              <a:rPr lang="ru-RU" sz="1700" dirty="0" smtClean="0">
                <a:solidFill>
                  <a:schemeClr val="bg1"/>
                </a:solidFill>
                <a:latin typeface="Times New Roman" panose="02020603050405020304" pitchFamily="18" charset="0"/>
                <a:cs typeface="Times New Roman" panose="02020603050405020304" pitchFamily="18" charset="0"/>
              </a:rPr>
              <a:t>обучающихся </a:t>
            </a:r>
            <a:r>
              <a:rPr lang="ru-RU" sz="1700" dirty="0">
                <a:solidFill>
                  <a:schemeClr val="bg1"/>
                </a:solidFill>
                <a:latin typeface="Times New Roman" panose="02020603050405020304" pitchFamily="18" charset="0"/>
                <a:cs typeface="Times New Roman" panose="02020603050405020304" pitchFamily="18" charset="0"/>
              </a:rPr>
              <a:t>выяснилось: у 70 % обучающихся дома нет скакалки. </a:t>
            </a:r>
            <a:endParaRPr lang="ru-RU" sz="1700" dirty="0" smtClean="0">
              <a:solidFill>
                <a:schemeClr val="bg1"/>
              </a:solidFill>
              <a:latin typeface="Times New Roman" panose="02020603050405020304" pitchFamily="18" charset="0"/>
              <a:cs typeface="Times New Roman" panose="02020603050405020304" pitchFamily="18" charset="0"/>
            </a:endParaRPr>
          </a:p>
          <a:p>
            <a:pPr marL="0" indent="0" algn="just">
              <a:buNone/>
            </a:pPr>
            <a:r>
              <a:rPr lang="ru-RU" sz="1700" dirty="0" smtClean="0">
                <a:solidFill>
                  <a:schemeClr val="bg1"/>
                </a:solidFill>
                <a:latin typeface="Times New Roman" panose="02020603050405020304" pitchFamily="18" charset="0"/>
                <a:cs typeface="Times New Roman" panose="02020603050405020304" pitchFamily="18" charset="0"/>
              </a:rPr>
              <a:t>	Проблема </a:t>
            </a:r>
            <a:r>
              <a:rPr lang="ru-RU" sz="1700" dirty="0">
                <a:solidFill>
                  <a:schemeClr val="bg1"/>
                </a:solidFill>
                <a:latin typeface="Times New Roman" panose="02020603050405020304" pitchFamily="18" charset="0"/>
                <a:cs typeface="Times New Roman" panose="02020603050405020304" pitchFamily="18" charset="0"/>
              </a:rPr>
              <a:t>использования прыжков через скакалку как средства развития прыжков у дошкольников 6-7 лет и укрепления их здоровья достаточно актуальна.  Все мальчики и многие девочки не умеют прыгать через скакалку.  Характерными для детей этого возраста являются одиночные перепрыгивания (в виде перешагиваний), слишком высокое поднимание согнутых в коленях ног при перепрыгивании, большое количество лишних движений руками и корпусом. У них наблюдается неритмичность подпрыгиваний и вращения скакалки, жесткое приземление, излишний наклон туловища и головы. </a:t>
            </a:r>
            <a:r>
              <a:rPr lang="ru-RU" sz="1700" dirty="0" smtClean="0">
                <a:solidFill>
                  <a:schemeClr val="bg1"/>
                </a:solidFill>
                <a:latin typeface="Times New Roman" panose="02020603050405020304" pitchFamily="18" charset="0"/>
                <a:cs typeface="Times New Roman" panose="02020603050405020304" pitchFamily="18" charset="0"/>
              </a:rPr>
              <a:t>Поэтому с </a:t>
            </a:r>
            <a:r>
              <a:rPr lang="ru-RU" sz="1700" dirty="0">
                <a:solidFill>
                  <a:schemeClr val="bg1"/>
                </a:solidFill>
                <a:latin typeface="Times New Roman" panose="02020603050405020304" pitchFamily="18" charset="0"/>
                <a:cs typeface="Times New Roman" panose="02020603050405020304" pitchFamily="18" charset="0"/>
              </a:rPr>
              <a:t>целью развития физических качеств, двигательных способностей, формирования правильной осанки и укрепления здоровья обучающихся мы </a:t>
            </a:r>
            <a:r>
              <a:rPr lang="ru-RU" sz="1700" dirty="0" smtClean="0">
                <a:solidFill>
                  <a:schemeClr val="bg1"/>
                </a:solidFill>
                <a:latin typeface="Times New Roman" panose="02020603050405020304" pitchFamily="18" charset="0"/>
                <a:cs typeface="Times New Roman" panose="02020603050405020304" pitchFamily="18" charset="0"/>
              </a:rPr>
              <a:t>начали систематическую </a:t>
            </a:r>
            <a:r>
              <a:rPr lang="ru-RU" sz="1700" dirty="0">
                <a:solidFill>
                  <a:schemeClr val="bg1"/>
                </a:solidFill>
                <a:latin typeface="Times New Roman" panose="02020603050405020304" pitchFamily="18" charset="0"/>
                <a:cs typeface="Times New Roman" panose="02020603050405020304" pitchFamily="18" charset="0"/>
              </a:rPr>
              <a:t>работу в данном </a:t>
            </a:r>
            <a:r>
              <a:rPr lang="ru-RU" sz="1700" dirty="0" smtClean="0">
                <a:solidFill>
                  <a:schemeClr val="bg1"/>
                </a:solidFill>
                <a:latin typeface="Times New Roman" panose="02020603050405020304" pitchFamily="18" charset="0"/>
                <a:cs typeface="Times New Roman" panose="02020603050405020304" pitchFamily="18" charset="0"/>
              </a:rPr>
              <a:t>направлении. </a:t>
            </a:r>
            <a:endParaRPr lang="ru-RU" sz="1700" dirty="0">
              <a:solidFill>
                <a:schemeClr val="bg1"/>
              </a:solidFill>
              <a:latin typeface="Times New Roman" panose="02020603050405020304" pitchFamily="18" charset="0"/>
              <a:cs typeface="Times New Roman" panose="02020603050405020304" pitchFamily="18" charset="0"/>
            </a:endParaRPr>
          </a:p>
          <a:p>
            <a:pPr marL="0" indent="0" algn="just">
              <a:buNone/>
            </a:pPr>
            <a:r>
              <a:rPr lang="ru-RU" sz="1700" dirty="0" smtClean="0">
                <a:solidFill>
                  <a:schemeClr val="bg1"/>
                </a:solidFill>
                <a:latin typeface="Times New Roman" panose="02020603050405020304" pitchFamily="18" charset="0"/>
                <a:cs typeface="Times New Roman" panose="02020603050405020304" pitchFamily="18" charset="0"/>
              </a:rPr>
              <a:t>	. </a:t>
            </a:r>
            <a:endParaRPr lang="ru-RU" sz="1700" dirty="0">
              <a:solidFill>
                <a:schemeClr val="bg1"/>
              </a:solidFill>
              <a:latin typeface="Times New Roman" panose="02020603050405020304" pitchFamily="18" charset="0"/>
              <a:cs typeface="Times New Roman" panose="02020603050405020304" pitchFamily="18" charset="0"/>
            </a:endParaRPr>
          </a:p>
          <a:p>
            <a:pPr algn="just"/>
            <a:endParaRPr lang="ru-RU"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123826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a:xfrm>
            <a:off x="684212" y="685800"/>
            <a:ext cx="10610706" cy="5226627"/>
          </a:xfrm>
        </p:spPr>
        <p:txBody>
          <a:bodyPr>
            <a:noAutofit/>
          </a:bodyPr>
          <a:lstStyle/>
          <a:p>
            <a:pPr marL="0" indent="0" algn="just">
              <a:buNone/>
            </a:pPr>
            <a:r>
              <a:rPr lang="ru-RU" b="1" i="1" dirty="0">
                <a:solidFill>
                  <a:schemeClr val="bg1"/>
                </a:solidFill>
                <a:latin typeface="Times New Roman" panose="02020603050405020304" pitchFamily="18" charset="0"/>
                <a:cs typeface="Times New Roman" panose="02020603050405020304" pitchFamily="18" charset="0"/>
              </a:rPr>
              <a:t> </a:t>
            </a:r>
            <a:r>
              <a:rPr lang="ru-RU" b="1" i="1" dirty="0" smtClean="0">
                <a:solidFill>
                  <a:schemeClr val="bg1"/>
                </a:solidFill>
                <a:latin typeface="Times New Roman" panose="02020603050405020304" pitchFamily="18" charset="0"/>
                <a:cs typeface="Times New Roman" panose="02020603050405020304" pitchFamily="18" charset="0"/>
              </a:rPr>
              <a:t>                                                       Ожидаемые </a:t>
            </a:r>
            <a:r>
              <a:rPr lang="ru-RU" b="1" i="1" dirty="0">
                <a:solidFill>
                  <a:schemeClr val="bg1"/>
                </a:solidFill>
                <a:latin typeface="Times New Roman" panose="02020603050405020304" pitchFamily="18" charset="0"/>
                <a:cs typeface="Times New Roman" panose="02020603050405020304" pitchFamily="18" charset="0"/>
              </a:rPr>
              <a:t>результаты.</a:t>
            </a:r>
          </a:p>
          <a:p>
            <a:pPr marL="0" indent="0" algn="just">
              <a:buNone/>
            </a:pPr>
            <a:r>
              <a:rPr lang="ru-RU" sz="1800" dirty="0">
                <a:solidFill>
                  <a:schemeClr val="bg1"/>
                </a:solidFill>
                <a:latin typeface="Times New Roman" panose="02020603050405020304" pitchFamily="18" charset="0"/>
                <a:cs typeface="Times New Roman" panose="02020603050405020304" pitchFamily="18" charset="0"/>
              </a:rPr>
              <a:t>      1.Обучающиеся </a:t>
            </a:r>
            <a:r>
              <a:rPr lang="ru-RU" sz="1800" dirty="0" smtClean="0">
                <a:solidFill>
                  <a:schemeClr val="bg1"/>
                </a:solidFill>
                <a:latin typeface="Times New Roman" panose="02020603050405020304" pitchFamily="18" charset="0"/>
                <a:cs typeface="Times New Roman" panose="02020603050405020304" pitchFamily="18" charset="0"/>
              </a:rPr>
              <a:t>получают </a:t>
            </a:r>
            <a:r>
              <a:rPr lang="ru-RU" sz="1800" dirty="0">
                <a:solidFill>
                  <a:schemeClr val="bg1"/>
                </a:solidFill>
                <a:latin typeface="Times New Roman" panose="02020603050405020304" pitchFamily="18" charset="0"/>
                <a:cs typeface="Times New Roman" panose="02020603050405020304" pitchFamily="18" charset="0"/>
              </a:rPr>
              <a:t>знания и навыки, которые пригодятся им во повседневной жизни. Они узнают, как с помощью различных физических упражнений со скакалкой можно укрепить здоровье</a:t>
            </a:r>
            <a:r>
              <a:rPr lang="ru-RU" sz="1800" dirty="0" smtClean="0">
                <a:solidFill>
                  <a:schemeClr val="bg1"/>
                </a:solidFill>
                <a:latin typeface="Times New Roman" panose="02020603050405020304" pitchFamily="18" charset="0"/>
                <a:cs typeface="Times New Roman" panose="02020603050405020304" pitchFamily="18" charset="0"/>
              </a:rPr>
              <a:t>.</a:t>
            </a:r>
          </a:p>
          <a:p>
            <a:pPr marL="0" indent="0" algn="just">
              <a:buNone/>
            </a:pPr>
            <a:r>
              <a:rPr lang="ru-RU" sz="1800" dirty="0" smtClean="0">
                <a:solidFill>
                  <a:schemeClr val="bg1"/>
                </a:solidFill>
                <a:latin typeface="Times New Roman" panose="02020603050405020304" pitchFamily="18" charset="0"/>
                <a:cs typeface="Times New Roman" panose="02020603050405020304" pitchFamily="18" charset="0"/>
              </a:rPr>
              <a:t>     2.Обучающиеся в совершенстве </a:t>
            </a:r>
            <a:r>
              <a:rPr lang="ru-RU" sz="1800" i="1" dirty="0" smtClean="0">
                <a:solidFill>
                  <a:schemeClr val="bg1"/>
                </a:solidFill>
                <a:latin typeface="Times New Roman" panose="02020603050405020304" pitchFamily="18" charset="0"/>
                <a:cs typeface="Times New Roman" panose="02020603050405020304" pitchFamily="18" charset="0"/>
              </a:rPr>
              <a:t>(в соответствии с возрастом)</a:t>
            </a:r>
            <a:r>
              <a:rPr lang="ru-RU" sz="1800" dirty="0" smtClean="0">
                <a:solidFill>
                  <a:schemeClr val="bg1"/>
                </a:solidFill>
                <a:latin typeface="Times New Roman" panose="02020603050405020304" pitchFamily="18" charset="0"/>
                <a:cs typeface="Times New Roman" panose="02020603050405020304" pitchFamily="18" charset="0"/>
              </a:rPr>
              <a:t> владеют прыжками через  скакалку.</a:t>
            </a:r>
          </a:p>
          <a:p>
            <a:pPr marL="0" indent="0" algn="just">
              <a:buNone/>
            </a:pPr>
            <a:r>
              <a:rPr lang="ru-RU" sz="1800" dirty="0" smtClean="0">
                <a:solidFill>
                  <a:schemeClr val="bg1"/>
                </a:solidFill>
                <a:latin typeface="Times New Roman" panose="02020603050405020304" pitchFamily="18" charset="0"/>
                <a:cs typeface="Times New Roman" panose="02020603050405020304" pitchFamily="18" charset="0"/>
              </a:rPr>
              <a:t>     </a:t>
            </a:r>
            <a:r>
              <a:rPr lang="ru-RU" sz="1800" dirty="0">
                <a:solidFill>
                  <a:schemeClr val="bg1"/>
                </a:solidFill>
                <a:latin typeface="Times New Roman" panose="02020603050405020304" pitchFamily="18" charset="0"/>
                <a:cs typeface="Times New Roman" panose="02020603050405020304" pitchFamily="18" charset="0"/>
              </a:rPr>
              <a:t>3.Дошкольники овладевают приемами самоконтроля, за функциональным состоянием во время выполнения физической нагрузки, могут методически правильно начать самостоятельные упражнения.</a:t>
            </a:r>
          </a:p>
          <a:p>
            <a:pPr marL="0" indent="0" algn="just">
              <a:buNone/>
            </a:pPr>
            <a:r>
              <a:rPr lang="ru-RU" sz="1800" dirty="0">
                <a:solidFill>
                  <a:schemeClr val="bg1"/>
                </a:solidFill>
                <a:latin typeface="Times New Roman" panose="02020603050405020304" pitchFamily="18" charset="0"/>
                <a:cs typeface="Times New Roman" panose="02020603050405020304" pitchFamily="18" charset="0"/>
              </a:rPr>
              <a:t>     4.Чем больше дети вновь будут прыгать через скакалку в ситуации «двое крутят - один скачет», тем лучше они станут чувствовать друг друга в различных ситуациях совместной деятельности.</a:t>
            </a:r>
          </a:p>
          <a:p>
            <a:pPr marL="0" indent="0" algn="just">
              <a:buNone/>
            </a:pPr>
            <a:r>
              <a:rPr lang="ru-RU" sz="1800" dirty="0">
                <a:solidFill>
                  <a:schemeClr val="bg1"/>
                </a:solidFill>
                <a:latin typeface="Times New Roman" panose="02020603050405020304" pitchFamily="18" charset="0"/>
                <a:cs typeface="Times New Roman" panose="02020603050405020304" pitchFamily="18" charset="0"/>
              </a:rPr>
              <a:t>     5. Для педагогов: видеть эмоциональный отклик на проделанную работу по проекту от обучающихся и родителей.</a:t>
            </a:r>
          </a:p>
          <a:p>
            <a:pPr marL="0" indent="0" algn="just">
              <a:buNone/>
            </a:pPr>
            <a:r>
              <a:rPr lang="ru-RU" sz="1800" dirty="0">
                <a:solidFill>
                  <a:schemeClr val="bg1"/>
                </a:solidFill>
                <a:latin typeface="Times New Roman" panose="02020603050405020304" pitchFamily="18" charset="0"/>
                <a:cs typeface="Times New Roman" panose="02020603050405020304" pitchFamily="18" charset="0"/>
              </a:rPr>
              <a:t>     6. Для родителей: </a:t>
            </a:r>
            <a:r>
              <a:rPr lang="ru-RU" sz="1800" dirty="0" smtClean="0">
                <a:solidFill>
                  <a:schemeClr val="bg1"/>
                </a:solidFill>
                <a:latin typeface="Times New Roman" panose="02020603050405020304" pitchFamily="18" charset="0"/>
                <a:cs typeface="Times New Roman" panose="02020603050405020304" pitchFamily="18" charset="0"/>
              </a:rPr>
              <a:t>заинтересованность родителей педагогическим процессом детского сада, проявление интереса к скакалке и к спорту в целом.</a:t>
            </a:r>
          </a:p>
          <a:p>
            <a:pPr marL="0" indent="0" algn="just">
              <a:buNone/>
            </a:pPr>
            <a:r>
              <a:rPr lang="ru-RU" sz="1800" dirty="0" smtClean="0">
                <a:solidFill>
                  <a:schemeClr val="bg1"/>
                </a:solidFill>
                <a:latin typeface="Times New Roman" panose="02020603050405020304" pitchFamily="18" charset="0"/>
                <a:cs typeface="Times New Roman" panose="02020603050405020304" pitchFamily="18" charset="0"/>
              </a:rPr>
              <a:t> </a:t>
            </a:r>
          </a:p>
          <a:p>
            <a:pPr algn="just"/>
            <a:endParaRPr lang="ru-RU" sz="1800" dirty="0">
              <a:solidFill>
                <a:schemeClr val="bg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81749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a:xfrm>
            <a:off x="684212" y="405245"/>
            <a:ext cx="10434061" cy="6120246"/>
          </a:xfrm>
        </p:spPr>
        <p:txBody>
          <a:bodyPr>
            <a:normAutofit/>
          </a:bodyPr>
          <a:lstStyle/>
          <a:p>
            <a:r>
              <a:rPr lang="ru-RU" b="1" dirty="0" smtClean="0">
                <a:solidFill>
                  <a:schemeClr val="bg1"/>
                </a:solidFill>
                <a:latin typeface="Times New Roman" panose="02020603050405020304" pitchFamily="18" charset="0"/>
                <a:cs typeface="Times New Roman" panose="02020603050405020304" pitchFamily="18" charset="0"/>
              </a:rPr>
              <a:t>Цель проекта: </a:t>
            </a:r>
            <a:r>
              <a:rPr lang="ru-RU" sz="1800" dirty="0">
                <a:solidFill>
                  <a:schemeClr val="bg1"/>
                </a:solidFill>
                <a:latin typeface="Times New Roman" panose="02020603050405020304" pitchFamily="18" charset="0"/>
                <a:cs typeface="Times New Roman" panose="02020603050405020304" pitchFamily="18" charset="0"/>
              </a:rPr>
              <a:t>р</a:t>
            </a:r>
            <a:r>
              <a:rPr lang="ru-RU" sz="1800" dirty="0" smtClean="0">
                <a:solidFill>
                  <a:schemeClr val="bg1"/>
                </a:solidFill>
                <a:latin typeface="Times New Roman" panose="02020603050405020304" pitchFamily="18" charset="0"/>
                <a:cs typeface="Times New Roman" panose="02020603050405020304" pitchFamily="18" charset="0"/>
              </a:rPr>
              <a:t>азвитие </a:t>
            </a:r>
            <a:r>
              <a:rPr lang="ru-RU" sz="1800" dirty="0">
                <a:solidFill>
                  <a:schemeClr val="bg1"/>
                </a:solidFill>
                <a:latin typeface="Times New Roman" panose="02020603050405020304" pitchFamily="18" charset="0"/>
                <a:cs typeface="Times New Roman" panose="02020603050405020304" pitchFamily="18" charset="0"/>
              </a:rPr>
              <a:t>физических качеств и двигательных способностей </a:t>
            </a:r>
            <a:endParaRPr lang="ru-RU" sz="1800" dirty="0" smtClean="0">
              <a:solidFill>
                <a:schemeClr val="bg1"/>
              </a:solidFill>
              <a:latin typeface="Times New Roman" panose="02020603050405020304" pitchFamily="18" charset="0"/>
              <a:cs typeface="Times New Roman" panose="02020603050405020304" pitchFamily="18" charset="0"/>
            </a:endParaRPr>
          </a:p>
          <a:p>
            <a:pPr marL="0" indent="0">
              <a:buNone/>
            </a:pPr>
            <a:r>
              <a:rPr lang="ru-RU" sz="1800" dirty="0" smtClean="0">
                <a:solidFill>
                  <a:schemeClr val="bg1"/>
                </a:solidFill>
                <a:latin typeface="Times New Roman" panose="02020603050405020304" pitchFamily="18" charset="0"/>
                <a:cs typeface="Times New Roman" panose="02020603050405020304" pitchFamily="18" charset="0"/>
              </a:rPr>
              <a:t>обучающихся </a:t>
            </a:r>
            <a:r>
              <a:rPr lang="ru-RU" sz="1800" dirty="0">
                <a:solidFill>
                  <a:schemeClr val="bg1"/>
                </a:solidFill>
                <a:latin typeface="Times New Roman" panose="02020603050405020304" pitchFamily="18" charset="0"/>
                <a:cs typeface="Times New Roman" panose="02020603050405020304" pitchFamily="18" charset="0"/>
              </a:rPr>
              <a:t>посредством подвижных игр и упражнений со скакалкой</a:t>
            </a:r>
            <a:r>
              <a:rPr lang="ru-RU" sz="1800" dirty="0" smtClean="0">
                <a:solidFill>
                  <a:schemeClr val="bg1"/>
                </a:solidFill>
                <a:latin typeface="Times New Roman" panose="02020603050405020304" pitchFamily="18" charset="0"/>
                <a:cs typeface="Times New Roman" panose="02020603050405020304" pitchFamily="18" charset="0"/>
              </a:rPr>
              <a:t>.</a:t>
            </a:r>
          </a:p>
          <a:p>
            <a:r>
              <a:rPr lang="ru-RU" b="1" dirty="0" smtClean="0">
                <a:solidFill>
                  <a:schemeClr val="bg1"/>
                </a:solidFill>
                <a:latin typeface="Times New Roman" panose="02020603050405020304" pitchFamily="18" charset="0"/>
                <a:cs typeface="Times New Roman" panose="02020603050405020304" pitchFamily="18" charset="0"/>
              </a:rPr>
              <a:t>Задачи проекта: </a:t>
            </a:r>
          </a:p>
          <a:p>
            <a:pPr marL="0" indent="0">
              <a:buNone/>
            </a:pPr>
            <a:r>
              <a:rPr lang="ru-RU" sz="1800" dirty="0" smtClean="0">
                <a:solidFill>
                  <a:schemeClr val="bg1"/>
                </a:solidFill>
                <a:latin typeface="Times New Roman" panose="02020603050405020304" pitchFamily="18" charset="0"/>
                <a:cs typeface="Times New Roman" panose="02020603050405020304" pitchFamily="18" charset="0"/>
              </a:rPr>
              <a:t>1.Дать </a:t>
            </a:r>
            <a:r>
              <a:rPr lang="ru-RU" sz="1800" dirty="0">
                <a:solidFill>
                  <a:schemeClr val="bg1"/>
                </a:solidFill>
                <a:latin typeface="Times New Roman" panose="02020603050405020304" pitchFamily="18" charset="0"/>
                <a:cs typeface="Times New Roman" panose="02020603050405020304" pitchFamily="18" charset="0"/>
              </a:rPr>
              <a:t>представление о </a:t>
            </a:r>
            <a:r>
              <a:rPr lang="ru-RU" sz="1800" dirty="0" err="1">
                <a:solidFill>
                  <a:schemeClr val="bg1"/>
                </a:solidFill>
                <a:latin typeface="Times New Roman" panose="02020603050405020304" pitchFamily="18" charset="0"/>
                <a:cs typeface="Times New Roman" panose="02020603050405020304" pitchFamily="18" charset="0"/>
              </a:rPr>
              <a:t>скиппинге</a:t>
            </a:r>
            <a:r>
              <a:rPr lang="ru-RU" sz="1800" dirty="0">
                <a:solidFill>
                  <a:schemeClr val="bg1"/>
                </a:solidFill>
                <a:latin typeface="Times New Roman" panose="02020603050405020304" pitchFamily="18" charset="0"/>
                <a:cs typeface="Times New Roman" panose="02020603050405020304" pitchFamily="18" charset="0"/>
              </a:rPr>
              <a:t>, как о виде спорта.</a:t>
            </a:r>
          </a:p>
          <a:p>
            <a:pPr marL="0" indent="0">
              <a:buNone/>
            </a:pPr>
            <a:r>
              <a:rPr lang="ru-RU" sz="1800" dirty="0">
                <a:solidFill>
                  <a:schemeClr val="bg1"/>
                </a:solidFill>
                <a:latin typeface="Times New Roman" panose="02020603050405020304" pitchFamily="18" charset="0"/>
                <a:cs typeface="Times New Roman" panose="02020603050405020304" pitchFamily="18" charset="0"/>
              </a:rPr>
              <a:t>2.Познакомить обучающихся с разнообразием и пользой прыжков со скакалкой.</a:t>
            </a:r>
          </a:p>
          <a:p>
            <a:pPr marL="0" indent="0">
              <a:buNone/>
            </a:pPr>
            <a:r>
              <a:rPr lang="ru-RU" sz="1800" dirty="0">
                <a:solidFill>
                  <a:schemeClr val="bg1"/>
                </a:solidFill>
                <a:latin typeface="Times New Roman" panose="02020603050405020304" pitchFamily="18" charset="0"/>
                <a:cs typeface="Times New Roman" panose="02020603050405020304" pitchFamily="18" charset="0"/>
              </a:rPr>
              <a:t>3. Определить уровень развития прыжков через скакалку у обучающихся.</a:t>
            </a:r>
          </a:p>
          <a:p>
            <a:pPr marL="0" indent="0">
              <a:buNone/>
            </a:pPr>
            <a:r>
              <a:rPr lang="ru-RU" sz="1800" dirty="0">
                <a:solidFill>
                  <a:schemeClr val="bg1"/>
                </a:solidFill>
                <a:latin typeface="Times New Roman" panose="02020603050405020304" pitchFamily="18" charset="0"/>
                <a:cs typeface="Times New Roman" panose="02020603050405020304" pitchFamily="18" charset="0"/>
              </a:rPr>
              <a:t>4.Продолжать учить прыгать через скакалку, расширять двигательные умения и навыки обучающихся, укреплять физическое развитие за счет освоения новых доступных упражнений со скакалкой.</a:t>
            </a:r>
          </a:p>
          <a:p>
            <a:pPr marL="0" indent="0">
              <a:buNone/>
            </a:pPr>
            <a:r>
              <a:rPr lang="ru-RU" sz="1800" dirty="0">
                <a:solidFill>
                  <a:schemeClr val="bg1"/>
                </a:solidFill>
                <a:latin typeface="Times New Roman" panose="02020603050405020304" pitchFamily="18" charset="0"/>
                <a:cs typeface="Times New Roman" panose="02020603050405020304" pitchFamily="18" charset="0"/>
              </a:rPr>
              <a:t>5.Развивать физические качества (скорость, силу, выносливость) через выполнение обучающимися прыжков на скакалке.</a:t>
            </a:r>
          </a:p>
          <a:p>
            <a:pPr marL="0" indent="0">
              <a:buNone/>
            </a:pPr>
            <a:r>
              <a:rPr lang="ru-RU" sz="1800" dirty="0">
                <a:solidFill>
                  <a:schemeClr val="bg1"/>
                </a:solidFill>
                <a:latin typeface="Times New Roman" panose="02020603050405020304" pitchFamily="18" charset="0"/>
                <a:cs typeface="Times New Roman" panose="02020603050405020304" pitchFamily="18" charset="0"/>
              </a:rPr>
              <a:t>6.Закреплять умение самостоятельно организовывать подвижные игры, выполнять известные упражнения, проявляя инициативу и творчество.</a:t>
            </a:r>
          </a:p>
          <a:p>
            <a:pPr marL="0" indent="0">
              <a:buNone/>
            </a:pPr>
            <a:r>
              <a:rPr lang="ru-RU" sz="1800" dirty="0">
                <a:solidFill>
                  <a:schemeClr val="bg1"/>
                </a:solidFill>
                <a:latin typeface="Times New Roman" panose="02020603050405020304" pitchFamily="18" charset="0"/>
                <a:cs typeface="Times New Roman" panose="02020603050405020304" pitchFamily="18" charset="0"/>
              </a:rPr>
              <a:t>7.Вызвать желание заниматься различными видами спорта.</a:t>
            </a:r>
          </a:p>
          <a:p>
            <a:pPr marL="0" indent="0">
              <a:buNone/>
            </a:pPr>
            <a:r>
              <a:rPr lang="ru-RU" sz="1800" dirty="0">
                <a:solidFill>
                  <a:schemeClr val="bg1"/>
                </a:solidFill>
                <a:latin typeface="Times New Roman" panose="02020603050405020304" pitchFamily="18" charset="0"/>
                <a:cs typeface="Times New Roman" panose="02020603050405020304" pitchFamily="18" charset="0"/>
              </a:rPr>
              <a:t>8.Обогащать эмоциональную сферу обучающихся.</a:t>
            </a:r>
          </a:p>
          <a:p>
            <a:pPr marL="0" indent="0">
              <a:buNone/>
            </a:pPr>
            <a:r>
              <a:rPr lang="ru-RU" sz="1800" dirty="0">
                <a:solidFill>
                  <a:schemeClr val="bg1"/>
                </a:solidFill>
                <a:latin typeface="Times New Roman" panose="02020603050405020304" pitchFamily="18" charset="0"/>
                <a:cs typeface="Times New Roman" panose="02020603050405020304" pitchFamily="18" charset="0"/>
              </a:rPr>
              <a:t>9.Сформировать интерес у родителей по созданию условий для реализации проекта.</a:t>
            </a:r>
          </a:p>
          <a:p>
            <a:pPr marL="0" indent="0">
              <a:buNone/>
            </a:pPr>
            <a:endParaRPr lang="ru-RU" sz="1800" dirty="0">
              <a:solidFill>
                <a:schemeClr val="bg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203914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a:xfrm>
            <a:off x="684211" y="685800"/>
            <a:ext cx="10236633" cy="3615267"/>
          </a:xfrm>
        </p:spPr>
        <p:txBody>
          <a:bodyPr>
            <a:normAutofit/>
          </a:bodyPr>
          <a:lstStyle/>
          <a:p>
            <a:pPr marL="0" indent="0">
              <a:buNone/>
            </a:pPr>
            <a:r>
              <a:rPr lang="ru-RU" sz="2400" b="1" i="1" dirty="0" smtClean="0">
                <a:solidFill>
                  <a:schemeClr val="bg1"/>
                </a:solidFill>
                <a:latin typeface="Times New Roman" panose="02020603050405020304" pitchFamily="18" charset="0"/>
                <a:cs typeface="Times New Roman" panose="02020603050405020304" pitchFamily="18" charset="0"/>
              </a:rPr>
              <a:t>                               </a:t>
            </a:r>
            <a:r>
              <a:rPr lang="ru-RU" sz="2400" b="1" i="1" dirty="0">
                <a:solidFill>
                  <a:schemeClr val="bg1"/>
                </a:solidFill>
                <a:latin typeface="Times New Roman" panose="02020603050405020304" pitchFamily="18" charset="0"/>
                <a:cs typeface="Times New Roman" panose="02020603050405020304" pitchFamily="18" charset="0"/>
              </a:rPr>
              <a:t>Этапы работы над проектом:</a:t>
            </a:r>
            <a:endParaRPr lang="ru-RU" sz="2400" i="1" dirty="0">
              <a:solidFill>
                <a:schemeClr val="bg1"/>
              </a:solidFill>
              <a:latin typeface="Times New Roman" panose="02020603050405020304" pitchFamily="18" charset="0"/>
              <a:cs typeface="Times New Roman" panose="02020603050405020304" pitchFamily="18" charset="0"/>
            </a:endParaRPr>
          </a:p>
          <a:p>
            <a:pPr marL="0" indent="0">
              <a:buNone/>
            </a:pPr>
            <a:endParaRPr lang="ru-RU" sz="2400" dirty="0">
              <a:solidFill>
                <a:schemeClr val="bg1"/>
              </a:solidFill>
              <a:latin typeface="Times New Roman" panose="02020603050405020304" pitchFamily="18" charset="0"/>
              <a:cs typeface="Times New Roman" panose="02020603050405020304" pitchFamily="18" charset="0"/>
            </a:endParaRPr>
          </a:p>
          <a:p>
            <a:pPr marL="0" indent="0">
              <a:buNone/>
            </a:pPr>
            <a:r>
              <a:rPr lang="ru-RU" sz="2400" dirty="0" smtClean="0">
                <a:solidFill>
                  <a:schemeClr val="bg1"/>
                </a:solidFill>
                <a:latin typeface="Times New Roman" panose="02020603050405020304" pitchFamily="18" charset="0"/>
                <a:cs typeface="Times New Roman" panose="02020603050405020304" pitchFamily="18" charset="0"/>
              </a:rPr>
              <a:t>                                    Подготовительный </a:t>
            </a:r>
            <a:r>
              <a:rPr lang="ru-RU" sz="2400" dirty="0">
                <a:solidFill>
                  <a:schemeClr val="bg1"/>
                </a:solidFill>
                <a:latin typeface="Times New Roman" panose="02020603050405020304" pitchFamily="18" charset="0"/>
                <a:cs typeface="Times New Roman" panose="02020603050405020304" pitchFamily="18" charset="0"/>
              </a:rPr>
              <a:t>этап </a:t>
            </a:r>
          </a:p>
          <a:p>
            <a:pPr marL="0" lvl="0" indent="0">
              <a:buNone/>
            </a:pPr>
            <a:r>
              <a:rPr lang="ru-RU" sz="2400" dirty="0" smtClean="0">
                <a:solidFill>
                  <a:schemeClr val="bg1"/>
                </a:solidFill>
                <a:latin typeface="Times New Roman" panose="02020603050405020304" pitchFamily="18" charset="0"/>
                <a:cs typeface="Times New Roman" panose="02020603050405020304" pitchFamily="18" charset="0"/>
              </a:rPr>
              <a:t>                                    Основной </a:t>
            </a:r>
            <a:r>
              <a:rPr lang="ru-RU" sz="2400" dirty="0">
                <a:solidFill>
                  <a:schemeClr val="bg1"/>
                </a:solidFill>
                <a:latin typeface="Times New Roman" panose="02020603050405020304" pitchFamily="18" charset="0"/>
                <a:cs typeface="Times New Roman" panose="02020603050405020304" pitchFamily="18" charset="0"/>
              </a:rPr>
              <a:t>этап </a:t>
            </a:r>
          </a:p>
          <a:p>
            <a:pPr marL="0" lvl="0" indent="0">
              <a:buNone/>
            </a:pPr>
            <a:r>
              <a:rPr lang="ru-RU" sz="2400" dirty="0" smtClean="0">
                <a:solidFill>
                  <a:schemeClr val="bg1"/>
                </a:solidFill>
                <a:latin typeface="Times New Roman" panose="02020603050405020304" pitchFamily="18" charset="0"/>
                <a:cs typeface="Times New Roman" panose="02020603050405020304" pitchFamily="18" charset="0"/>
              </a:rPr>
              <a:t>                                    Заключительный </a:t>
            </a:r>
            <a:r>
              <a:rPr lang="ru-RU" sz="2400" dirty="0">
                <a:solidFill>
                  <a:schemeClr val="bg1"/>
                </a:solidFill>
                <a:latin typeface="Times New Roman" panose="02020603050405020304" pitchFamily="18" charset="0"/>
                <a:cs typeface="Times New Roman" panose="02020603050405020304" pitchFamily="18" charset="0"/>
              </a:rPr>
              <a:t>этап </a:t>
            </a:r>
          </a:p>
          <a:p>
            <a:pPr marL="0" indent="0">
              <a:buNone/>
            </a:pPr>
            <a:r>
              <a:rPr lang="ru-RU" sz="2400" dirty="0">
                <a:solidFill>
                  <a:schemeClr val="tx1"/>
                </a:solidFill>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30358247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a:xfrm>
            <a:off x="684212" y="405245"/>
            <a:ext cx="8534400" cy="4187537"/>
          </a:xfrm>
        </p:spPr>
        <p:txBody>
          <a:bodyPr>
            <a:normAutofit/>
          </a:bodyPr>
          <a:lstStyle/>
          <a:p>
            <a:pPr marL="0" indent="0">
              <a:buNone/>
            </a:pPr>
            <a:r>
              <a:rPr lang="ru-RU" sz="2400" b="1" i="1" dirty="0" smtClean="0">
                <a:solidFill>
                  <a:schemeClr val="bg1"/>
                </a:solidFill>
                <a:latin typeface="Times New Roman" panose="02020603050405020304" pitchFamily="18" charset="0"/>
                <a:cs typeface="Times New Roman" panose="02020603050405020304" pitchFamily="18" charset="0"/>
              </a:rPr>
              <a:t>                                       Продукты </a:t>
            </a:r>
            <a:r>
              <a:rPr lang="ru-RU" sz="2400" b="1" i="1" dirty="0">
                <a:solidFill>
                  <a:schemeClr val="bg1"/>
                </a:solidFill>
                <a:latin typeface="Times New Roman" panose="02020603050405020304" pitchFamily="18" charset="0"/>
                <a:cs typeface="Times New Roman" panose="02020603050405020304" pitchFamily="18" charset="0"/>
              </a:rPr>
              <a:t>проекта.</a:t>
            </a:r>
            <a:endParaRPr lang="ru-RU" sz="2400" i="1" dirty="0">
              <a:solidFill>
                <a:schemeClr val="bg1"/>
              </a:solidFill>
              <a:latin typeface="Times New Roman" panose="02020603050405020304" pitchFamily="18" charset="0"/>
              <a:cs typeface="Times New Roman" panose="02020603050405020304" pitchFamily="18" charset="0"/>
            </a:endParaRPr>
          </a:p>
          <a:p>
            <a:pPr marL="0" indent="0">
              <a:buNone/>
            </a:pPr>
            <a:r>
              <a:rPr lang="ru-RU" dirty="0">
                <a:solidFill>
                  <a:schemeClr val="bg1"/>
                </a:solidFill>
                <a:latin typeface="Times New Roman" panose="02020603050405020304" pitchFamily="18" charset="0"/>
                <a:cs typeface="Times New Roman" panose="02020603050405020304" pitchFamily="18" charset="0"/>
              </a:rPr>
              <a:t>    1. Выставка совместных работ родителей и обучающихся: «Скакалочка - выручалочка». </a:t>
            </a:r>
          </a:p>
          <a:p>
            <a:pPr marL="0" indent="0">
              <a:buNone/>
            </a:pPr>
            <a:r>
              <a:rPr lang="ru-RU" dirty="0">
                <a:solidFill>
                  <a:schemeClr val="bg1"/>
                </a:solidFill>
                <a:latin typeface="Times New Roman" panose="02020603050405020304" pitchFamily="18" charset="0"/>
                <a:cs typeface="Times New Roman" panose="02020603050405020304" pitchFamily="18" charset="0"/>
              </a:rPr>
              <a:t>   2. Ситуация общения с обучающимися на тему: « Со скакалкой подружусь».  </a:t>
            </a:r>
          </a:p>
          <a:p>
            <a:pPr marL="0" indent="0">
              <a:buNone/>
            </a:pPr>
            <a:r>
              <a:rPr lang="ru-RU" dirty="0" smtClean="0">
                <a:solidFill>
                  <a:schemeClr val="bg1"/>
                </a:solidFill>
                <a:latin typeface="Times New Roman" panose="02020603050405020304" pitchFamily="18" charset="0"/>
                <a:cs typeface="Times New Roman" panose="02020603050405020304" pitchFamily="18" charset="0"/>
              </a:rPr>
              <a:t>  3.Оформление картотеки «Все о скакалке» (стихотворения, загадки, подвижные игры)</a:t>
            </a:r>
          </a:p>
          <a:p>
            <a:pPr marL="0" indent="0">
              <a:buNone/>
            </a:pPr>
            <a:r>
              <a:rPr lang="ru-RU" dirty="0" smtClean="0">
                <a:solidFill>
                  <a:schemeClr val="bg1"/>
                </a:solidFill>
                <a:latin typeface="Times New Roman" panose="02020603050405020304" pitchFamily="18" charset="0"/>
                <a:cs typeface="Times New Roman" panose="02020603050405020304" pitchFamily="18" charset="0"/>
              </a:rPr>
              <a:t>   4. Папка-передвижка для родителей «Прыгать очень я люблю со скакалкой дружу»</a:t>
            </a:r>
          </a:p>
          <a:p>
            <a:pPr marL="0" indent="0">
              <a:buNone/>
            </a:pPr>
            <a:r>
              <a:rPr lang="ru-RU" dirty="0" smtClean="0">
                <a:solidFill>
                  <a:schemeClr val="bg1"/>
                </a:solidFill>
                <a:latin typeface="Times New Roman" panose="02020603050405020304" pitchFamily="18" charset="0"/>
                <a:cs typeface="Times New Roman" panose="02020603050405020304" pitchFamily="18" charset="0"/>
              </a:rPr>
              <a:t>   </a:t>
            </a:r>
            <a:r>
              <a:rPr lang="ru-RU" dirty="0">
                <a:solidFill>
                  <a:schemeClr val="bg1"/>
                </a:solidFill>
                <a:latin typeface="Times New Roman" panose="02020603050405020304" pitchFamily="18" charset="0"/>
                <a:cs typeface="Times New Roman" panose="02020603050405020304" pitchFamily="18" charset="0"/>
              </a:rPr>
              <a:t>5. Рисунки обучающихся не тему: «Скакалка и я неразлучные друзья» </a:t>
            </a:r>
            <a:r>
              <a:rPr lang="ru-RU" b="1" dirty="0">
                <a:solidFill>
                  <a:schemeClr val="bg1"/>
                </a:solidFill>
                <a:latin typeface="Times New Roman" panose="02020603050405020304" pitchFamily="18" charset="0"/>
                <a:cs typeface="Times New Roman" panose="02020603050405020304" pitchFamily="18" charset="0"/>
              </a:rPr>
              <a:t>  </a:t>
            </a:r>
            <a:endParaRPr lang="ru-RU" dirty="0">
              <a:solidFill>
                <a:schemeClr val="bg1"/>
              </a:solidFill>
              <a:latin typeface="Times New Roman" panose="02020603050405020304" pitchFamily="18" charset="0"/>
              <a:cs typeface="Times New Roman" panose="02020603050405020304" pitchFamily="18" charset="0"/>
            </a:endParaRPr>
          </a:p>
          <a:p>
            <a:endParaRPr lang="ru-RU" dirty="0">
              <a:solidFill>
                <a:schemeClr val="bg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0371944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a:xfrm>
            <a:off x="684211" y="238991"/>
            <a:ext cx="10984779" cy="6151417"/>
          </a:xfrm>
        </p:spPr>
        <p:txBody>
          <a:bodyPr>
            <a:normAutofit fontScale="77500" lnSpcReduction="20000"/>
          </a:bodyPr>
          <a:lstStyle/>
          <a:p>
            <a:pPr marL="0" indent="0">
              <a:buNone/>
            </a:pPr>
            <a:r>
              <a:rPr lang="ru-RU" sz="3200" b="1" dirty="0" smtClean="0">
                <a:latin typeface="Times New Roman" panose="02020603050405020304" pitchFamily="18" charset="0"/>
                <a:cs typeface="Times New Roman" panose="02020603050405020304" pitchFamily="18" charset="0"/>
              </a:rPr>
              <a:t>                                                      </a:t>
            </a:r>
            <a:r>
              <a:rPr lang="ru-RU" sz="3800" b="1" i="1" dirty="0" smtClean="0">
                <a:solidFill>
                  <a:schemeClr val="bg1"/>
                </a:solidFill>
                <a:latin typeface="Times New Roman" panose="02020603050405020304" pitchFamily="18" charset="0"/>
                <a:cs typeface="Times New Roman" panose="02020603050405020304" pitchFamily="18" charset="0"/>
              </a:rPr>
              <a:t>Выводы.</a:t>
            </a:r>
          </a:p>
          <a:p>
            <a:pPr marL="0" indent="0" algn="just">
              <a:lnSpc>
                <a:spcPct val="120000"/>
              </a:lnSpc>
              <a:buNone/>
            </a:pPr>
            <a:r>
              <a:rPr lang="ru-RU" sz="2200" dirty="0" smtClean="0">
                <a:solidFill>
                  <a:schemeClr val="bg1"/>
                </a:solidFill>
                <a:latin typeface="Times New Roman" panose="02020603050405020304" pitchFamily="18" charset="0"/>
                <a:cs typeface="Times New Roman" panose="02020603050405020304" pitchFamily="18" charset="0"/>
              </a:rPr>
              <a:t>	Особая </a:t>
            </a:r>
            <a:r>
              <a:rPr lang="ru-RU" sz="2200" dirty="0">
                <a:solidFill>
                  <a:schemeClr val="bg1"/>
                </a:solidFill>
                <a:latin typeface="Times New Roman" panose="02020603050405020304" pitchFamily="18" charset="0"/>
                <a:cs typeface="Times New Roman" panose="02020603050405020304" pitchFamily="18" charset="0"/>
              </a:rPr>
              <a:t>педагогическая значимость проекта «</a:t>
            </a:r>
            <a:r>
              <a:rPr lang="ru-RU" sz="2200" dirty="0" err="1">
                <a:solidFill>
                  <a:schemeClr val="bg1"/>
                </a:solidFill>
                <a:latin typeface="Times New Roman" panose="02020603050405020304" pitchFamily="18" charset="0"/>
                <a:cs typeface="Times New Roman" panose="02020603050405020304" pitchFamily="18" charset="0"/>
              </a:rPr>
              <a:t>Скиппинг</a:t>
            </a:r>
            <a:r>
              <a:rPr lang="ru-RU" sz="2200" dirty="0">
                <a:solidFill>
                  <a:schemeClr val="bg1"/>
                </a:solidFill>
                <a:latin typeface="Times New Roman" panose="02020603050405020304" pitchFamily="18" charset="0"/>
                <a:cs typeface="Times New Roman" panose="02020603050405020304" pitchFamily="18" charset="0"/>
              </a:rPr>
              <a:t>. Скакалочка-выручалочка» заключается в следующем: он открывает возможности формирования собственного жизненного опыта ребенка по взаимодействию со скакалкой. У воспитанников появился интерес к упражнениям со скакалкой, они хотят быстрей научиться прыгать через скакалку, по результатам диагностики на данный момент (декабрь 2016 г.) число прыгающих обучающихся девять, остальные обучающиеся стараются выполнять элементы прыжков через скакалку, это вращения скакалки движением рук, полусогнутых в локтях, отталкивание ногами и правильное </a:t>
            </a:r>
            <a:r>
              <a:rPr lang="ru-RU" sz="2200" dirty="0" smtClean="0">
                <a:solidFill>
                  <a:schemeClr val="bg1"/>
                </a:solidFill>
                <a:latin typeface="Times New Roman" panose="02020603050405020304" pitchFamily="18" charset="0"/>
                <a:cs typeface="Times New Roman" panose="02020603050405020304" pitchFamily="18" charset="0"/>
              </a:rPr>
              <a:t>приземление, родители больше начали интересоваться </a:t>
            </a:r>
            <a:r>
              <a:rPr lang="ru-RU" sz="2200" dirty="0">
                <a:solidFill>
                  <a:schemeClr val="bg1"/>
                </a:solidFill>
                <a:latin typeface="Times New Roman" panose="02020603050405020304" pitchFamily="18" charset="0"/>
                <a:cs typeface="Times New Roman" panose="02020603050405020304" pitchFamily="18" charset="0"/>
              </a:rPr>
              <a:t>педагогическим процессом детского сада, </a:t>
            </a:r>
            <a:r>
              <a:rPr lang="ru-RU" sz="2200" dirty="0" smtClean="0">
                <a:solidFill>
                  <a:schemeClr val="bg1"/>
                </a:solidFill>
                <a:latin typeface="Times New Roman" panose="02020603050405020304" pitchFamily="18" charset="0"/>
                <a:cs typeface="Times New Roman" panose="02020603050405020304" pitchFamily="18" charset="0"/>
              </a:rPr>
              <a:t>проявляют  интерес к тому, чем мы занимаемся в детском саду.</a:t>
            </a:r>
            <a:endParaRPr lang="ru-RU" sz="2200" dirty="0">
              <a:solidFill>
                <a:schemeClr val="bg1"/>
              </a:solidFill>
              <a:latin typeface="Times New Roman" panose="02020603050405020304" pitchFamily="18" charset="0"/>
              <a:cs typeface="Times New Roman" panose="02020603050405020304" pitchFamily="18" charset="0"/>
            </a:endParaRPr>
          </a:p>
          <a:p>
            <a:pPr marL="0" indent="0" algn="just">
              <a:lnSpc>
                <a:spcPct val="120000"/>
              </a:lnSpc>
              <a:buNone/>
            </a:pPr>
            <a:r>
              <a:rPr lang="ru-RU" sz="2200" dirty="0">
                <a:solidFill>
                  <a:schemeClr val="bg1"/>
                </a:solidFill>
                <a:latin typeface="Times New Roman" panose="02020603050405020304" pitchFamily="18" charset="0"/>
                <a:cs typeface="Times New Roman" panose="02020603050405020304" pitchFamily="18" charset="0"/>
              </a:rPr>
              <a:t>       </a:t>
            </a:r>
            <a:r>
              <a:rPr lang="ru-RU" sz="2200" dirty="0" smtClean="0">
                <a:solidFill>
                  <a:schemeClr val="bg1"/>
                </a:solidFill>
                <a:latin typeface="Times New Roman" panose="02020603050405020304" pitchFamily="18" charset="0"/>
                <a:cs typeface="Times New Roman" panose="02020603050405020304" pitchFamily="18" charset="0"/>
              </a:rPr>
              <a:t>Ведь именно при </a:t>
            </a:r>
            <a:r>
              <a:rPr lang="ru-RU" sz="2200" dirty="0">
                <a:solidFill>
                  <a:schemeClr val="bg1"/>
                </a:solidFill>
                <a:latin typeface="Times New Roman" panose="02020603050405020304" pitchFamily="18" charset="0"/>
                <a:cs typeface="Times New Roman" panose="02020603050405020304" pitchFamily="18" charset="0"/>
              </a:rPr>
              <a:t>выполнении прыжков в работу вовлекаются большое число мышечных групп, что </a:t>
            </a:r>
            <a:r>
              <a:rPr lang="ru-RU" sz="2200" dirty="0" smtClean="0">
                <a:solidFill>
                  <a:schemeClr val="bg1"/>
                </a:solidFill>
                <a:latin typeface="Times New Roman" panose="02020603050405020304" pitchFamily="18" charset="0"/>
                <a:cs typeface="Times New Roman" panose="02020603050405020304" pitchFamily="18" charset="0"/>
              </a:rPr>
              <a:t>стимулирует функционирование </a:t>
            </a:r>
            <a:r>
              <a:rPr lang="ru-RU" sz="2200" dirty="0">
                <a:solidFill>
                  <a:schemeClr val="bg1"/>
                </a:solidFill>
                <a:latin typeface="Times New Roman" panose="02020603050405020304" pitchFamily="18" charset="0"/>
                <a:cs typeface="Times New Roman" panose="02020603050405020304" pitchFamily="18" charset="0"/>
              </a:rPr>
              <a:t>всех систем организма и оказывает положительное влияние на физическое развитие ребёнка. Прыжки ускоряют рост костей нижних конечностей, обеспечивают наибольшую их прочность, увеличивают амплитуду движений, что в свою очередь ведёт к совершенствованию формы суставных поверхностей. В процессе выполнения прыжков у детей развиваются скорость, сила, ловкость, координационные способности, ориентировка в пространстве, глазомер.</a:t>
            </a:r>
            <a:br>
              <a:rPr lang="ru-RU" sz="2200" dirty="0">
                <a:solidFill>
                  <a:schemeClr val="bg1"/>
                </a:solidFill>
                <a:latin typeface="Times New Roman" panose="02020603050405020304" pitchFamily="18" charset="0"/>
                <a:cs typeface="Times New Roman" panose="02020603050405020304" pitchFamily="18" charset="0"/>
              </a:rPr>
            </a:br>
            <a:r>
              <a:rPr lang="ru-RU" sz="2200" dirty="0">
                <a:solidFill>
                  <a:schemeClr val="bg1"/>
                </a:solidFill>
                <a:latin typeface="Times New Roman" panose="02020603050405020304" pitchFamily="18" charset="0"/>
                <a:cs typeface="Times New Roman" panose="02020603050405020304" pitchFamily="18" charset="0"/>
              </a:rPr>
              <a:t>         С целью развития физических качеств</a:t>
            </a:r>
            <a:r>
              <a:rPr lang="ru-RU" sz="2200" dirty="0" smtClean="0">
                <a:solidFill>
                  <a:schemeClr val="bg1"/>
                </a:solidFill>
                <a:latin typeface="Times New Roman" panose="02020603050405020304" pitchFamily="18" charset="0"/>
                <a:cs typeface="Times New Roman" panose="02020603050405020304" pitchFamily="18" charset="0"/>
              </a:rPr>
              <a:t>, двигательных </a:t>
            </a:r>
            <a:r>
              <a:rPr lang="ru-RU" sz="2200" dirty="0">
                <a:solidFill>
                  <a:schemeClr val="bg1"/>
                </a:solidFill>
                <a:latin typeface="Times New Roman" panose="02020603050405020304" pitchFamily="18" charset="0"/>
                <a:cs typeface="Times New Roman" panose="02020603050405020304" pitchFamily="18" charset="0"/>
              </a:rPr>
              <a:t>способностей, формирования </a:t>
            </a:r>
            <a:r>
              <a:rPr lang="ru-RU" sz="2200" dirty="0" smtClean="0">
                <a:solidFill>
                  <a:schemeClr val="bg1"/>
                </a:solidFill>
                <a:latin typeface="Times New Roman" panose="02020603050405020304" pitchFamily="18" charset="0"/>
                <a:cs typeface="Times New Roman" panose="02020603050405020304" pitchFamily="18" charset="0"/>
              </a:rPr>
              <a:t>правильной </a:t>
            </a:r>
            <a:r>
              <a:rPr lang="ru-RU" sz="2200" dirty="0">
                <a:solidFill>
                  <a:schemeClr val="bg1"/>
                </a:solidFill>
                <a:latin typeface="Times New Roman" panose="02020603050405020304" pitchFamily="18" charset="0"/>
                <a:cs typeface="Times New Roman" panose="02020603050405020304" pitchFamily="18" charset="0"/>
              </a:rPr>
              <a:t>осанки и укрепления здоровья обучающихся мы планируем продолжать систематическую работу </a:t>
            </a:r>
            <a:r>
              <a:rPr lang="ru-RU" sz="2200" dirty="0" smtClean="0">
                <a:solidFill>
                  <a:schemeClr val="bg1"/>
                </a:solidFill>
                <a:latin typeface="Times New Roman" panose="02020603050405020304" pitchFamily="18" charset="0"/>
                <a:cs typeface="Times New Roman" panose="02020603050405020304" pitchFamily="18" charset="0"/>
              </a:rPr>
              <a:t>в с использованием скакалки, через </a:t>
            </a:r>
            <a:r>
              <a:rPr lang="ru-RU" sz="2200" dirty="0">
                <a:solidFill>
                  <a:schemeClr val="bg1"/>
                </a:solidFill>
                <a:latin typeface="Times New Roman" panose="02020603050405020304" pitchFamily="18" charset="0"/>
                <a:cs typeface="Times New Roman" panose="02020603050405020304" pitchFamily="18" charset="0"/>
              </a:rPr>
              <a:t>создание и реализацию новых проектов, и использование интегрированного подхода в этом направлении.</a:t>
            </a:r>
            <a:r>
              <a:rPr lang="ru-RU" sz="2200" b="1" dirty="0">
                <a:solidFill>
                  <a:schemeClr val="bg1"/>
                </a:solidFill>
                <a:latin typeface="Times New Roman" panose="02020603050405020304" pitchFamily="18" charset="0"/>
                <a:cs typeface="Times New Roman" panose="02020603050405020304" pitchFamily="18" charset="0"/>
              </a:rPr>
              <a:t>     </a:t>
            </a:r>
            <a:r>
              <a:rPr lang="ru-RU" sz="2200" b="1" dirty="0">
                <a:solidFill>
                  <a:schemeClr val="bg1"/>
                </a:solidFill>
              </a:rPr>
              <a:t>                           </a:t>
            </a:r>
            <a:endParaRPr lang="ru-RU" sz="2200" dirty="0">
              <a:solidFill>
                <a:schemeClr val="bg1"/>
              </a:solidFill>
            </a:endParaRPr>
          </a:p>
          <a:p>
            <a:pPr marL="0" indent="0">
              <a:buNone/>
            </a:pPr>
            <a:r>
              <a:rPr lang="ru-RU" sz="2200" dirty="0">
                <a:solidFill>
                  <a:schemeClr val="bg1"/>
                </a:solidFill>
              </a:rPr>
              <a:t> </a:t>
            </a:r>
          </a:p>
          <a:p>
            <a:pPr marL="0" indent="0">
              <a:buNone/>
            </a:pPr>
            <a:r>
              <a:rPr lang="ru-RU" sz="2200" b="1" dirty="0">
                <a:solidFill>
                  <a:schemeClr val="bg1"/>
                </a:solidFill>
              </a:rPr>
              <a:t> </a:t>
            </a:r>
            <a:endParaRPr lang="ru-RU" sz="2200" dirty="0">
              <a:solidFill>
                <a:schemeClr val="bg1"/>
              </a:solidFill>
            </a:endParaRPr>
          </a:p>
          <a:p>
            <a:endParaRPr lang="ru-RU" dirty="0"/>
          </a:p>
        </p:txBody>
      </p:sp>
    </p:spTree>
    <p:extLst>
      <p:ext uri="{BB962C8B-B14F-4D97-AF65-F5344CB8AC3E}">
        <p14:creationId xmlns:p14="http://schemas.microsoft.com/office/powerpoint/2010/main" val="672483838"/>
      </p:ext>
    </p:extLst>
  </p:cSld>
  <p:clrMapOvr>
    <a:masterClrMapping/>
  </p:clrMapOvr>
</p:sld>
</file>

<file path=ppt/theme/theme1.xml><?xml version="1.0" encoding="utf-8"?>
<a:theme xmlns:a="http://schemas.openxmlformats.org/drawingml/2006/main" name="Сектор">
  <a:themeElements>
    <a:clrScheme name="Сектор">
      <a:dk1>
        <a:sysClr val="windowText" lastClr="000000"/>
      </a:dk1>
      <a:lt1>
        <a:sysClr val="window" lastClr="FFFFFF"/>
      </a:lt1>
      <a:dk2>
        <a:srgbClr val="D06F1E"/>
      </a:dk2>
      <a:lt2>
        <a:srgbClr val="F0BE21"/>
      </a:lt2>
      <a:accent1>
        <a:srgbClr val="760603"/>
      </a:accent1>
      <a:accent2>
        <a:srgbClr val="9F761A"/>
      </a:accent2>
      <a:accent3>
        <a:srgbClr val="92A200"/>
      </a:accent3>
      <a:accent4>
        <a:srgbClr val="4AA157"/>
      </a:accent4>
      <a:accent5>
        <a:srgbClr val="46788D"/>
      </a:accent5>
      <a:accent6>
        <a:srgbClr val="A848A8"/>
      </a:accent6>
      <a:hlink>
        <a:srgbClr val="460402"/>
      </a:hlink>
      <a:folHlink>
        <a:srgbClr val="991111"/>
      </a:folHlink>
    </a:clrScheme>
    <a:fontScheme name="Сектор">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Сектор">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162000"/>
                <a:satMod val="200000"/>
                <a:lumMod val="124000"/>
              </a:schemeClr>
            </a:gs>
            <a:gs pos="100000">
              <a:schemeClr val="phClr">
                <a:shade val="96000"/>
                <a:hueMod val="88000"/>
                <a:satMod val="220000"/>
                <a:lumMod val="82000"/>
              </a:schemeClr>
            </a:gs>
          </a:gsLst>
          <a:lin ang="6120000" scaled="1"/>
        </a:gradFill>
        <a:gradFill rotWithShape="1">
          <a:gsLst>
            <a:gs pos="0">
              <a:schemeClr val="phClr">
                <a:tint val="97000"/>
                <a:hueMod val="142000"/>
                <a:satMod val="200000"/>
                <a:lumMod val="118000"/>
              </a:schemeClr>
            </a:gs>
            <a:gs pos="100000">
              <a:schemeClr val="phClr">
                <a:shade val="92000"/>
                <a:hueMod val="22000"/>
                <a:satMod val="220000"/>
                <a:lumMod val="62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282EB108-EDE6-4B8E-957B-D4A69BF580EA}"/>
    </a:ext>
  </a:extLst>
</a:theme>
</file>

<file path=docProps/app.xml><?xml version="1.0" encoding="utf-8"?>
<Properties xmlns="http://schemas.openxmlformats.org/officeDocument/2006/extended-properties" xmlns:vt="http://schemas.openxmlformats.org/officeDocument/2006/docPropsVTypes">
  <Template>Slice</Template>
  <TotalTime>175</TotalTime>
  <Words>341</Words>
  <Application>Microsoft Office PowerPoint</Application>
  <PresentationFormat>Широкоэкранный</PresentationFormat>
  <Paragraphs>61</Paragraphs>
  <Slides>10</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10</vt:i4>
      </vt:variant>
    </vt:vector>
  </HeadingPairs>
  <TitlesOfParts>
    <vt:vector size="14" baseType="lpstr">
      <vt:lpstr>Century Gothic</vt:lpstr>
      <vt:lpstr>Times New Roman</vt:lpstr>
      <vt:lpstr>Wingdings 3</vt:lpstr>
      <vt:lpstr>Сектор</vt:lpstr>
      <vt:lpstr>    Муниципальное  автономное дошкольное образовательное учреждение Центр развития ребенка – детский сад № 14 «Шатлык» городского округа город Октябрьский Республики Башкортостан      Муниципальное  автономное дошкольное образовательное учреждение Центр развития ребенка – детский сад № 14 «Шатлык» городского округа город Октябрьский Республики Башкортостан                                               Проект                       по физической культуре                                        на тему:          «Скиппинг. Скакалочка выручалочка»</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SPecialiST RePack</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Проект             по физической культуре                               на тему:  «Скиппинг. Скакалочка выручалочка»</dc:title>
  <dc:creator>Home</dc:creator>
  <cp:lastModifiedBy>Admin</cp:lastModifiedBy>
  <cp:revision>21</cp:revision>
  <dcterms:created xsi:type="dcterms:W3CDTF">2017-01-11T15:09:27Z</dcterms:created>
  <dcterms:modified xsi:type="dcterms:W3CDTF">2020-12-06T17:03:49Z</dcterms:modified>
</cp:coreProperties>
</file>