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52" r:id="rId2"/>
    <p:sldMasterId id="2147483864" r:id="rId3"/>
    <p:sldMasterId id="2147483876" r:id="rId4"/>
    <p:sldMasterId id="2147483888" r:id="rId5"/>
  </p:sldMasterIdLst>
  <p:sldIdLst>
    <p:sldId id="256" r:id="rId6"/>
    <p:sldId id="257" r:id="rId7"/>
    <p:sldId id="258" r:id="rId8"/>
    <p:sldId id="260" r:id="rId9"/>
    <p:sldId id="263" r:id="rId10"/>
    <p:sldId id="269" r:id="rId11"/>
    <p:sldId id="270" r:id="rId12"/>
    <p:sldId id="261" r:id="rId13"/>
    <p:sldId id="266" r:id="rId14"/>
    <p:sldId id="267" r:id="rId15"/>
    <p:sldId id="268" r:id="rId16"/>
    <p:sldId id="264" r:id="rId17"/>
    <p:sldId id="271" r:id="rId18"/>
    <p:sldId id="272" r:id="rId19"/>
    <p:sldId id="273" r:id="rId20"/>
    <p:sldId id="265" r:id="rId21"/>
    <p:sldId id="274" r:id="rId22"/>
    <p:sldId id="275" r:id="rId23"/>
    <p:sldId id="276" r:id="rId24"/>
    <p:sldId id="2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82" autoAdjust="0"/>
    <p:restoredTop sz="94660"/>
  </p:normalViewPr>
  <p:slideViewPr>
    <p:cSldViewPr snapToGrid="0">
      <p:cViewPr>
        <p:scale>
          <a:sx n="70" d="100"/>
          <a:sy n="70" d="100"/>
        </p:scale>
        <p:origin x="-1368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014" y="2224467"/>
            <a:ext cx="6469039" cy="1949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0054" y="4339017"/>
            <a:ext cx="5876566" cy="69700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068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111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014" y="2224467"/>
            <a:ext cx="6469039" cy="1949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0054" y="4339017"/>
            <a:ext cx="5876566" cy="69700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52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42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606" y="2129051"/>
            <a:ext cx="6373504" cy="1901161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606" y="4189118"/>
            <a:ext cx="6373504" cy="99977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056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0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76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076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00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37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615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55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50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814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014" y="2224467"/>
            <a:ext cx="6469039" cy="1949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0054" y="4339017"/>
            <a:ext cx="5876566" cy="69700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52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42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606" y="2129051"/>
            <a:ext cx="6373504" cy="1901161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606" y="4189118"/>
            <a:ext cx="6373504" cy="99977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056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059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76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07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0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606" y="2129051"/>
            <a:ext cx="6373504" cy="1901161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606" y="4189118"/>
            <a:ext cx="6373504" cy="99977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3510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37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553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507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814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014" y="2224467"/>
            <a:ext cx="6469039" cy="1949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0054" y="4339017"/>
            <a:ext cx="5876566" cy="69700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052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424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606" y="2129051"/>
            <a:ext cx="6373504" cy="1901161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606" y="4189118"/>
            <a:ext cx="6373504" cy="99977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8056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05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9762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00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9699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6008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378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553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8507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814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3014" y="2224467"/>
            <a:ext cx="6469039" cy="1949720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0054" y="4339017"/>
            <a:ext cx="5876566" cy="69700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636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98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606" y="2129051"/>
            <a:ext cx="6373504" cy="1901161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606" y="4189118"/>
            <a:ext cx="6373504" cy="99977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1711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610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97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72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3689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778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61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2332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8408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2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639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88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3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575A9-F7C3-4CB7-BCA3-710980AC6BC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347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prstMaterial="matt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575A9-F7C3-4CB7-BCA3-710980AC6BC5}" type="datetimeFigureOut">
              <a:rPr lang="ru-RU" smtClean="0"/>
              <a:t>21.05.2020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CDA6-CEA2-4843-B8AB-B5E01A1B122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35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70C0"/>
          </a:solidFill>
          <a:latin typeface="Intro 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prstMaterial="matt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1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70C0"/>
          </a:solidFill>
          <a:latin typeface="Intro 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prstMaterial="matt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1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70C0"/>
          </a:solidFill>
          <a:latin typeface="Intro 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prstMaterial="matt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1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70C0"/>
          </a:solidFill>
          <a:latin typeface="Intro 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prstMaterial="matte">
              <a:bevelT w="38100" h="38100"/>
            </a:sp3d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B575A9-F7C3-4CB7-BCA3-710980AC6BC5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21.05.2020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ECDA6-CEA2-4843-B8AB-B5E01A1B122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13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70C0"/>
          </a:solidFill>
          <a:latin typeface="Intro " panose="020000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94B225-C55B-46F4-9333-95D9E2E1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3014" y="1957754"/>
            <a:ext cx="6469039" cy="2602523"/>
          </a:xfrm>
        </p:spPr>
        <p:txBody>
          <a:bodyPr>
            <a:normAutofit/>
          </a:bodyPr>
          <a:lstStyle/>
          <a:p>
            <a:pPr indent="450215">
              <a:lnSpc>
                <a:spcPct val="115000"/>
              </a:lnSpc>
            </a:pPr>
            <a:r>
              <a:rPr lang="ru-RU" sz="2000" b="1" dirty="0">
                <a:latin typeface="Comic Sans MS" panose="030F0702030302020204" pitchFamily="66" charset="0"/>
                <a:ea typeface="Calibri"/>
                <a:cs typeface="Times New Roman"/>
              </a:rPr>
              <a:t>Групповое </a:t>
            </a:r>
            <a:r>
              <a:rPr lang="ru-RU" sz="2000" b="1" dirty="0" smtClean="0">
                <a:latin typeface="Comic Sans MS" panose="030F0702030302020204" pitchFamily="66" charset="0"/>
                <a:ea typeface="Calibri"/>
                <a:cs typeface="Times New Roman"/>
              </a:rPr>
              <a:t>консультирование</a:t>
            </a:r>
            <a:br>
              <a:rPr lang="ru-RU" sz="2000" b="1" dirty="0" smtClean="0">
                <a:latin typeface="Comic Sans MS" panose="030F0702030302020204" pitchFamily="66" charset="0"/>
                <a:ea typeface="Calibri"/>
                <a:cs typeface="Times New Roman"/>
              </a:rPr>
            </a:br>
            <a:r>
              <a:rPr lang="ru-RU" sz="2000" dirty="0">
                <a:latin typeface="Comic Sans MS" panose="030F0702030302020204" pitchFamily="66" charset="0"/>
                <a:ea typeface="Calibri"/>
                <a:cs typeface="Times New Roman"/>
              </a:rPr>
              <a:t/>
            </a:r>
            <a:br>
              <a:rPr lang="ru-RU" sz="2000" dirty="0">
                <a:latin typeface="Comic Sans MS" panose="030F0702030302020204" pitchFamily="66" charset="0"/>
                <a:ea typeface="Calibri"/>
                <a:cs typeface="Times New Roman"/>
              </a:rPr>
            </a:br>
            <a:r>
              <a:rPr lang="ru-RU" sz="2400" b="1" dirty="0">
                <a:latin typeface="Comic Sans MS" panose="030F0702030302020204" pitchFamily="66" charset="0"/>
                <a:ea typeface="Calibri"/>
                <a:cs typeface="Times New Roman"/>
              </a:rPr>
              <a:t>«Как организовать совместную деятельность с ребенком </a:t>
            </a:r>
            <a:r>
              <a:rPr lang="ru-RU" sz="2400" b="1" dirty="0" smtClean="0">
                <a:latin typeface="Comic Sans MS" panose="030F0702030302020204" pitchFamily="66" charset="0"/>
                <a:ea typeface="Calibri"/>
                <a:cs typeface="Times New Roman"/>
              </a:rPr>
              <a:t>дома: чем </a:t>
            </a:r>
            <a:r>
              <a:rPr lang="ru-RU" sz="2400" b="1" dirty="0">
                <a:latin typeface="Comic Sans MS" panose="030F0702030302020204" pitchFamily="66" charset="0"/>
                <a:ea typeface="Calibri"/>
                <a:cs typeface="Times New Roman"/>
              </a:rPr>
              <a:t>занять и в какие игры играть»</a:t>
            </a: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8E880AB-F8EC-4450-9BDF-50878D2BF9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0053" y="4339017"/>
            <a:ext cx="6136131" cy="1147383"/>
          </a:xfrm>
        </p:spPr>
        <p:txBody>
          <a:bodyPr>
            <a:normAutofit/>
          </a:bodyPr>
          <a:lstStyle/>
          <a:p>
            <a:pPr algn="r"/>
            <a:r>
              <a:rPr lang="ru-RU" sz="17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  <a:r>
              <a:rPr lang="ru-RU" sz="1700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Черствова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</a:t>
            </a:r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</a:t>
            </a:r>
          </a:p>
          <a:p>
            <a:pPr algn="r"/>
            <a:r>
              <a:rPr lang="ru-RU" sz="17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МБДОУ д/с № 25 г. Павлово</a:t>
            </a:r>
            <a:endParaRPr lang="ru-RU" sz="17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9661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32262"/>
            <a:ext cx="7886700" cy="5854889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Игры с макаронами «Сортировка», «Бусы»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Макароны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– это отличный материал  для множества полезных вещей: бус, аппликаций, даже коллажей. (бусы для мамы, сортировка по величине, форме и т.д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.)</a:t>
            </a:r>
          </a:p>
          <a:p>
            <a:pPr marL="0" lvl="0" indent="0">
              <a:spcAft>
                <a:spcPts val="0"/>
              </a:spcAft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Игра «Перенеси воду» </a:t>
            </a:r>
            <a:endParaRPr lang="ru-RU" sz="2000" b="1" i="1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Э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ту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игру можно предложить как эксперимент: «Попробуй перелить воду из одной тарелки в другую, но руками брать тарелки нельзя», и предложить ребенку на выбор три предмета (ложка, губка, тарелка).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2" y="1916048"/>
            <a:ext cx="4933453" cy="2577477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810" y="1916047"/>
            <a:ext cx="3479802" cy="2577477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381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32262"/>
            <a:ext cx="7886700" cy="5854889"/>
          </a:xfrm>
        </p:spPr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Игра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«Волшебные спички»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Р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ассыпать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спички, чтобы получился узор (или составить) и попросить ребенка составить такой же второй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Игра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«Цветной рис»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Э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то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отличный сенсорный материал, хорошо использовать для изучения цветов, релаксации, так же, как и манку можно использовать в рисовании, раскрашивании, а так же делать красивые композиции, насыпая рис разного цвета послойно в прозрачные бутылки и банки.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808" y="3466530"/>
            <a:ext cx="3063923" cy="306392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000" y="3466531"/>
            <a:ext cx="4117146" cy="306392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7793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373" y="189281"/>
            <a:ext cx="7823688" cy="865796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в ванной комнате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5002" y="1170533"/>
            <a:ext cx="7886700" cy="4351338"/>
          </a:xfrm>
        </p:spPr>
        <p:txBody>
          <a:bodyPr>
            <a:norm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Вода —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это волшебное лекарство. Она благодатно действует и на взрослых, и на детей. В то время как у взрослых купание ассоциируется с курортами, шезлонгами и спортивным инвентарем, дети обходятся ведерком, двумя-тремя чашечками и бутылочками. 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pPr indent="0" algn="ctr"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Купание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— прекрасная возможность для развлечений и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игр, которые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помогут вам получать больше удовольствия от общения с ребенком.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14" y="3806551"/>
            <a:ext cx="2946779" cy="287900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14" y="3806551"/>
            <a:ext cx="3869628" cy="287900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33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382136"/>
            <a:ext cx="8133213" cy="6182437"/>
          </a:xfrm>
        </p:spPr>
        <p:txBody>
          <a:bodyPr>
            <a:normAutofit fontScale="77500" lnSpcReduction="20000"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Примеры игр: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«Игра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мыльной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пеной»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Ваш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ребенок может отлично провести время, взяв крем для бритья и разрисовывая пальцем стены ванной. Это прекрасный способ дать выход энергии, и кто знает, может быть, вы откроете юного Пикассо. Неплохо также поработать и помазком для бритья. Его можно использовать, развлекая ребенка во время мытья головы. А детей, которые не любят, когда им моют голову, легко занять, собирая пену с их волос и разрисовывая ею стены.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«Аквариум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ванной»</a:t>
            </a:r>
            <a:endParaRPr lang="ru-RU" sz="24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Вырежьте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 недорогих махровых салфеток или полотенец разных цветов лоскутки в форме рыбок. Они не должны быть слишком маленькими, а то их будет не узнать, и слишком большими — они станут тяжелыми, когда намокнут. Пусть во время купания ребенок вымоет ноги красной рыбкой, а нос зеленой. Можно вымыть желтой рыбкой руки и ноги, а зеленой другие части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тела.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Как вырезать?</a:t>
            </a: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Форма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рыбки — это, как правило, горизонтальный овал, соединенный «острой» стороной с вершиной маленького треугольника.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08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382136"/>
            <a:ext cx="8133213" cy="6182437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/>
              <a:buChar char=""/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«Тонет 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или 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плывет»</a:t>
            </a:r>
            <a:endParaRPr lang="ru-RU" sz="2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Предложите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вашему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ребенку выкупать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ванне несколько игрушек (убедившись вначале, что они не пострадают от воды). Пусть он опустит каждую игрушку в воду и разделит их на плавающие и тонущие. </a:t>
            </a:r>
            <a:endParaRPr lang="ru-RU" sz="22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0"/>
              </a:spcAft>
              <a:buFont typeface="Symbol"/>
              <a:buChar char=""/>
            </a:pP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«Морское 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дно»</a:t>
            </a:r>
            <a:endParaRPr lang="ru-RU" sz="2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lnSpc>
                <a:spcPct val="110000"/>
              </a:lnSpc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Отлично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подойдет для развития мелкой моторики. На дно ванны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укладываются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камешки и раковины (пена в этом случае неуместна), задача ребенка – достать их и разложить в две кучки – камни и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ракушки (предметы можно заменить). </a:t>
            </a:r>
          </a:p>
          <a:p>
            <a:pPr>
              <a:lnSpc>
                <a:spcPct val="110000"/>
              </a:lnSpc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«Животный мир»</a:t>
            </a:r>
            <a:endParaRPr lang="ru-RU" sz="2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lnSpc>
                <a:spcPct val="110000"/>
              </a:lnSpc>
              <a:buNone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Играя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мы можем показать ребенку как ведут себя различные животные в воде. Как чайка ловит рыбу, как играют дельфины, как тюлени выбираются на берег. Для этого вам, конечно, понадобятся резиновые или пластмассовые игрушки, кусочки ткани (медуза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10000"/>
              </a:lnSpc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«Сортировка белья»</a:t>
            </a:r>
            <a:endParaRPr lang="ru-RU" sz="22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 fontAlgn="base">
              <a:lnSpc>
                <a:spcPct val="110000"/>
              </a:lnSpc>
              <a:spcAft>
                <a:spcPts val="0"/>
              </a:spcAft>
              <a:buSzPts val="1000"/>
              <a:buNone/>
              <a:tabLst>
                <a:tab pos="457200" algn="l"/>
              </a:tabLst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Предложите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ребенку игру, связанную с классификацией предметов, — сортировка белья для стирки: например, на белое и цветное. После сушки можно разобрать его на мамино, папино и собственно ребенка или разложить по видам: нижнее белье, рубашки, полотенца и т. д.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238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382136"/>
            <a:ext cx="8133213" cy="6182437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buSzPts val="1000"/>
              <a:buFont typeface="Wingdings" panose="05000000000000000000" pitchFamily="2" charset="2"/>
              <a:buChar char="v"/>
              <a:tabLst>
                <a:tab pos="457200" algn="l"/>
              </a:tabLst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Эксперименты во время купания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Свойства предметов.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Дети любят смотреть, как меняются в воде различные предметы – бумага, тряпка, пакет и т.д.</a:t>
            </a:r>
            <a:endParaRPr lang="ru-RU" sz="20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Выжимаем губку.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Малыши таким образом развивают моторику рук. А если выжимать в отдельную емкость, а потом класть в нее губку и смотреть, как вода исчезает — для ребенка это настоящее волшебство. Также можно предложить ребенку собрать капли воды с плитки или бортиков ванны.</a:t>
            </a:r>
            <a:endParaRPr lang="ru-RU" sz="20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Дуем в трубку,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короткий шланг и наблюдаем, как появляются пузырьки, да еще и со звуковым сопровождением.</a:t>
            </a:r>
            <a:endParaRPr lang="ru-RU" sz="20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Опускаем в воду бутылку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 или другую емкость, чтобы шли пузыри.</a:t>
            </a:r>
            <a:endParaRPr lang="ru-RU" sz="20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-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  <a:cs typeface="Times New Roman"/>
              </a:rPr>
              <a:t>Проверяем, какая игрушка выше выпрыгнет из воды.</a:t>
            </a:r>
            <a:endParaRPr lang="ru-RU" sz="2000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20"/>
          <a:stretch/>
        </p:blipFill>
        <p:spPr bwMode="auto">
          <a:xfrm>
            <a:off x="7306867" y="4856329"/>
            <a:ext cx="1486628" cy="188566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2" r="27688" b="10666"/>
          <a:stretch/>
        </p:blipFill>
        <p:spPr bwMode="auto">
          <a:xfrm>
            <a:off x="5104262" y="5335770"/>
            <a:ext cx="1774207" cy="1406223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672" y="5335770"/>
            <a:ext cx="2110656" cy="140622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198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373" y="189281"/>
            <a:ext cx="7823688" cy="865796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в спальной  комнате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87355"/>
            <a:ext cx="7886700" cy="4989608"/>
          </a:xfrm>
        </p:spPr>
        <p:txBody>
          <a:bodyPr/>
          <a:lstStyle/>
          <a:p>
            <a:pPr indent="0" algn="ctr">
              <a:spcAft>
                <a:spcPts val="0"/>
              </a:spcAft>
              <a:buNone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Время перед сном – очень благоприятное. Ребенок уже в кровати, спокоен, ему не нужно никуда спешить, и он готов вас внимательно слушать. Если ребенок оказался в постели не слишком поздно, вы можете почитать ему любимую книжку, просто пообщаться о том, как прошел день, а можете сыграть с ним в короткие спокойные игры, которые не займут много времени, но сблизят вас и сделают ваше чадо еще более сообразительным.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937" y="3794076"/>
            <a:ext cx="4748661" cy="2785495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33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464024"/>
            <a:ext cx="8133213" cy="6100549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игр:</a:t>
            </a: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«Почемучка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игра-фантазия. Суть ее заключается в том, что вы задаете ребенку какой-нибудь вопрос, а он должен ответить на него не правильно, а придумать какой-нибудь фантастический ответ. Например, вы спрашиваете: «Почему на небе так много звезд?» Фантастический ответ может быть таким: «Потому что зубная фея, забирая зубики малышей из-под подушки, улетает с ними на небо и кладет их там на невидимые полочки, эти зубики и светятся в темноте!» Позвольте ребенку выдумать самое невероятное, что только может прийти в голову. Это отлично развивает фантазию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</a:t>
            </a: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Обнимашки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очень простая и полезная во всех отношениях игра – обнимаете ребенка и говорите ему десять приятных слов. Ему понравится! Усложненный вариант: на следующий день поменяйтесь ролями – пусть малыш скажет вам что-то ласковое и нежное.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ea typeface="Calibri"/>
              <a:cs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64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504967"/>
            <a:ext cx="8133213" cy="6059606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Любимая буква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Выбираете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ребенком какую-нибудь букву, например «С», и по очереди называете слова-прилагательные, начинающиеся только на эту букву. Кто больше придумает, тому приснится самый интересный сказочный сон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</a:t>
            </a: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Визуализация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Попросите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ребенка лечь поудобнее и закрыть глаза, приглушите свет. Сами устройтесь с ним рядышком и тоже закройте глаза. Тихим голосом начните придумывать какую-нибудь историю: «Представь, что мы сейчас с тобой очутились в лесу. Оглядись! В лесу много тропинок, высокие зеленые деревья, на земле пушистая трава… Какая мягкая! В воздухе чувствуется запах костра. Посмотри, впереди широкая тропинка, она ведет к невысокому дому…».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Ваша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задача – постараться увидеть, визуализировать те образы, которые вы описываете. Эта игра отлично развивает правое полушарие мозга. Только аккуратно, не усните на полуслове!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ea typeface="Calibri"/>
              <a:cs typeface="Times New Roman"/>
            </a:endParaRPr>
          </a:p>
          <a:p>
            <a:pPr marL="0" lvl="0" indent="0">
              <a:spcAft>
                <a:spcPts val="0"/>
              </a:spcAft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7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49" y="504967"/>
            <a:ext cx="8133213" cy="6059606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«Тактильные рисунки»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Нарисуйте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пальцем что-либо на спинке у ребенка (букву, геометрическую фигуру, цифру). Малыш должен угадать. Можно поменяться ролями, если ребенок справился с вашим заданием. Игра развивает мышление, память, речь.</a:t>
            </a:r>
          </a:p>
          <a:p>
            <a:pPr marL="342900" lvl="0" indent="-342900">
              <a:lnSpc>
                <a:spcPct val="100000"/>
              </a:lnSpc>
              <a:spcAft>
                <a:spcPts val="0"/>
              </a:spcAft>
              <a:buFont typeface="Symbol"/>
              <a:buChar char=""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«Фантазеры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Смысл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игры заключается в том, что вместе с ребенком вы выдумываете смешную фантастическую небылицу. Расположитесь поудобнее на подушке и начните историю: «Однажды теплым летним вечером…». Вы прерываете рассказ, а ребенок должен подхватить и продолжить: «Катя вернулась с прогулки…». Далее снова ваша очередь. Таким образом у вас получится фантастическая история, придуманная двумя авторами. Не удивляйтесь, если сюжет истории заберется в такие дебри, что порой вы будете не в состоянии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удержаться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от смеха. Дети это умеют!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4" name="Picture 4" descr="C:\Users\Ольга\Desktop\s1200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59" y="5390866"/>
            <a:ext cx="8720920" cy="1235122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50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49" y="433755"/>
            <a:ext cx="7894027" cy="4700954"/>
          </a:xfrm>
        </p:spPr>
        <p:txBody>
          <a:bodyPr>
            <a:normAutofit/>
          </a:bodyPr>
          <a:lstStyle/>
          <a:p>
            <a:pPr indent="450215">
              <a:spcAft>
                <a:spcPts val="0"/>
              </a:spcAft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М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ногие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родители часто задаются вопросом: чем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занять ребенка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вечером? Во что можно поиграть? И, кажется, что игр не так уж и много или во всё уже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переиграли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. На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самом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деле, заняться всегда есть чем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Главное </a:t>
            </a:r>
            <a:r>
              <a:rPr lang="ru-RU" sz="2400" dirty="0">
                <a:solidFill>
                  <a:srgbClr val="FF0000"/>
                </a:solidFill>
                <a:latin typeface="Times New Roman"/>
                <a:ea typeface="Times New Roman"/>
              </a:rPr>
              <a:t>– включить фантазию и получать удовольствие!</a:t>
            </a:r>
            <a: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4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Мне бы хотелось рассказать о том, как можно организовать совместную деятельность со своими детьми дома, иногда даже не отрываясь от домашних дел.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9346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994B225-C55B-46F4-9333-95D9E2E12C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3014" y="2224586"/>
            <a:ext cx="6469039" cy="3493826"/>
          </a:xfrm>
        </p:spPr>
        <p:txBody>
          <a:bodyPr>
            <a:normAutofit fontScale="90000"/>
          </a:bodyPr>
          <a:lstStyle/>
          <a:p>
            <a:pPr marL="228600" lvl="0">
              <a:lnSpc>
                <a:spcPct val="115000"/>
              </a:lnSpc>
              <a:spcBef>
                <a:spcPts val="1000"/>
              </a:spcBef>
            </a:pPr>
            <a:r>
              <a:rPr lang="ru-RU" sz="2800" b="1" i="1" dirty="0">
                <a:latin typeface="Comic Sans MS" panose="030F0702030302020204" pitchFamily="66" charset="0"/>
                <a:ea typeface="Calibri"/>
                <a:cs typeface="Times New Roman"/>
              </a:rPr>
              <a:t>«</a:t>
            </a:r>
            <a:r>
              <a:rPr lang="ru-RU" sz="2800" b="1" i="1" dirty="0">
                <a:latin typeface="Comic Sans MS" panose="030F0702030302020204" pitchFamily="66" charset="0"/>
                <a:ea typeface="Calibri"/>
                <a:cs typeface="Times New Roman" panose="02020603050405020304" pitchFamily="18" charset="0"/>
              </a:rPr>
              <a:t>Игра – это искра, зажигающая огонек пытливости и любознательности. Играйте вместе, играйте всегда, играйте везде</a:t>
            </a:r>
            <a:r>
              <a:rPr lang="ru-RU" sz="2800" b="1" i="1" dirty="0" smtClean="0">
                <a:latin typeface="Comic Sans MS" panose="030F0702030302020204" pitchFamily="66" charset="0"/>
                <a:ea typeface="Calibri"/>
                <a:cs typeface="Times New Roman" panose="02020603050405020304" pitchFamily="18" charset="0"/>
              </a:rPr>
              <a:t>!»</a:t>
            </a:r>
            <a:br>
              <a:rPr lang="ru-RU" sz="2800" b="1" i="1" dirty="0" smtClean="0">
                <a:latin typeface="Comic Sans MS" panose="030F0702030302020204" pitchFamily="66" charset="0"/>
                <a:ea typeface="Calibri"/>
                <a:cs typeface="Times New Roman" panose="02020603050405020304" pitchFamily="18" charset="0"/>
              </a:rPr>
            </a:br>
            <a:r>
              <a:rPr lang="ru-RU" sz="2800" b="1" i="1" dirty="0">
                <a:latin typeface="Comic Sans MS" panose="030F0702030302020204" pitchFamily="66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b="1" i="1" dirty="0">
                <a:latin typeface="Comic Sans MS" panose="030F0702030302020204" pitchFamily="66" charset="0"/>
                <a:ea typeface="Calibri"/>
                <a:cs typeface="Times New Roman" panose="02020603050405020304" pitchFamily="18" charset="0"/>
              </a:rPr>
            </a:br>
            <a:r>
              <a:rPr lang="ru-RU" sz="2800" b="1" i="1" dirty="0">
                <a:latin typeface="Comic Sans MS" panose="030F0702030302020204" pitchFamily="66" charset="0"/>
                <a:ea typeface="Calibri"/>
                <a:cs typeface="Times New Roman" panose="02020603050405020304" pitchFamily="18" charset="0"/>
              </a:rPr>
              <a:t>Спасибо за внимание!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libri"/>
                <a:cs typeface="Times New Roman" panose="02020603050405020304" pitchFamily="18" charset="0"/>
              </a:rPr>
            </a:br>
            <a:r>
              <a:rPr lang="ru-RU" sz="2000" dirty="0"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latin typeface="Calibri"/>
                <a:ea typeface="Calibri"/>
                <a:cs typeface="Times New Roman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6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58912"/>
            <a:ext cx="7886700" cy="1076812"/>
          </a:xfrm>
        </p:spPr>
        <p:txBody>
          <a:bodyPr>
            <a:normAutofit fontScale="90000"/>
          </a:bodyPr>
          <a:lstStyle/>
          <a:p>
            <a:pPr indent="450215">
              <a:spcAft>
                <a:spcPts val="0"/>
              </a:spcAft>
            </a:pPr>
            <a:r>
              <a:rPr lang="ru-RU" sz="4000" b="1" i="1" dirty="0">
                <a:latin typeface="Times New Roman"/>
                <a:ea typeface="Times New Roman"/>
              </a:rPr>
              <a:t>Что такое игра?</a:t>
            </a:r>
            <a:r>
              <a:rPr lang="ru-RU" sz="4000" dirty="0">
                <a:latin typeface="Times New Roman"/>
                <a:ea typeface="Times New Roman"/>
              </a:rPr>
              <a:t/>
            </a:r>
            <a:br>
              <a:rPr lang="ru-RU" sz="4000" dirty="0"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5880" y="1113693"/>
            <a:ext cx="8081596" cy="4970584"/>
          </a:xfrm>
        </p:spPr>
        <p:txBody>
          <a:bodyPr>
            <a:norm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Игра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одно из основных средств воспитания и обучения детей дошкольного возраста, способ познания окружающего мира. В  то же время игра является важнейшим средством формирования личности ребенка  и раскрытия его познавательных возможностей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0" algn="ctr">
              <a:spcAft>
                <a:spcPts val="0"/>
              </a:spcAft>
              <a:buNone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5715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для ребенка становится вдвойне интересней, если ребенок чувствует заинтересованность самых родных и любимых людей – родителей.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5715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Через игру дети развиваются, а, благодаря совместной деятельности с родителями – чувствуют себя любимыми и нужными.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5715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Используя игру при организации повседневных домашних дел можно научить ребенка многому полезному 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интересному.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02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lvl="0" indent="-342900">
              <a:spcBef>
                <a:spcPts val="1000"/>
              </a:spcBef>
            </a:pPr>
            <a: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4472C4">
                    <a:lumMod val="50000"/>
                  </a:srgb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8650" y="398585"/>
            <a:ext cx="7886700" cy="57783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«Игра – вещь полезная, игра с взрослыми – вещь очень полезная, игра с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родителями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вещь особо 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полезная!»</a:t>
            </a:r>
          </a:p>
          <a:p>
            <a:pPr marL="0" indent="0" algn="ctr"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же играть?  ...   Везде!</a:t>
            </a:r>
          </a:p>
          <a:p>
            <a:pPr marL="0" indent="0" algn="ctr">
              <a:buNone/>
            </a:pPr>
            <a:endParaRPr lang="ru-RU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59" y="2589336"/>
            <a:ext cx="2973752" cy="223031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823" y="4478800"/>
            <a:ext cx="2973750" cy="2230313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572" y="2589336"/>
            <a:ext cx="2836985" cy="2269588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04"/>
          <a:stretch/>
        </p:blipFill>
        <p:spPr bwMode="auto">
          <a:xfrm>
            <a:off x="5337219" y="4459162"/>
            <a:ext cx="2892381" cy="2269588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3598985" y="2039815"/>
            <a:ext cx="495587" cy="2063262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>
            <a:off x="2719755" y="2039815"/>
            <a:ext cx="557256" cy="36341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728332" y="2057400"/>
            <a:ext cx="383643" cy="36341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853354" y="2039815"/>
            <a:ext cx="1066800" cy="2203939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59" y="2741736"/>
            <a:ext cx="2973752" cy="2230314"/>
          </a:xfrm>
          <a:prstGeom prst="rect">
            <a:avLst/>
          </a:prstGeom>
          <a:noFill/>
          <a:ln w="1905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76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594" y="0"/>
            <a:ext cx="7886700" cy="1325563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в гостиной комнате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1353" y="1282890"/>
            <a:ext cx="7983089" cy="46347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Мы с вами знаем, что на улице хороши подвижные игры с элементами спорта. Дома же  в минуты досуга предпочтительнее выбирать –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настольные, предметные, театрализованные, сюжетно-ролевые.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 моменты занятий –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дидактические или обучающие.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Все эти игры способствуют познавательной активности ребенка,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и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заодно развивают самые разные навыки и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умения.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34" y="3144632"/>
            <a:ext cx="4048266" cy="3489884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9" y="3674071"/>
            <a:ext cx="3871602" cy="2431006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337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1353" y="436728"/>
            <a:ext cx="7983089" cy="5480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игр:</a:t>
            </a:r>
          </a:p>
          <a:p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Сделай и поиграй»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ыберите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вместе с ребёнком литературное произведение, например сказку, и предложите малышу создать игру на её основе.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Создаем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пазл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ля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этого любую привлекательную картинку нужно наклеить на картон, а затем произвольно расчертить и разрезать на кусочки. Собирать такой самодельный </a:t>
            </a:r>
            <a:r>
              <a:rPr lang="ru-RU" sz="2000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пазл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ребёнку очень понравится!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000" i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2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8" y="3780431"/>
            <a:ext cx="4218200" cy="2778739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067" y="3780431"/>
            <a:ext cx="3606959" cy="2778739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805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601353" y="532261"/>
            <a:ext cx="7983089" cy="5800299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«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Кукольный домик»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Его можно сделать из обычной коробки из-под обуви, а интерьер дома – из бумаги, лоскутков ткани, спичечных коробков.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Ребенку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(при помощи взрослого) нужно продумать интерьер, вырезать и приклеить в доме «мебель». Жильцами дома могут стать маленькие фигурки или пупсы.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«Игра </a:t>
            </a:r>
            <a:r>
              <a:rPr lang="ru-RU" sz="2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 </a:t>
            </a: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магнитом»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Магнит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кладётся под лист бумаги, а на лист насыпаются металлические предметы: монетка, гайка, гвоздь. Наблюдать за перемещениями предмета не только увлекательно, но и познавательно!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2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«Делаем гирлянду</a:t>
            </a: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 </a:t>
            </a: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Поводов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создать гирлянду из цветной бумаги масса. Можно сделать простейшую гирлянду-цепочку из бумажных колец, а можно нарисовать на плотной бумаге всевозможные фигуры (сердца, цветы, ангелочков, даже буквы, если 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ребенок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их знает). Раскрашиваем, вырезаем, нанизываем на шнурок и украшаем комнату.</a:t>
            </a:r>
            <a:endParaRPr lang="ru-RU" sz="22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endParaRPr lang="ru-RU" sz="2000" dirty="0">
              <a:ea typeface="Calibri"/>
              <a:cs typeface="Times New Roman"/>
            </a:endParaRPr>
          </a:p>
          <a:p>
            <a:pPr marL="0" indent="0">
              <a:buNone/>
            </a:pPr>
            <a:endParaRPr lang="ru-RU" sz="2000" b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631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373" y="0"/>
            <a:ext cx="7886700" cy="1205766"/>
          </a:xfrm>
        </p:spPr>
        <p:txBody>
          <a:bodyPr/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кухне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29358" y="1415317"/>
            <a:ext cx="3886200" cy="4351338"/>
          </a:xfrm>
        </p:spPr>
        <p:txBody>
          <a:bodyPr>
            <a:normAutofit/>
          </a:bodyPr>
          <a:lstStyle/>
          <a:p>
            <a:pPr indent="0" algn="ctr">
              <a:spcAft>
                <a:spcPts val="0"/>
              </a:spcAft>
              <a:buNone/>
            </a:pP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Даже  на кухне, пока мама готовит, можно придумать немало полезных веселых, а главное развивающих игр, которые займут ребенка.</a:t>
            </a:r>
          </a:p>
          <a:p>
            <a:pPr indent="0" algn="ctr"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 Плюс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том, что не нужно  ничего покупать, все у нас под рукой.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93" y="1477458"/>
            <a:ext cx="3997568" cy="3189119"/>
          </a:xfrm>
          <a:ln w="19050">
            <a:solidFill>
              <a:schemeClr val="accent1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204" y="4079631"/>
            <a:ext cx="3401488" cy="2590800"/>
          </a:xfrm>
          <a:prstGeom prst="rect">
            <a:avLst/>
          </a:prstGeom>
          <a:noFill/>
          <a:ln w="1905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548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32263"/>
            <a:ext cx="7886700" cy="56447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игр: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Золушка» или «Накорми бутылку». </a:t>
            </a:r>
            <a:endParaRPr lang="ru-RU" sz="20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Помните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как злодейка-мачеха заставила свою бедную падчерицу перебирать мешок крупы? Мы же ограничимся горсткой фасоли разных цветов (или же 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фасоль + горох + греча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). Развивает внимание, мелкую моторику рук, усидчивость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0">
              <a:spcAft>
                <a:spcPts val="0"/>
              </a:spcAft>
              <a:buNone/>
            </a:pPr>
            <a:endParaRPr lang="ru-RU" sz="2000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Рисование 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манной крупой на </a:t>
            </a:r>
            <a:r>
              <a:rPr lang="ru-RU" sz="2000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подносе.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Особенно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хорошо зимой, когда нет возможности поиграть с песком. Тут широкое поле деятельности и фантазии.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1" r="12679" b="14885"/>
          <a:stretch/>
        </p:blipFill>
        <p:spPr bwMode="auto">
          <a:xfrm>
            <a:off x="6482688" y="3937379"/>
            <a:ext cx="2333768" cy="2634018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42" y="4353636"/>
            <a:ext cx="3324307" cy="2217761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" t="35821" r="50000" b="17015"/>
          <a:stretch/>
        </p:blipFill>
        <p:spPr bwMode="auto">
          <a:xfrm>
            <a:off x="409433" y="4824767"/>
            <a:ext cx="2314856" cy="1709099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09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ч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2.pptx" id="{30B954B4-FF29-45E0-AA2F-C6EA2DA5FDDF}" vid="{A45F87E7-09B2-45C0-AAAA-3EC67944D67F}"/>
    </a:ext>
  </a:extLst>
</a:theme>
</file>

<file path=ppt/theme/theme2.xml><?xml version="1.0" encoding="utf-8"?>
<a:theme xmlns:a="http://schemas.openxmlformats.org/drawingml/2006/main" name="1_Поч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2.pptx" id="{30B954B4-FF29-45E0-AA2F-C6EA2DA5FDDF}" vid="{A45F87E7-09B2-45C0-AAAA-3EC67944D67F}"/>
    </a:ext>
  </a:extLst>
</a:theme>
</file>

<file path=ppt/theme/theme3.xml><?xml version="1.0" encoding="utf-8"?>
<a:theme xmlns:a="http://schemas.openxmlformats.org/drawingml/2006/main" name="2_Поч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2.pptx" id="{30B954B4-FF29-45E0-AA2F-C6EA2DA5FDDF}" vid="{A45F87E7-09B2-45C0-AAAA-3EC67944D67F}"/>
    </a:ext>
  </a:extLst>
</a:theme>
</file>

<file path=ppt/theme/theme4.xml><?xml version="1.0" encoding="utf-8"?>
<a:theme xmlns:a="http://schemas.openxmlformats.org/drawingml/2006/main" name="3_Поч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2.pptx" id="{30B954B4-FF29-45E0-AA2F-C6EA2DA5FDDF}" vid="{A45F87E7-09B2-45C0-AAAA-3EC67944D67F}"/>
    </a:ext>
  </a:extLst>
</a:theme>
</file>

<file path=ppt/theme/theme5.xml><?xml version="1.0" encoding="utf-8"?>
<a:theme xmlns:a="http://schemas.openxmlformats.org/drawingml/2006/main" name="4_Поч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Презентация2.pptx" id="{30B954B4-FF29-45E0-AA2F-C6EA2DA5FDDF}" vid="{A45F87E7-09B2-45C0-AAAA-3EC67944D6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Поч1</Template>
  <TotalTime>317</TotalTime>
  <Words>1753</Words>
  <Application>Microsoft Office PowerPoint</Application>
  <PresentationFormat>Экран (4:3)</PresentationFormat>
  <Paragraphs>93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Поч1</vt:lpstr>
      <vt:lpstr>1_Поч1</vt:lpstr>
      <vt:lpstr>2_Поч1</vt:lpstr>
      <vt:lpstr>3_Поч1</vt:lpstr>
      <vt:lpstr>4_Поч1</vt:lpstr>
      <vt:lpstr>Групповое консультирование  «Как организовать совместную деятельность с ребенком дома: чем занять и в какие игры играть» </vt:lpstr>
      <vt:lpstr>Многие родители часто задаются вопросом: чем занять ребенка вечером? Во что можно поиграть? И, кажется, что игр не так уж и много или во всё уже переиграли. На  самом деле, заняться всегда есть чем.   Главное – включить фантазию и получать удовольствие!  Мне бы хотелось рассказать о том, как можно организовать совместную деятельность со своими детьми дома, иногда даже не отрываясь от домашних дел. </vt:lpstr>
      <vt:lpstr>Что такое игра? </vt:lpstr>
      <vt:lpstr> </vt:lpstr>
      <vt:lpstr>Игры в гостиной комнате</vt:lpstr>
      <vt:lpstr>Презентация PowerPoint</vt:lpstr>
      <vt:lpstr>Презентация PowerPoint</vt:lpstr>
      <vt:lpstr>Игры на кухне</vt:lpstr>
      <vt:lpstr>Презентация PowerPoint</vt:lpstr>
      <vt:lpstr>Презентация PowerPoint</vt:lpstr>
      <vt:lpstr>Презентация PowerPoint</vt:lpstr>
      <vt:lpstr>Игры в ванной комнате</vt:lpstr>
      <vt:lpstr>Презентация PowerPoint</vt:lpstr>
      <vt:lpstr>Презентация PowerPoint</vt:lpstr>
      <vt:lpstr>Презентация PowerPoint</vt:lpstr>
      <vt:lpstr>Игры в спальной  комнате</vt:lpstr>
      <vt:lpstr>Презентация PowerPoint</vt:lpstr>
      <vt:lpstr>Презентация PowerPoint</vt:lpstr>
      <vt:lpstr>Презентация PowerPoint</vt:lpstr>
      <vt:lpstr>«Игра – это искра, зажигающая огонек пытливости и любознательности. Играйте вместе, играйте всегда, играйте везде!»  Спасибо за внимание!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почемучка</dc:title>
  <dc:creator>Марина</dc:creator>
  <cp:lastModifiedBy>RePack by Diakov</cp:lastModifiedBy>
  <cp:revision>39</cp:revision>
  <dcterms:created xsi:type="dcterms:W3CDTF">2019-07-30T16:07:19Z</dcterms:created>
  <dcterms:modified xsi:type="dcterms:W3CDTF">2020-05-21T11:14:15Z</dcterms:modified>
</cp:coreProperties>
</file>