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4" r:id="rId9"/>
    <p:sldId id="268" r:id="rId10"/>
    <p:sldId id="272" r:id="rId11"/>
    <p:sldId id="270" r:id="rId12"/>
    <p:sldId id="257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8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Культура ЗОЖ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 ЗОЖ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5.2334943639291483E-2"/>
                  <c:y val="-7.097358811785867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C8DEB2-4048-473D-A0EC-5CE1C6C30D46}" type="CATEGORYNAME">
                      <a:rPr lang="ru-RU" dirty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3D4265D7-EA37-4F40-8265-5907BB0081FD}" type="VALUE">
                      <a:rPr lang="ru-RU" sz="2000" baseline="0" dirty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9290666565230072"/>
                      <c:h val="8.933966732523819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2206119162641496E-3"/>
                  <c:y val="-1.1418329584677081E-2"/>
                </c:manualLayout>
              </c:layout>
              <c:tx>
                <c:rich>
                  <a:bodyPr/>
                  <a:lstStyle/>
                  <a:p>
                    <a:fld id="{EC771C69-A801-431B-BD88-8A333BE03C7D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B2A6BE9E-5EE2-447B-B5D0-E1CBE0370A8F}" type="VALUE">
                      <a:rPr lang="ru-RU" sz="2000" baseline="0" dirty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outEnd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220611916264091E-3"/>
                  <c:y val="-8.1685468167600139E-2"/>
                </c:manualLayout>
              </c:layout>
              <c:tx>
                <c:rich>
                  <a:bodyPr/>
                  <a:lstStyle/>
                  <a:p>
                    <a:fld id="{CBC06D8C-4E06-4935-B6C4-B2BBE6BBF44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795C0DAF-3F44-4B54-847E-D4661FA2002B}" type="VALUE">
                      <a:rPr lang="ru-RU" sz="2000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dLblPos val="outEnd"/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4405898538043901E-3"/>
                  <c:y val="-0.15843153495121157"/>
                </c:manualLayout>
              </c:layout>
              <c:tx>
                <c:rich>
                  <a:bodyPr/>
                  <a:lstStyle/>
                  <a:p>
                    <a:fld id="{5BCE03B7-D260-4D77-84EB-3E2885BE865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147FF887-9149-4203-B584-9B1018060F68}" type="VALUE">
                      <a:rPr lang="ru-RU" sz="2000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CatNam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Высокая культура</c:v>
                </c:pt>
                <c:pt idx="1">
                  <c:v>Достаточная культура</c:v>
                </c:pt>
                <c:pt idx="2">
                  <c:v>Удовледотворительная культура </c:v>
                </c:pt>
                <c:pt idx="3">
                  <c:v>Низкая культура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0.84000000000000008</c:v>
                </c:pt>
                <c:pt idx="1">
                  <c:v>0.14000000000000001</c:v>
                </c:pt>
                <c:pt idx="2">
                  <c:v>2.0000000000000004E-2</c:v>
                </c:pt>
                <c:pt idx="3">
                  <c:v>0</c:v>
                </c:pt>
              </c:numCache>
            </c:numRef>
          </c:val>
        </c:ser>
        <c:dLbls/>
        <c:gapWidth val="219"/>
        <c:axId val="65193472"/>
        <c:axId val="65195008"/>
      </c:barChart>
      <c:catAx>
        <c:axId val="65193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195008"/>
        <c:crosses val="autoZero"/>
        <c:auto val="1"/>
        <c:lblAlgn val="ctr"/>
        <c:lblOffset val="100"/>
      </c:catAx>
      <c:valAx>
        <c:axId val="65195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19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Проявление вредных привычек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Проявление вредных привычек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Отсутствие проявления</c:v>
                </c:pt>
                <c:pt idx="1">
                  <c:v>Незначительное проявление</c:v>
                </c:pt>
                <c:pt idx="2">
                  <c:v>Умеренное проявление</c:v>
                </c:pt>
                <c:pt idx="3">
                  <c:v>Существенное проявление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0.94000000000000006</c:v>
                </c:pt>
                <c:pt idx="1">
                  <c:v>6.0000000000000005E-2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444"/>
        <c:overlap val="-90"/>
        <c:axId val="56444032"/>
        <c:axId val="56445568"/>
      </c:barChart>
      <c:catAx>
        <c:axId val="564440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45568"/>
        <c:crosses val="autoZero"/>
        <c:auto val="1"/>
        <c:lblAlgn val="ctr"/>
        <c:lblOffset val="100"/>
      </c:catAx>
      <c:valAx>
        <c:axId val="56445568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5644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отношение к вредным привычкам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вредным привычкам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2206119162640906E-3"/>
                  <c:y val="-7.544575944226837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03059581320453E-3"/>
                  <c:y val="-3.439930430593991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Негативное отношение</c:v>
                </c:pt>
                <c:pt idx="1">
                  <c:v>нейтральное отношение</c:v>
                </c:pt>
                <c:pt idx="2">
                  <c:v>умеренно-позитивное</c:v>
                </c:pt>
                <c:pt idx="3">
                  <c:v>позитивное отношение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0.92</c:v>
                </c:pt>
                <c:pt idx="1">
                  <c:v>8.0000000000000016E-2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100"/>
        <c:overlap val="-24"/>
        <c:axId val="74009984"/>
        <c:axId val="74015872"/>
      </c:barChart>
      <c:catAx>
        <c:axId val="74009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015872"/>
        <c:crosses val="autoZero"/>
        <c:auto val="1"/>
        <c:lblAlgn val="ctr"/>
        <c:lblOffset val="100"/>
      </c:catAx>
      <c:valAx>
        <c:axId val="740158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0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1698" y="1954924"/>
            <a:ext cx="5002302" cy="20038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Gabriola" pitchFamily="82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Gabriola" pitchFamily="82" charset="0"/>
                <a:cs typeface="Times New Roman" panose="02020603050405020304" pitchFamily="18" charset="0"/>
              </a:rPr>
              <a:t>Социально-педагогическая деятельность в профилактике </a:t>
            </a:r>
            <a:r>
              <a:rPr lang="ru-RU" sz="4000" b="1" dirty="0" err="1" smtClean="0">
                <a:latin typeface="Gabriola" pitchFamily="82" charset="0"/>
                <a:cs typeface="Times New Roman" panose="02020603050405020304" pitchFamily="18" charset="0"/>
              </a:rPr>
              <a:t>девиантного</a:t>
            </a:r>
            <a:r>
              <a:rPr lang="ru-RU" sz="4000" b="1" dirty="0" smtClean="0">
                <a:latin typeface="Gabriola" pitchFamily="82" charset="0"/>
                <a:cs typeface="Times New Roman" panose="02020603050405020304" pitchFamily="18" charset="0"/>
              </a:rPr>
              <a:t> поведения детей в условиях общеобразовательного процесса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briola" pitchFamily="82" charset="0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3023" y="4547813"/>
            <a:ext cx="5002302" cy="485870"/>
          </a:xfrm>
        </p:spPr>
        <p:txBody>
          <a:bodyPr>
            <a:noAutofit/>
          </a:bodyPr>
          <a:lstStyle/>
          <a:p>
            <a:pPr algn="r"/>
            <a:r>
              <a:rPr lang="ru-RU" altLang="ru-RU" sz="2000" i="1" dirty="0" smtClean="0">
                <a:latin typeface="Arial" charset="0"/>
                <a:cs typeface="Arial" charset="0"/>
              </a:rPr>
              <a:t>подготовила социальный педагог МБОУ «СШ№16»</a:t>
            </a:r>
          </a:p>
          <a:p>
            <a:pPr algn="r"/>
            <a:r>
              <a:rPr lang="ru-RU" altLang="ru-RU" sz="2000" i="1" dirty="0" err="1" smtClean="0">
                <a:latin typeface="Arial" charset="0"/>
                <a:cs typeface="Arial" charset="0"/>
              </a:rPr>
              <a:t>Красуцкая</a:t>
            </a:r>
            <a:r>
              <a:rPr lang="ru-RU" altLang="ru-RU" sz="2000" i="1" dirty="0" smtClean="0">
                <a:latin typeface="Arial" charset="0"/>
                <a:cs typeface="Arial" charset="0"/>
              </a:rPr>
              <a:t> С. О.</a:t>
            </a: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280" y="500062"/>
            <a:ext cx="7886700" cy="13255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Проявление вредных привычек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97679681"/>
              </p:ext>
            </p:extLst>
          </p:nvPr>
        </p:nvGraphicFramePr>
        <p:xfrm>
          <a:off x="706438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680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926" y="841644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Отношение к вредным привычкам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0794560"/>
              </p:ext>
            </p:extLst>
          </p:nvPr>
        </p:nvGraphicFramePr>
        <p:xfrm>
          <a:off x="641350" y="200660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590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59" y="651843"/>
            <a:ext cx="9147359" cy="89889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Механизмы воздействия на ребёнка склонного к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девиантному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поведению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56" name="Group 4"/>
          <p:cNvGrpSpPr>
            <a:grpSpLocks/>
          </p:cNvGrpSpPr>
          <p:nvPr/>
        </p:nvGrpSpPr>
        <p:grpSpPr bwMode="auto">
          <a:xfrm>
            <a:off x="1483090" y="1524504"/>
            <a:ext cx="5999611" cy="5333496"/>
            <a:chOff x="1286" y="618"/>
            <a:chExt cx="3299" cy="3589"/>
          </a:xfrm>
        </p:grpSpPr>
        <p:sp>
          <p:nvSpPr>
            <p:cNvPr id="857" name="Freeform 5"/>
            <p:cNvSpPr>
              <a:spLocks/>
            </p:cNvSpPr>
            <p:nvPr/>
          </p:nvSpPr>
          <p:spPr bwMode="gray">
            <a:xfrm>
              <a:off x="2331" y="618"/>
              <a:ext cx="1063" cy="1673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58" name="Freeform 6"/>
            <p:cNvSpPr>
              <a:spLocks/>
            </p:cNvSpPr>
            <p:nvPr/>
          </p:nvSpPr>
          <p:spPr bwMode="gray">
            <a:xfrm rot="575181">
              <a:off x="1301" y="1510"/>
              <a:ext cx="1749" cy="998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59" name="Freeform 7"/>
            <p:cNvSpPr>
              <a:spLocks/>
            </p:cNvSpPr>
            <p:nvPr/>
          </p:nvSpPr>
          <p:spPr bwMode="gray">
            <a:xfrm rot="21119171">
              <a:off x="1286" y="2378"/>
              <a:ext cx="1760" cy="1031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60" name="Freeform 8"/>
            <p:cNvSpPr>
              <a:spLocks/>
            </p:cNvSpPr>
            <p:nvPr/>
          </p:nvSpPr>
          <p:spPr bwMode="gray">
            <a:xfrm>
              <a:off x="2279" y="2589"/>
              <a:ext cx="1069" cy="1618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61" name="Freeform 9"/>
            <p:cNvSpPr>
              <a:spLocks/>
            </p:cNvSpPr>
            <p:nvPr/>
          </p:nvSpPr>
          <p:spPr bwMode="gray">
            <a:xfrm rot="521906">
              <a:off x="2774" y="2459"/>
              <a:ext cx="1680" cy="921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62" name="Freeform 10"/>
            <p:cNvSpPr>
              <a:spLocks/>
            </p:cNvSpPr>
            <p:nvPr/>
          </p:nvSpPr>
          <p:spPr bwMode="gray">
            <a:xfrm rot="21131375">
              <a:off x="2735" y="1568"/>
              <a:ext cx="1728" cy="1017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63" name="Group 11"/>
            <p:cNvGrpSpPr>
              <a:grpSpLocks/>
            </p:cNvGrpSpPr>
            <p:nvPr/>
          </p:nvGrpSpPr>
          <p:grpSpPr bwMode="auto">
            <a:xfrm>
              <a:off x="2406" y="2112"/>
              <a:ext cx="773" cy="768"/>
              <a:chOff x="2015" y="1920"/>
              <a:chExt cx="1680" cy="1680"/>
            </a:xfrm>
          </p:grpSpPr>
          <p:sp>
            <p:nvSpPr>
              <p:cNvPr id="870" name="Oval 12"/>
              <p:cNvSpPr>
                <a:spLocks noChangeArrowheads="1"/>
              </p:cNvSpPr>
              <p:nvPr/>
            </p:nvSpPr>
            <p:spPr bwMode="gray">
              <a:xfrm>
                <a:off x="2015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9158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71" name="Freeform 13"/>
              <p:cNvSpPr>
                <a:spLocks/>
              </p:cNvSpPr>
              <p:nvPr/>
            </p:nvSpPr>
            <p:spPr bwMode="gray">
              <a:xfrm>
                <a:off x="2170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64" name="Text Box 14"/>
            <p:cNvSpPr txBox="1">
              <a:spLocks noChangeArrowheads="1"/>
            </p:cNvSpPr>
            <p:nvPr/>
          </p:nvSpPr>
          <p:spPr bwMode="gray">
            <a:xfrm rot="970153">
              <a:off x="1605" y="1778"/>
              <a:ext cx="100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</a:rPr>
                <a:t>Диагностика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5" name="Text Box 15"/>
            <p:cNvSpPr txBox="1">
              <a:spLocks noChangeArrowheads="1"/>
            </p:cNvSpPr>
            <p:nvPr/>
          </p:nvSpPr>
          <p:spPr bwMode="gray">
            <a:xfrm>
              <a:off x="2343" y="1338"/>
              <a:ext cx="1080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Индивидуальные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Беседы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866" name="Text Box 16"/>
            <p:cNvSpPr txBox="1">
              <a:spLocks noChangeArrowheads="1"/>
            </p:cNvSpPr>
            <p:nvPr/>
          </p:nvSpPr>
          <p:spPr bwMode="gray">
            <a:xfrm rot="20127871">
              <a:off x="2921" y="1778"/>
              <a:ext cx="1664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0000"/>
                  </a:solidFill>
                </a:rPr>
                <a:t>Посещение семьи на дому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7" name="Text Box 17"/>
            <p:cNvSpPr txBox="1">
              <a:spLocks noChangeArrowheads="1"/>
            </p:cNvSpPr>
            <p:nvPr/>
          </p:nvSpPr>
          <p:spPr bwMode="gray">
            <a:xfrm rot="19856170">
              <a:off x="1479" y="2732"/>
              <a:ext cx="1015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</a:rPr>
                <a:t>Консультации </a:t>
              </a:r>
            </a:p>
            <a:p>
              <a:r>
                <a:rPr lang="ru-RU" sz="2000" b="1" dirty="0" smtClean="0">
                  <a:solidFill>
                    <a:srgbClr val="000000"/>
                  </a:solidFill>
                </a:rPr>
                <a:t>для родителей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8" name="Text Box 18"/>
            <p:cNvSpPr txBox="1">
              <a:spLocks noChangeArrowheads="1"/>
            </p:cNvSpPr>
            <p:nvPr/>
          </p:nvSpPr>
          <p:spPr bwMode="gray">
            <a:xfrm rot="1133908">
              <a:off x="3116" y="2909"/>
              <a:ext cx="132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err="1" smtClean="0">
                  <a:solidFill>
                    <a:srgbClr val="000000"/>
                  </a:solidFill>
                </a:rPr>
                <a:t>Тренингове</a:t>
              </a:r>
              <a:r>
                <a:rPr lang="ru-RU" sz="2000" b="1" dirty="0" smtClean="0">
                  <a:solidFill>
                    <a:srgbClr val="000000"/>
                  </a:solidFill>
                </a:rPr>
                <a:t> занятия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9" name="Text Box 19"/>
            <p:cNvSpPr txBox="1">
              <a:spLocks noChangeArrowheads="1"/>
            </p:cNvSpPr>
            <p:nvPr/>
          </p:nvSpPr>
          <p:spPr bwMode="gray">
            <a:xfrm>
              <a:off x="2237" y="3253"/>
              <a:ext cx="118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Совет профилактики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Вовлечения ребёнка в кружковую деятельность;</a:t>
            </a:r>
          </a:p>
          <a:p>
            <a:r>
              <a:rPr lang="ru-RU" dirty="0" smtClean="0"/>
              <a:t>Пропаганда здорового образа жизни;</a:t>
            </a:r>
          </a:p>
          <a:p>
            <a:r>
              <a:rPr lang="ru-RU" dirty="0" smtClean="0"/>
              <a:t>Содействие и оказание помощи в достижении социально значимых целей и раскрытие его внутреннего потенциала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Основной принцип взаимодействия с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ребёнком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обратить внимание на позитивные стороны личности ребёнка;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помочь ему в осознании ответственности за выбор стратегии поведения;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содействовать в определении шагов по выходу из проблемной ситуации;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осознанию необходимости обращения к специалистам, способным оказать действенную помощь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поведение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              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негативное             позитивное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поведение                поведение</a:t>
            </a:r>
          </a:p>
          <a:p>
            <a:pPr>
              <a:buNone/>
            </a:pPr>
            <a:endParaRPr lang="ru-RU" sz="4000" dirty="0"/>
          </a:p>
        </p:txBody>
      </p:sp>
      <p:pic>
        <p:nvPicPr>
          <p:cNvPr id="4" name="Picture 8" descr="DRUNK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367" y="3804744"/>
            <a:ext cx="3571868" cy="3053255"/>
          </a:xfrm>
          <a:prstGeom prst="rect">
            <a:avLst/>
          </a:prstGeom>
          <a:noFill/>
        </p:spPr>
      </p:pic>
      <p:pic>
        <p:nvPicPr>
          <p:cNvPr id="5" name="Picture 9" descr="ALIEN0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6118" y="3773214"/>
            <a:ext cx="3357586" cy="3084786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5782614" y="1275008"/>
            <a:ext cx="708338" cy="8757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859110" y="1313645"/>
            <a:ext cx="618186" cy="9015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девиантному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поведению относят: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2760" y="2014811"/>
            <a:ext cx="7886700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Патологическая лживость,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воровство,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уходы и побеги из дома,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прекращение учебной деятельности,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хулиганство,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употребление наркотических веществ,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ранняя половая жизнь,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азартные игры.</a:t>
            </a:r>
          </a:p>
          <a:p>
            <a:endParaRPr lang="ru-RU" dirty="0"/>
          </a:p>
        </p:txBody>
      </p:sp>
      <p:pic>
        <p:nvPicPr>
          <p:cNvPr id="4" name="Picture 8" descr="CRCTR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69" y="804681"/>
            <a:ext cx="271461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Отклонения проявляются: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3614" y="2278560"/>
            <a:ext cx="7886700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школьной неуспеваемости,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отсутствии интереса к учению,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недисциплинированности,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конфликтности, высокой тревожности,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наличие нежелательных качеств: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лень, лживость, грубость,</a:t>
            </a:r>
          </a:p>
          <a:p>
            <a:pPr>
              <a:spcBef>
                <a:spcPts val="0"/>
              </a:spcBef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немотивированная агрессия,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правонарушени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я.</a:t>
            </a:r>
          </a:p>
          <a:p>
            <a:endParaRPr lang="ru-RU" dirty="0"/>
          </a:p>
        </p:txBody>
      </p:sp>
      <p:pic>
        <p:nvPicPr>
          <p:cNvPr id="4" name="Picture 4" descr="KIDS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889" y="2140772"/>
            <a:ext cx="2999255" cy="291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19" y="775029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отклоняющегося поведения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Антисоциальное поведение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Асоциальное поведение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Аутодеструктивное поведение</a:t>
            </a:r>
          </a:p>
          <a:p>
            <a:endParaRPr lang="ru-RU" dirty="0"/>
          </a:p>
        </p:txBody>
      </p:sp>
      <p:pic>
        <p:nvPicPr>
          <p:cNvPr id="5" name="Picture 4" descr="http://www.xxlbook.ru/imgh11240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0979" y="3807372"/>
            <a:ext cx="4361793" cy="305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xxlbook.ru/imgh96399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697" y="3584849"/>
            <a:ext cx="4321888" cy="302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609" y="59635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отклонений в поведении детей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587" y="1678480"/>
            <a:ext cx="8189529" cy="485895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93932" y="3331780"/>
            <a:ext cx="1629102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4487921" y="3079530"/>
            <a:ext cx="609602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878317" y="1891862"/>
            <a:ext cx="1734207" cy="7672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Необразованные родители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4451131" y="4608788"/>
            <a:ext cx="6621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836277" y="5065985"/>
            <a:ext cx="1881352" cy="830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Отсутствие родителей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391807" y="413056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318233" y="2942897"/>
            <a:ext cx="1061545" cy="472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3321269" y="2816772"/>
            <a:ext cx="966954" cy="588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3252953" y="4209392"/>
            <a:ext cx="1008993" cy="8303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1723698" y="2112578"/>
            <a:ext cx="154502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Жестокое отношение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родителей к детям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65738" y="4971393"/>
            <a:ext cx="1450427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Асоциальные, психически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 больные родители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00799" y="2112579"/>
            <a:ext cx="1881353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Неадекватное воспитание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и низкий контакт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 родителей с детьми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327228" y="4939862"/>
            <a:ext cx="153451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Семейные конфликты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5707116" y="3794235"/>
            <a:ext cx="788277" cy="21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>
            <a:off x="3258210" y="3794234"/>
            <a:ext cx="70419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1681655" y="3363310"/>
            <a:ext cx="1450428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Злоупотребление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родителями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300" dirty="0" smtClean="0">
                <a:solidFill>
                  <a:srgbClr val="000000"/>
                </a:solidFill>
              </a:rPr>
              <a:t>алкоголем и наркотиками</a:t>
            </a:r>
            <a:endParaRPr lang="ru-RU" sz="1300" dirty="0">
              <a:solidFill>
                <a:srgbClr val="000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589985" y="3394841"/>
            <a:ext cx="1608083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Многодетная семья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Медико-биологические причины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Данная группа причин подразделяется на три основные подгруппы:</a:t>
            </a:r>
          </a:p>
          <a:p>
            <a:r>
              <a:rPr lang="ru-RU" dirty="0" smtClean="0"/>
              <a:t>врожденные;</a:t>
            </a:r>
          </a:p>
          <a:p>
            <a:r>
              <a:rPr lang="ru-RU" dirty="0" smtClean="0"/>
              <a:t>наследственные;</a:t>
            </a:r>
          </a:p>
          <a:p>
            <a:r>
              <a:rPr lang="ru-RU" dirty="0" smtClean="0"/>
              <a:t>приобретенные причины.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007" y="3636580"/>
            <a:ext cx="5580993" cy="3042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1021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28.10.2016 г. Проводилось социально-психологическое тестирование среди 8- 11 классов МБОУ «СШ№16», с целью выявления учащихся склонных к группе риска по употреблению ПАВ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результате которого получены следующие данные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ЗОЖ  в отношении вредных привычек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2881991"/>
              </p:ext>
            </p:extLst>
          </p:nvPr>
        </p:nvGraphicFramePr>
        <p:xfrm>
          <a:off x="628650" y="2354263"/>
          <a:ext cx="78867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700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321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                    Социально-педагогическая деятельность в профилактике девиантного поведения детей в условиях общеобразовательного процесса</vt:lpstr>
      <vt:lpstr>Девиантное поведение </vt:lpstr>
      <vt:lpstr>            К девиантному поведению относят:</vt:lpstr>
      <vt:lpstr>             Отклонения проявляются:</vt:lpstr>
      <vt:lpstr>Формы отклоняющегося поведения</vt:lpstr>
      <vt:lpstr>Причины отклонений в поведении детей  Социальные.</vt:lpstr>
      <vt:lpstr>Медико-биологические причины </vt:lpstr>
      <vt:lpstr>28.10.2016 г. Проводилось социально-психологическое тестирование среди 8- 11 классов МБОУ «СШ№16», с целью выявления учащихся склонных к группе риска по употреблению ПАВ  в результате которого получены следующие данные</vt:lpstr>
      <vt:lpstr>Культура ЗОЖ  в отношении вредных привычек</vt:lpstr>
      <vt:lpstr>Проявление вредных привычек</vt:lpstr>
      <vt:lpstr>Отношение к вредным привычкам</vt:lpstr>
      <vt:lpstr>Механизмы воздействия на ребёнка склонного к девиантному поведению</vt:lpstr>
      <vt:lpstr>Профилактика девиантного поведения:</vt:lpstr>
      <vt:lpstr>Основной принцип взаимодействия с девиантным ребёнком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Cross</cp:lastModifiedBy>
  <cp:revision>77</cp:revision>
  <dcterms:created xsi:type="dcterms:W3CDTF">2014-11-21T11:00:06Z</dcterms:created>
  <dcterms:modified xsi:type="dcterms:W3CDTF">2017-12-07T15:10:06Z</dcterms:modified>
</cp:coreProperties>
</file>