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54370C"/>
    <a:srgbClr val="FF0066"/>
    <a:srgbClr val="FFD347"/>
    <a:srgbClr val="A50021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ancing-our-way-out-of-dog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0" y="-18335"/>
            <a:ext cx="9144000" cy="638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960" y="-459432"/>
            <a:ext cx="7772400" cy="187220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5000" b="1" dirty="0">
                <a:solidFill>
                  <a:srgbClr val="7030A0"/>
                </a:solidFill>
              </a:rPr>
              <a:t>В мире танца»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173072"/>
              </p:ext>
            </p:extLst>
          </p:nvPr>
        </p:nvGraphicFramePr>
        <p:xfrm>
          <a:off x="827584" y="260648"/>
          <a:ext cx="22559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Тема: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Gabriola" pitchFamily="82" charset="0"/>
              </a:rPr>
              <a:t>Основные разновидности бальных танцев в </a:t>
            </a:r>
            <a:br>
              <a:rPr lang="ru-RU" sz="4400" b="1" dirty="0">
                <a:latin typeface="Gabriola" pitchFamily="82" charset="0"/>
              </a:rPr>
            </a:br>
            <a:r>
              <a:rPr lang="ru-RU" sz="4400" b="1" dirty="0">
                <a:latin typeface="Gabriola" pitchFamily="82" charset="0"/>
              </a:rPr>
              <a:t>XVI - XVII веках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892" y="1440669"/>
            <a:ext cx="3024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54370C"/>
                </a:solidFill>
              </a:rPr>
              <a:t>Бранль</a:t>
            </a:r>
          </a:p>
          <a:p>
            <a:pPr algn="ctr"/>
            <a:r>
              <a:rPr lang="ru-RU" sz="2000" dirty="0"/>
              <a:t>большое количество поклонов, плавных движений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6530" y="1285759"/>
            <a:ext cx="23762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002060"/>
                </a:solidFill>
              </a:rPr>
              <a:t>Павана</a:t>
            </a:r>
            <a:endParaRPr lang="ru-RU" sz="3000" b="1" dirty="0">
              <a:solidFill>
                <a:srgbClr val="002060"/>
              </a:solidFill>
            </a:endParaRPr>
          </a:p>
          <a:p>
            <a:pPr algn="ctr"/>
            <a:r>
              <a:rPr lang="ru-RU" sz="2000" dirty="0"/>
              <a:t>Движение </a:t>
            </a:r>
            <a:r>
              <a:rPr lang="ru-RU" sz="2000" dirty="0" err="1"/>
              <a:t>паваны</a:t>
            </a:r>
            <a:r>
              <a:rPr lang="ru-RU" sz="2000" dirty="0"/>
              <a:t> представляют собой ход красующейся павы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563" y="1268760"/>
            <a:ext cx="18722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Менуэт</a:t>
            </a:r>
          </a:p>
          <a:p>
            <a:pPr algn="ctr"/>
            <a:r>
              <a:rPr lang="ru-RU" sz="2000" dirty="0"/>
              <a:t>Плавный шаг,  одно движение вытекало из другого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49" y="4149080"/>
            <a:ext cx="2717295" cy="24927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" y="4365104"/>
            <a:ext cx="3684590" cy="22766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35" y="4005064"/>
            <a:ext cx="2148314" cy="26367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40888"/>
            <a:ext cx="2576512" cy="1919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93999"/>
            <a:ext cx="1808492" cy="1493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46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" y="0"/>
            <a:ext cx="91556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Гавот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/>
              <a:t>появился в 17 в. и сначала был хороводным танцем. В 18 в. он превратился в парный танец и занял свое место при европейских дворах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862" y="285293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Мазурка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dirty="0"/>
              <a:t>- это тоже польский народный танец, который в начале 18 в. стал любимым танцем господ.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085184"/>
            <a:ext cx="59766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00" dirty="0">
                <a:ln w="29210">
                  <a:solidFill>
                    <a:schemeClr val="tx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Полька</a:t>
            </a:r>
            <a:r>
              <a:rPr lang="ru-RU" b="1" spc="200" dirty="0">
                <a:ln w="29210">
                  <a:solidFill>
                    <a:schemeClr val="tx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dirty="0"/>
              <a:t>появилась позже остальных. Первое упоминание о польке датируется 1830 г.. Чешский энергичный танец быстро распространился по Европе и был принят всеми буржуа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70" y="2439392"/>
            <a:ext cx="3987266" cy="2645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70" y="0"/>
            <a:ext cx="3987266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"/>
            <a:ext cx="9168341" cy="6858000"/>
          </a:xfrm>
        </p:spPr>
      </p:pic>
      <p:sp>
        <p:nvSpPr>
          <p:cNvPr id="7" name="Овал 6"/>
          <p:cNvSpPr/>
          <p:nvPr/>
        </p:nvSpPr>
        <p:spPr>
          <a:xfrm>
            <a:off x="2195736" y="1412776"/>
            <a:ext cx="4464496" cy="4392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10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5302"/>
            <a:ext cx="2567833" cy="194421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4203"/>
              </p:ext>
            </p:extLst>
          </p:nvPr>
        </p:nvGraphicFramePr>
        <p:xfrm>
          <a:off x="326939" y="2771526"/>
          <a:ext cx="25644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Корейский танец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89" y="213952"/>
            <a:ext cx="2835343" cy="188163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37586"/>
              </p:ext>
            </p:extLst>
          </p:nvPr>
        </p:nvGraphicFramePr>
        <p:xfrm>
          <a:off x="2988189" y="1910168"/>
          <a:ext cx="28353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err="1"/>
                        <a:t>Запин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810"/>
            <a:ext cx="2650027" cy="336155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05198"/>
              </p:ext>
            </p:extLst>
          </p:nvPr>
        </p:nvGraphicFramePr>
        <p:xfrm>
          <a:off x="6084168" y="3682393"/>
          <a:ext cx="26500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Павлин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32" y="4780645"/>
            <a:ext cx="3007796" cy="190162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6617"/>
              </p:ext>
            </p:extLst>
          </p:nvPr>
        </p:nvGraphicFramePr>
        <p:xfrm>
          <a:off x="277643" y="6402117"/>
          <a:ext cx="273266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/>
                        <a:t>Народные танец  </a:t>
                      </a:r>
                      <a:r>
                        <a:rPr lang="ru-RU" sz="1400" b="0" dirty="0" err="1"/>
                        <a:t>Бангладеша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2" y="3609020"/>
            <a:ext cx="2472818" cy="27787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19" y="4780645"/>
            <a:ext cx="3073855" cy="20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41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60648"/>
            <a:ext cx="3995936" cy="2727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645024"/>
            <a:ext cx="4139952" cy="2991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747"/>
            <a:ext cx="3384376" cy="2535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26" y="3957107"/>
            <a:ext cx="3925662" cy="267926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38526" y="1195769"/>
            <a:ext cx="5400600" cy="4320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8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Европа</a:t>
            </a:r>
          </a:p>
        </p:txBody>
      </p:sp>
    </p:spTree>
    <p:extLst>
      <p:ext uri="{BB962C8B-B14F-4D97-AF65-F5344CB8AC3E}">
        <p14:creationId xmlns:p14="http://schemas.microsoft.com/office/powerpoint/2010/main" val="8159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"/>
            <a:ext cx="91728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80020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>
                <a:solidFill>
                  <a:srgbClr val="000099"/>
                </a:solidFill>
              </a:rPr>
              <a:t>самым молодым классическим танце</a:t>
            </a:r>
            <a:r>
              <a:rPr lang="ru-RU" sz="3000" i="1" dirty="0">
                <a:solidFill>
                  <a:srgbClr val="000099"/>
                </a:solidFill>
              </a:rPr>
              <a:t>  </a:t>
            </a:r>
            <a:r>
              <a:rPr lang="ru-RU" sz="3000" b="1" i="1" dirty="0">
                <a:solidFill>
                  <a:srgbClr val="000099"/>
                </a:solidFill>
              </a:rPr>
              <a:t>является </a:t>
            </a:r>
            <a:r>
              <a:rPr lang="ru-RU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вальс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" y="3160360"/>
            <a:ext cx="4928418" cy="369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1694359"/>
            <a:ext cx="3657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Вальс </a:t>
            </a:r>
            <a:r>
              <a:rPr lang="ru-RU" dirty="0"/>
              <a:t>ведет свое происхождение от неторопливого и плавного крестьянского танца лендлера, который был распространен в Австрии, Германии, Чехии. 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56842"/>
              </p:ext>
            </p:extLst>
          </p:nvPr>
        </p:nvGraphicFramePr>
        <p:xfrm>
          <a:off x="4946711" y="1743040"/>
          <a:ext cx="382891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Существуют вальсы радостные и грустные, бравурные и спокойные, светло-мечтательные и задумчиво-печальные. </a:t>
                      </a:r>
                    </a:p>
                    <a:p>
                      <a:pPr algn="just"/>
                      <a:endParaRPr kumimoji="0" lang="ru-RU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Различна и форма вальсов: от небольших бытовых пьес до концертных произведений. </a:t>
                      </a:r>
                    </a:p>
                    <a:p>
                      <a:pPr algn="just"/>
                      <a:endParaRPr kumimoji="0" lang="ru-RU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Размер вальса трехдольный.</a:t>
                      </a:r>
                    </a:p>
                    <a:p>
                      <a:pPr algn="just"/>
                      <a:endParaRPr kumimoji="0" lang="ru-RU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Замечательные образцы вальса создали Шуберт и Шопен, Глинка и Чайковский. «Королем вальсов» был австрийский композитор Штрауса.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0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Вальс стал истоком огромного количества других бальных танцев. </a:t>
            </a:r>
            <a:br>
              <a:rPr lang="ru-RU" sz="3000" dirty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05"/>
            <a:ext cx="5292080" cy="2976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7" y="3881206"/>
            <a:ext cx="3947931" cy="29887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98072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+mj-lt"/>
                <a:cs typeface="Angsana New" pitchFamily="18" charset="-34"/>
              </a:rPr>
              <a:t>Позже начали развиваться </a:t>
            </a:r>
          </a:p>
          <a:p>
            <a:r>
              <a:rPr lang="ru-RU" sz="3000" dirty="0">
                <a:latin typeface="+mj-lt"/>
                <a:cs typeface="Angsana New" pitchFamily="18" charset="-34"/>
              </a:rPr>
              <a:t>другие разновидности Вальса: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28201"/>
              </p:ext>
            </p:extLst>
          </p:nvPr>
        </p:nvGraphicFramePr>
        <p:xfrm>
          <a:off x="179512" y="2073830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Венский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000" dirty="0">
                          <a:solidFill>
                            <a:srgbClr val="00B050"/>
                          </a:solidFill>
                        </a:rPr>
                        <a:t>Английский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000" dirty="0">
                          <a:solidFill>
                            <a:srgbClr val="FF0000"/>
                          </a:solidFill>
                        </a:rPr>
                        <a:t>Аргентинский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20" y="608874"/>
            <a:ext cx="268258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В 16 в. в Европе формируется балет- зрелище, составленное из плясок и немого действия.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73325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Сегодня балет приобретает все более многообразные формы.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3934001" cy="3063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21106"/>
            <a:ext cx="4443986" cy="2499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25" y="598779"/>
            <a:ext cx="2804281" cy="2974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346">
            <a:off x="26252" y="969377"/>
            <a:ext cx="3937044" cy="223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8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6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75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/>
              <a:t>В начале 20 века появились танцы : </a:t>
            </a:r>
            <a:r>
              <a:rPr lang="ru-RU" sz="2200" b="1" i="1" dirty="0"/>
              <a:t>Фокстрот</a:t>
            </a:r>
          </a:p>
          <a:p>
            <a:r>
              <a:rPr lang="ru-RU" sz="2200" b="1" i="1" dirty="0"/>
              <a:t>Квикстеп </a:t>
            </a:r>
          </a:p>
          <a:p>
            <a:r>
              <a:rPr lang="ru-RU" sz="2200" b="1" i="1" dirty="0"/>
              <a:t>Танго</a:t>
            </a:r>
            <a:endParaRPr lang="ru-RU" sz="2200" i="1" dirty="0"/>
          </a:p>
          <a:p>
            <a:r>
              <a:rPr lang="ru-RU" sz="2200" b="1" i="1" dirty="0"/>
              <a:t>Чарльстон </a:t>
            </a:r>
          </a:p>
          <a:p>
            <a:r>
              <a:rPr lang="ru-RU" sz="2200" b="1" i="1" dirty="0"/>
              <a:t>Степ(чечетка)</a:t>
            </a:r>
            <a:endParaRPr lang="ru-RU" sz="2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4" y="2541608"/>
            <a:ext cx="3389784" cy="2257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39" y="1700808"/>
            <a:ext cx="2961698" cy="1969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4274840" cy="22343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7192"/>
            <a:ext cx="1833500" cy="146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47" y="1106594"/>
            <a:ext cx="1908508" cy="19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2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0926" cy="69298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243408"/>
            <a:ext cx="6552728" cy="18608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Танец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это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24842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Твой пульс, биение твоего сердца, твое дыхание. </a:t>
            </a:r>
          </a:p>
          <a:p>
            <a:pPr algn="ctr"/>
            <a:endParaRPr lang="ru-RU" sz="3000" dirty="0"/>
          </a:p>
          <a:p>
            <a:pPr algn="ctr"/>
            <a:endParaRPr lang="ru-RU" sz="3000" dirty="0"/>
          </a:p>
          <a:p>
            <a:pPr algn="ctr"/>
            <a:r>
              <a:rPr lang="ru-RU" sz="3000" dirty="0"/>
              <a:t>Это ритм твоей жизни </a:t>
            </a:r>
          </a:p>
          <a:p>
            <a:pPr algn="ctr"/>
            <a:endParaRPr lang="ru-RU" sz="3000" dirty="0"/>
          </a:p>
          <a:p>
            <a:pPr algn="ctr"/>
            <a:r>
              <a:rPr lang="ru-RU" sz="3000" dirty="0"/>
              <a:t>Это выражение во времени и движении, в счастье, радости, грусти и зависти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44013"/>
            <a:ext cx="37734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07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797" cy="6856029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2204864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Танец- это движение. Движение - жизнь. </a:t>
            </a:r>
          </a:p>
          <a:p>
            <a:pPr algn="ctr"/>
            <a:r>
              <a:rPr lang="ru-RU" sz="5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Давайте же танцевать!</a:t>
            </a:r>
          </a:p>
        </p:txBody>
      </p:sp>
    </p:spTree>
    <p:extLst>
      <p:ext uri="{BB962C8B-B14F-4D97-AF65-F5344CB8AC3E}">
        <p14:creationId xmlns:p14="http://schemas.microsoft.com/office/powerpoint/2010/main" val="191981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-ррадг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ru-RU" sz="6000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мире танца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latin typeface="Gabriola" pitchFamily="82" charset="0"/>
              </a:rPr>
              <a:t>Каждый танец  - неповторимая история чувства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852936"/>
            <a:ext cx="3767769" cy="2688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ан-ррад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131840" y="2276872"/>
            <a:ext cx="3168352" cy="20162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Arial Black" pitchFamily="34" charset="0"/>
              </a:rPr>
              <a:t>задачи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412776"/>
          <a:ext cx="4104456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kumimoji="0" lang="ru-RU" sz="2800" b="1" i="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Образовательные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4581128"/>
          <a:ext cx="3528392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kumimoji="0" lang="ru-RU" sz="3200" b="0" i="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Развивающие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76056" y="908720"/>
          <a:ext cx="381642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3000" b="1" i="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Воспитательные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51512" y="4653136"/>
          <a:ext cx="43924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3000" b="1" i="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Коммуникативные</a:t>
                      </a:r>
                    </a:p>
                    <a:p>
                      <a:endParaRPr kumimoji="0" lang="ru-RU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4716016" y="1916832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203848" y="2204864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378904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059832" y="3717032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9512" y="25649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Расширить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познания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детей в области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хореографического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искусства.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256490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Познакомиться с национальной культурой различных народов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-ррадг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625" y="0"/>
            <a:ext cx="9155625" cy="6858001"/>
          </a:xfrm>
        </p:spPr>
      </p:pic>
      <p:pic>
        <p:nvPicPr>
          <p:cNvPr id="5" name="Рисунок 4" descr="тан-п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379978" cy="3284984"/>
          </a:xfrm>
          <a:prstGeom prst="rect">
            <a:avLst/>
          </a:prstGeom>
        </p:spPr>
      </p:pic>
      <p:pic>
        <p:nvPicPr>
          <p:cNvPr id="6" name="Рисунок 5" descr="тан-пле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4503829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Первоначально танец представлял собой комплекс, состоящий из мимики, жестикуляции, движений корпусами и ногами.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000" dirty="0"/>
              <a:t>  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861048"/>
            <a:ext cx="4355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Всякий танец у древних знаменовал соединение человека с могущественными космическими энергиями, необходимыми для переживания важных, этапных событий в его жизни: рождение потомства, охоту, войну.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-ррадг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i="1" dirty="0">
                <a:latin typeface="Arial" charset="0"/>
              </a:rPr>
              <a:t>С изменением социального строя и условий жизни людей изменились характер, тематика и манера исполнения танца.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  <a:latin typeface="Gabriola" pitchFamily="82" charset="0"/>
              </a:rPr>
              <a:t>Танец был неотъемлемой частью любых народных празднеств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805264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У каждого народа, у каждой национальности свой особенный свод движений, свой ритм, совершенно особенная пластика</a:t>
            </a:r>
          </a:p>
        </p:txBody>
      </p:sp>
      <p:pic>
        <p:nvPicPr>
          <p:cNvPr id="8" name="Рисунок 7" descr="тан гр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468541" cy="226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ан-ин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3059832" cy="207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тан-н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06896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тан-гру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916832"/>
            <a:ext cx="35541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-р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09" cy="7002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16" y="680425"/>
            <a:ext cx="8748464" cy="936104"/>
          </a:xfrm>
        </p:spPr>
        <p:txBody>
          <a:bodyPr>
            <a:noAutofit/>
          </a:bodyPr>
          <a:lstStyle/>
          <a:p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Русские народные танцы</a:t>
            </a:r>
          </a:p>
        </p:txBody>
      </p:sp>
      <p:pic>
        <p:nvPicPr>
          <p:cNvPr id="5" name="Рисунок 4" descr="тан-на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628800"/>
            <a:ext cx="5238750" cy="3714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6" y="1675847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веселые заводные хороводы, народные гуляния, которые широко применялись на различных ярмарках, увеселительных программах, праздниках Древней 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918535"/>
            <a:ext cx="4536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народные танцы - это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веселье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пляски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FFCB25"/>
                </a:solidFill>
                <a:latin typeface="Arial Black" pitchFamily="34" charset="0"/>
                <a:cs typeface="Times New Roman" pitchFamily="18" charset="0"/>
              </a:rPr>
              <a:t>гуляния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юмор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красивые национальные            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костюмы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165304"/>
            <a:ext cx="8820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 основе этого танца лежат: кадриль, хоровод, пляска.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9855"/>
            <a:ext cx="8623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С изменением социального строя и условий жизни людей изменились характер, тематика и манера исполнения танца.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н-р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209" y="0"/>
            <a:ext cx="917320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Во все времена танец характеризовал тот 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народ, у которого он зародился, </a:t>
            </a:r>
            <a:r>
              <a:rPr lang="ru-RU" sz="2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выражая мысли, чувства и переживания этого народа, 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их традиции и обычаи.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516" y="1190943"/>
            <a:ext cx="38294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rgbClr val="FF0000"/>
                </a:solidFill>
              </a:rPr>
              <a:t>Фламенко</a:t>
            </a:r>
            <a:r>
              <a:rPr lang="ru-RU" dirty="0"/>
              <a:t> – выразительная и чувственная пластика рук, сложные дробные выстукивания, создающие ритм, резкие выпады и характерные позы.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314700" cy="381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3629" y="450912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Индийский танец </a:t>
            </a:r>
            <a:r>
              <a:rPr lang="ru-RU" dirty="0">
                <a:solidFill>
                  <a:srgbClr val="FFFF00"/>
                </a:solidFill>
              </a:rPr>
              <a:t>– </a:t>
            </a:r>
            <a:r>
              <a:rPr lang="ru-RU" sz="2000" dirty="0"/>
              <a:t>размеренные движения, непередаваемые эмоции. Этот танец неразрывно связан с философией.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63" y="1566490"/>
            <a:ext cx="4162030" cy="25728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537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40466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Лезгинка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- заключает в себе взрывной характер мужчины, его дерзкий взгляд прикован к девушке. Если это парная лезгинка, он то и дело заявляет о себе в каждом своем движении, он резок, быстр и ловок, но в то же время его отличает умеренность в чувствах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58" y="134149"/>
            <a:ext cx="3209436" cy="2102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20655"/>
            <a:ext cx="3240360" cy="1905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41" y="2236329"/>
            <a:ext cx="3402632" cy="23445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4725144"/>
            <a:ext cx="2430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000" dirty="0">
                <a:solidFill>
                  <a:srgbClr val="A50021"/>
                </a:solidFill>
                <a:latin typeface="Arial Black" pitchFamily="34" charset="0"/>
              </a:rPr>
              <a:t>Сиртаки - </a:t>
            </a:r>
            <a:r>
              <a:rPr lang="ru-RU" sz="2000" dirty="0"/>
              <a:t>приставные шаги, полуприседания и выпады, «зигзаг».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87773"/>
            <a:ext cx="3436888" cy="222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24" y="4557937"/>
            <a:ext cx="2837958" cy="208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89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" y="0"/>
            <a:ext cx="9173209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40466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</a:rPr>
              <a:t>Цыганочка</a:t>
            </a:r>
            <a:r>
              <a:rPr lang="ru-RU" sz="4000" dirty="0">
                <a:solidFill>
                  <a:srgbClr val="66FF66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-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это веселье и свободолюбие кочующего народа.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3213" y="25649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FFD347"/>
                </a:solidFill>
              </a:rPr>
              <a:t>Кадриль</a:t>
            </a:r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rgbClr val="FFD347"/>
                </a:solidFill>
              </a:rPr>
              <a:t> </a:t>
            </a:r>
            <a:r>
              <a:rPr lang="ru-RU" sz="3000" dirty="0">
                <a:solidFill>
                  <a:srgbClr val="FFD347"/>
                </a:solidFill>
              </a:rPr>
              <a:t>–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это игривый и добрый нрав сибиряков.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79715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Ча-ча</a:t>
            </a: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ru-RU" sz="4000" dirty="0">
                <a:solidFill>
                  <a:srgbClr val="FF0066"/>
                </a:solidFill>
              </a:rPr>
              <a:t>– </a:t>
            </a:r>
          </a:p>
          <a:p>
            <a:r>
              <a:rPr lang="ru-RU" sz="2400" dirty="0"/>
              <a:t>ощущение легкости и воздушности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79" y="3941676"/>
            <a:ext cx="194421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5165"/>
            <a:ext cx="3491880" cy="232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01255"/>
            <a:ext cx="2123728" cy="290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125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624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     «В мире танца»</vt:lpstr>
      <vt:lpstr>В мире танца </vt:lpstr>
      <vt:lpstr>Презентация PowerPoint</vt:lpstr>
      <vt:lpstr>Презентация PowerPoint</vt:lpstr>
      <vt:lpstr>Презентация PowerPoint</vt:lpstr>
      <vt:lpstr>Русские народные танцы</vt:lpstr>
      <vt:lpstr>Презентация PowerPoint</vt:lpstr>
      <vt:lpstr>Презентация PowerPoint</vt:lpstr>
      <vt:lpstr>Презентация PowerPoint</vt:lpstr>
      <vt:lpstr>Основные разновидности бальных танцев в  XVI - XVII веках </vt:lpstr>
      <vt:lpstr>Презентация PowerPoint</vt:lpstr>
      <vt:lpstr>Презентация PowerPoint</vt:lpstr>
      <vt:lpstr>Презентация PowerPoint</vt:lpstr>
      <vt:lpstr>самым молодым классическим танце  является вальс</vt:lpstr>
      <vt:lpstr>Вальс стал истоком огромного количества других бальных танцев.  </vt:lpstr>
      <vt:lpstr>Презентация PowerPoint</vt:lpstr>
      <vt:lpstr>Презентация PowerPoint</vt:lpstr>
      <vt:lpstr>Танец это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          «В мире танца»</dc:title>
  <dc:creator>Lana</dc:creator>
  <cp:lastModifiedBy>Настасья</cp:lastModifiedBy>
  <cp:revision>41</cp:revision>
  <dcterms:created xsi:type="dcterms:W3CDTF">2018-10-16T13:45:38Z</dcterms:created>
  <dcterms:modified xsi:type="dcterms:W3CDTF">2020-12-17T15:04:12Z</dcterms:modified>
</cp:coreProperties>
</file>