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78" r:id="rId4"/>
    <p:sldId id="266" r:id="rId5"/>
    <p:sldId id="277" r:id="rId6"/>
    <p:sldId id="265" r:id="rId7"/>
    <p:sldId id="273" r:id="rId8"/>
    <p:sldId id="274" r:id="rId9"/>
    <p:sldId id="258" r:id="rId10"/>
    <p:sldId id="275" r:id="rId11"/>
    <p:sldId id="276" r:id="rId12"/>
    <p:sldId id="280" r:id="rId13"/>
    <p:sldId id="279" r:id="rId14"/>
    <p:sldId id="260" r:id="rId15"/>
    <p:sldId id="261" r:id="rId16"/>
    <p:sldId id="26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9D865-5862-472E-BBC6-1E54AA3D85C3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D7AB1-18F2-46AC-A927-6B54FE4436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9D865-5862-472E-BBC6-1E54AA3D85C3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D7AB1-18F2-46AC-A927-6B54FE4436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9D865-5862-472E-BBC6-1E54AA3D85C3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D7AB1-18F2-46AC-A927-6B54FE4436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9D865-5862-472E-BBC6-1E54AA3D85C3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D7AB1-18F2-46AC-A927-6B54FE4436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9D865-5862-472E-BBC6-1E54AA3D85C3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D7AB1-18F2-46AC-A927-6B54FE4436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9D865-5862-472E-BBC6-1E54AA3D85C3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D7AB1-18F2-46AC-A927-6B54FE4436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9D865-5862-472E-BBC6-1E54AA3D85C3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D7AB1-18F2-46AC-A927-6B54FE4436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9D865-5862-472E-BBC6-1E54AA3D85C3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D7AB1-18F2-46AC-A927-6B54FE4436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9D865-5862-472E-BBC6-1E54AA3D85C3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D7AB1-18F2-46AC-A927-6B54FE4436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9D865-5862-472E-BBC6-1E54AA3D85C3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D7AB1-18F2-46AC-A927-6B54FE4436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9D865-5862-472E-BBC6-1E54AA3D85C3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D7AB1-18F2-46AC-A927-6B54FE4436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9D865-5862-472E-BBC6-1E54AA3D85C3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D7AB1-18F2-46AC-A927-6B54FE44363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72;&#1087;&#1088;\&#1052;&#1086;&#1080;%20&#1076;&#1086;&#1082;&#1091;&#1084;&#1077;&#1085;&#1090;&#1099;\SNEG_KRUZHITSYA_MINUS_vmusice.net.mp3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14346" y="1142984"/>
            <a:ext cx="8772532" cy="1470025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b="1" spc="50" dirty="0">
              <a:ln w="11430"/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1214422"/>
            <a:ext cx="6715172" cy="1714512"/>
          </a:xfrm>
        </p:spPr>
        <p:txBody>
          <a:bodyPr>
            <a:normAutofit fontScale="92500" lnSpcReduction="10000"/>
          </a:bodyPr>
          <a:lstStyle/>
          <a:p>
            <a:r>
              <a:rPr lang="ru-RU" sz="65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Тема</a:t>
            </a:r>
            <a:r>
              <a:rPr lang="ru-RU" sz="4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</a:t>
            </a:r>
            <a:r>
              <a:rPr lang="ru-RU" sz="4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ru-RU" sz="6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Квадратные уравнения</a:t>
            </a:r>
            <a:r>
              <a:rPr lang="ru-RU" sz="4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».</a:t>
            </a:r>
            <a:endParaRPr lang="ru-RU" sz="4000" b="1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21036" y="3013502"/>
            <a:ext cx="470192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589280" algn="l"/>
              </a:tabLst>
            </a:pPr>
            <a:r>
              <a:rPr lang="ru-RU" sz="4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ах</a:t>
            </a:r>
            <a:r>
              <a:rPr lang="ru-RU" sz="4800" b="1" baseline="30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4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+ </a:t>
            </a:r>
            <a:r>
              <a:rPr lang="ru-RU" sz="4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вх</a:t>
            </a:r>
            <a:r>
              <a:rPr lang="ru-RU" sz="4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с = 0 </a:t>
            </a:r>
            <a:endParaRPr lang="ru-RU" sz="4800" b="1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10346"/>
          </a:xfrm>
        </p:spPr>
        <p:txBody>
          <a:bodyPr>
            <a:normAutofit/>
          </a:bodyPr>
          <a:lstStyle/>
          <a:p>
            <a:pPr marL="342900" lvl="0" indent="-342900" algn="l">
              <a:spcAft>
                <a:spcPts val="750"/>
              </a:spcAft>
              <a:tabLst>
                <a:tab pos="589280" algn="l"/>
              </a:tabLst>
            </a:pPr>
            <a:r>
              <a:rPr lang="ru-RU" sz="5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5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Решить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уравнение</a:t>
            </a:r>
            <a:b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7х</a:t>
            </a:r>
            <a:r>
              <a:rPr lang="ru-RU" sz="32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+10х+3=0.</a:t>
            </a:r>
            <a:r>
              <a:rPr lang="ru-RU" sz="5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5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828836"/>
            <a:ext cx="58143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Так как 7+3=10, </a:t>
            </a:r>
            <a:br>
              <a:rPr lang="ru-RU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то по свойству 2 получим: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x</a:t>
            </a:r>
            <a:r>
              <a:rPr lang="ru-RU" sz="3600" baseline="-25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</a:t>
            </a:r>
            <a:r>
              <a:rPr lang="ru-RU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=- 1; x</a:t>
            </a:r>
            <a:r>
              <a:rPr lang="ru-RU" sz="3600" baseline="-25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ru-RU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=- 3 / 7.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6990175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3154362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  <a:spcAft>
                <a:spcPts val="750"/>
              </a:spcAft>
            </a:pPr>
            <a:r>
              <a:rPr lang="ru-RU" sz="4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1свойство. </a:t>
            </a:r>
            <a:r>
              <a:rPr lang="ru-RU" sz="4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Если a + b + c = 0, то x</a:t>
            </a:r>
            <a:r>
              <a:rPr lang="ru-RU" sz="4000" baseline="-25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1</a:t>
            </a:r>
            <a:r>
              <a:rPr lang="ru-RU" sz="4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 = 1; x</a:t>
            </a:r>
            <a:r>
              <a:rPr lang="ru-RU" sz="4000" baseline="-25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2</a:t>
            </a:r>
            <a:r>
              <a:rPr lang="ru-RU" sz="4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 = </a:t>
            </a:r>
            <a:r>
              <a:rPr lang="ru-RU" sz="40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с/а.</a:t>
            </a: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/>
            </a:r>
            <a:b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ru-RU" sz="4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2 свойство</a:t>
            </a:r>
            <a:r>
              <a:rPr lang="ru-RU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. </a:t>
            </a:r>
            <a:r>
              <a:rPr lang="ru-RU" sz="40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Если </a:t>
            </a:r>
            <a:r>
              <a:rPr lang="ru-RU" sz="4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a - b + c = 0, или </a:t>
            </a:r>
            <a:r>
              <a:rPr lang="ru-RU" sz="40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/>
            </a:r>
            <a:br>
              <a:rPr lang="ru-RU" sz="40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</a:br>
            <a:r>
              <a:rPr lang="ru-RU" sz="40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а </a:t>
            </a:r>
            <a:r>
              <a:rPr lang="ru-RU" sz="4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+ с=в, то x</a:t>
            </a:r>
            <a:r>
              <a:rPr lang="ru-RU" sz="4000" baseline="-25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1</a:t>
            </a:r>
            <a:r>
              <a:rPr lang="ru-RU" sz="4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 =- 1; x</a:t>
            </a:r>
            <a:r>
              <a:rPr lang="ru-RU" sz="4000" baseline="-25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2</a:t>
            </a:r>
            <a:r>
              <a:rPr lang="ru-RU" sz="4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 =- с/а.</a:t>
            </a: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/>
            </a:r>
            <a:b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91681" y="3284984"/>
            <a:ext cx="6381438" cy="2144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spcAft>
                <a:spcPts val="750"/>
              </a:spcAft>
              <a:buAutoNum type="arabicParenR"/>
            </a:pPr>
            <a:r>
              <a:rPr lang="ru-RU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5 </a:t>
            </a:r>
            <a:r>
              <a:rPr lang="ru-RU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x</a:t>
            </a:r>
            <a:r>
              <a:rPr lang="ru-RU" sz="40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ru-RU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+ 3x - 8 = 0 </a:t>
            </a:r>
            <a:endParaRPr lang="ru-RU" sz="40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742950" indent="-742950">
              <a:spcAft>
                <a:spcPts val="750"/>
              </a:spcAft>
              <a:buAutoNum type="arabicParenR"/>
            </a:pPr>
            <a:r>
              <a:rPr lang="ru-RU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2x</a:t>
            </a:r>
            <a:r>
              <a:rPr lang="ru-RU" sz="4000" baseline="30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ru-RU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– 9x + 7 = 0 </a:t>
            </a:r>
            <a:endParaRPr lang="ru-RU" sz="40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3) </a:t>
            </a:r>
            <a:r>
              <a:rPr lang="ru-RU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4x</a:t>
            </a:r>
            <a:r>
              <a:rPr lang="ru-RU" sz="40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ru-RU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+ 5x + 1 = 0</a:t>
            </a:r>
            <a:endParaRPr lang="ru-RU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3227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1628800"/>
            <a:ext cx="34141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х</a:t>
            </a:r>
            <a:r>
              <a:rPr lang="ru-RU" sz="3600" b="1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6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+ 3х – 4 = 0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339752" y="3105835"/>
            <a:ext cx="4222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х</a:t>
            </a:r>
            <a:r>
              <a:rPr lang="ru-RU" sz="3600" b="1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+ 5х – 6 = 0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39752" y="4336346"/>
            <a:ext cx="42005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3. 2 </a:t>
            </a: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+ 6х - 8 = 0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228184" y="1764145"/>
            <a:ext cx="20162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750"/>
              </a:spcAft>
              <a:buSzPts val="1000"/>
              <a:tabLst>
                <a:tab pos="589280" algn="l"/>
              </a:tabLst>
            </a:pP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= 1; х</a:t>
            </a:r>
            <a:r>
              <a:rPr lang="ru-RU" sz="36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= -4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12160" y="3105835"/>
            <a:ext cx="1800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750"/>
              </a:spcAft>
              <a:buSzPts val="1000"/>
              <a:tabLst>
                <a:tab pos="589280" algn="l"/>
              </a:tabLst>
            </a:pP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6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1;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х</a:t>
            </a:r>
            <a:r>
              <a:rPr lang="ru-RU" sz="36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= -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  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85489" y="4989004"/>
            <a:ext cx="18079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589280" algn="l"/>
              </a:tabLst>
            </a:pP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1 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1; х</a:t>
            </a:r>
            <a:r>
              <a:rPr lang="ru-RU" sz="36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= 8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1952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43691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ДОМАШНЕЕ ЗАДАНИЕ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356912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Aft>
                <a:spcPts val="750"/>
              </a:spcAft>
            </a:pPr>
            <a:r>
              <a:rPr lang="ru-RU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№551,564,576</a:t>
            </a:r>
            <a:endParaRPr lang="ru-RU" sz="40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1174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40" y="274638"/>
            <a:ext cx="5543560" cy="796908"/>
          </a:xfrm>
        </p:spPr>
        <p:txBody>
          <a:bodyPr/>
          <a:lstStyle/>
          <a:p>
            <a:r>
              <a:rPr lang="ru-RU" u="sng" dirty="0" smtClean="0">
                <a:solidFill>
                  <a:srgbClr val="FF0000"/>
                </a:solidFill>
              </a:rPr>
              <a:t>Оцени свою работу</a:t>
            </a:r>
            <a:endParaRPr lang="ru-RU" u="sng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00B050"/>
                </a:solidFill>
              </a:rPr>
              <a:t>                                  Старался, у меня все         </a:t>
            </a:r>
          </a:p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</a:rPr>
              <a:t>                                         получилось.</a:t>
            </a:r>
          </a:p>
          <a:p>
            <a:pPr algn="ctr"/>
            <a:endParaRPr lang="ru-RU" dirty="0" smtClean="0"/>
          </a:p>
          <a:p>
            <a:pPr algn="r">
              <a:buFontTx/>
              <a:buNone/>
            </a:pPr>
            <a:r>
              <a:rPr lang="ru-RU" dirty="0" smtClean="0">
                <a:solidFill>
                  <a:srgbClr val="0000FF"/>
                </a:solidFill>
              </a:rPr>
              <a:t>Старался,</a:t>
            </a:r>
          </a:p>
          <a:p>
            <a:pPr algn="r">
              <a:buFontTx/>
              <a:buNone/>
            </a:pPr>
            <a:r>
              <a:rPr lang="ru-RU" dirty="0" smtClean="0">
                <a:solidFill>
                  <a:srgbClr val="0000FF"/>
                </a:solidFill>
              </a:rPr>
              <a:t> но были ошибки.</a:t>
            </a:r>
          </a:p>
          <a:p>
            <a:pPr>
              <a:buFontTx/>
              <a:buNone/>
            </a:pPr>
            <a:endParaRPr lang="ru-RU" sz="2800" dirty="0" smtClean="0"/>
          </a:p>
          <a:p>
            <a:pPr>
              <a:buFontTx/>
              <a:buNone/>
            </a:pPr>
            <a:endParaRPr lang="ru-RU" sz="2800" dirty="0" smtClean="0"/>
          </a:p>
          <a:p>
            <a:pPr>
              <a:buFontTx/>
              <a:buNone/>
            </a:pPr>
            <a:r>
              <a:rPr lang="ru-RU" sz="2800" dirty="0" smtClean="0">
                <a:solidFill>
                  <a:srgbClr val="00B0F0"/>
                </a:solidFill>
              </a:rPr>
              <a:t>У меня не получилось,</a:t>
            </a:r>
          </a:p>
          <a:p>
            <a:pPr>
              <a:buFontTx/>
              <a:buNone/>
            </a:pPr>
            <a:r>
              <a:rPr lang="ru-RU" sz="2800" dirty="0" smtClean="0">
                <a:solidFill>
                  <a:srgbClr val="00B0F0"/>
                </a:solidFill>
              </a:rPr>
              <a:t>но я буду стараться.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5" descr="http://img1.liveinternet.ru/images/attach/c/2/73/208/73208871_0_5458d_f8b546d6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00"/>
            <a:ext cx="2805113" cy="2857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http://images.vfl.ru/ii/1345707596/f6b37479/847316_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50" y="2000250"/>
            <a:ext cx="2643188" cy="26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онлайн игра смешарики Снежные узоры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4214818"/>
            <a:ext cx="3000375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трелка вправо 6"/>
          <p:cNvSpPr/>
          <p:nvPr/>
        </p:nvSpPr>
        <p:spPr>
          <a:xfrm rot="10800000">
            <a:off x="3214678" y="1285860"/>
            <a:ext cx="714375" cy="428625"/>
          </a:xfrm>
          <a:prstGeom prst="right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4071934" y="5286388"/>
            <a:ext cx="714375" cy="428625"/>
          </a:xfrm>
          <a:prstGeom prst="right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10800000">
            <a:off x="5143504" y="3000372"/>
            <a:ext cx="714375" cy="428625"/>
          </a:xfrm>
          <a:prstGeom prst="right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0" y="0"/>
            <a:ext cx="913803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endParaRPr lang="ru-RU" sz="5400" b="1" cap="all" dirty="0" smtClean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>
              <a:buNone/>
            </a:pPr>
            <a:r>
              <a:rPr lang="ru-RU" sz="5400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Спасибо за урок!</a:t>
            </a:r>
            <a:endParaRPr lang="ru-RU" sz="5400" b="1" cap="all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Рисунок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4" name="Прямоугольник 3"/>
          <p:cNvSpPr/>
          <p:nvPr/>
        </p:nvSpPr>
        <p:spPr>
          <a:xfrm rot="19994736">
            <a:off x="-172200" y="1548642"/>
            <a:ext cx="87820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6060000" scaled="1"/>
                </a:gradFill>
                <a:latin typeface="Comic Sans MS"/>
              </a:rPr>
              <a:t>С НАСТУПАЮЩИМ ПРАЗДНИКОМ!</a:t>
            </a:r>
            <a:endParaRPr lang="ru-RU" sz="40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6060000" scaled="1"/>
              </a:gradFill>
              <a:latin typeface="Comic Sans MS"/>
            </a:endParaRPr>
          </a:p>
        </p:txBody>
      </p:sp>
      <p:graphicFrame>
        <p:nvGraphicFramePr>
          <p:cNvPr id="1026" name="Object 10"/>
          <p:cNvGraphicFramePr>
            <a:graphicFrameLocks noChangeAspect="1"/>
          </p:cNvGraphicFramePr>
          <p:nvPr/>
        </p:nvGraphicFramePr>
        <p:xfrm>
          <a:off x="5795963" y="2714620"/>
          <a:ext cx="3348037" cy="393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CorelDRAW" r:id="rId4" imgW="9320760" imgH="10757880" progId="">
                  <p:embed/>
                </p:oleObj>
              </mc:Choice>
              <mc:Fallback>
                <p:oleObj name="CorelDRAW" r:id="rId4" imgW="9320760" imgH="10757880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2714620"/>
                        <a:ext cx="3348037" cy="3933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0" y="0"/>
            <a:ext cx="913803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Девиз нашего урока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1604" y="2000240"/>
            <a:ext cx="6286544" cy="4525963"/>
          </a:xfrm>
        </p:spPr>
        <p:txBody>
          <a:bodyPr/>
          <a:lstStyle/>
          <a:p>
            <a:pPr algn="ctr"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</a:t>
            </a:r>
            <a:r>
              <a:rPr lang="ru-RU" b="1" dirty="0" smtClean="0">
                <a:solidFill>
                  <a:srgbClr val="7030A0"/>
                </a:solidFill>
              </a:rPr>
              <a:t>«Знание – самое превосходное из владений. Все стремятся к нему, само же оно не приходит».</a:t>
            </a:r>
          </a:p>
          <a:p>
            <a:pPr>
              <a:buNone/>
            </a:pP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9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0452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0" y="0"/>
            <a:ext cx="913803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Игра «Найди лишнее». 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207242"/>
              </p:ext>
            </p:extLst>
          </p:nvPr>
        </p:nvGraphicFramePr>
        <p:xfrm>
          <a:off x="179512" y="1692276"/>
          <a:ext cx="8507288" cy="3248892"/>
        </p:xfrm>
        <a:graphic>
          <a:graphicData uri="http://schemas.openxmlformats.org/drawingml/2006/table">
            <a:tbl>
              <a:tblPr firstRow="1" firstCol="1" bandRow="1"/>
              <a:tblGrid>
                <a:gridCol w="2897706">
                  <a:extLst>
                    <a:ext uri="{9D8B030D-6E8A-4147-A177-3AD203B41FA5}">
                      <a16:colId xmlns:a16="http://schemas.microsoft.com/office/drawing/2014/main" val="1233924027"/>
                    </a:ext>
                  </a:extLst>
                </a:gridCol>
                <a:gridCol w="2864094">
                  <a:extLst>
                    <a:ext uri="{9D8B030D-6E8A-4147-A177-3AD203B41FA5}">
                      <a16:colId xmlns:a16="http://schemas.microsoft.com/office/drawing/2014/main" val="249357796"/>
                    </a:ext>
                  </a:extLst>
                </a:gridCol>
                <a:gridCol w="2745488">
                  <a:extLst>
                    <a:ext uri="{9D8B030D-6E8A-4147-A177-3AD203B41FA5}">
                      <a16:colId xmlns:a16="http://schemas.microsoft.com/office/drawing/2014/main" val="141104280"/>
                    </a:ext>
                  </a:extLst>
                </a:gridCol>
              </a:tblGrid>
              <a:tr h="3248892"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07000"/>
                        </a:lnSpc>
                        <a:spcAft>
                          <a:spcPts val="750"/>
                        </a:spcAft>
                        <a:buAutoNum type="arabicParenR"/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ru-RU" sz="2400" b="1" baseline="30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–3 x = </a:t>
                      </a:r>
                      <a:r>
                        <a:rPr lang="ru-RU" sz="2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750"/>
                        </a:spcAft>
                        <a:buNone/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2) x</a:t>
                      </a:r>
                      <a:r>
                        <a:rPr lang="ru-RU" sz="2400" b="1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– 16 = </a:t>
                      </a:r>
                      <a:r>
                        <a:rPr lang="ru-RU" sz="2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750"/>
                        </a:spcAft>
                        <a:buNone/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3) 5x</a:t>
                      </a:r>
                      <a:r>
                        <a:rPr lang="ru-RU" sz="2400" b="1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= </a:t>
                      </a:r>
                      <a:r>
                        <a:rPr lang="ru-RU" sz="2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750"/>
                        </a:spcAft>
                        <a:buNone/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4) 5x</a:t>
                      </a:r>
                      <a:r>
                        <a:rPr lang="ru-RU" sz="2400" b="1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–3 x – 6= 0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07000"/>
                        </a:lnSpc>
                        <a:spcAft>
                          <a:spcPts val="750"/>
                        </a:spcAft>
                        <a:buAutoNum type="arabicParenR"/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ru-RU" sz="2400" b="1" baseline="30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– 5x + 6 = </a:t>
                      </a:r>
                      <a:r>
                        <a:rPr lang="ru-RU" sz="2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750"/>
                        </a:spcAft>
                        <a:buNone/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2) 5x</a:t>
                      </a:r>
                      <a:r>
                        <a:rPr lang="ru-RU" sz="2400" b="1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– 6x +1 = </a:t>
                      </a:r>
                      <a:r>
                        <a:rPr lang="ru-RU" sz="2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750"/>
                        </a:spcAft>
                        <a:buNone/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3) x</a:t>
                      </a:r>
                      <a:r>
                        <a:rPr lang="ru-RU" sz="2400" b="1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+ 8x – 2 = 0, </a:t>
                      </a:r>
                      <a:r>
                        <a:rPr lang="ru-RU" sz="2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750"/>
                        </a:spcAft>
                        <a:buNone/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4) x</a:t>
                      </a:r>
                      <a:r>
                        <a:rPr lang="ru-RU" sz="2400" b="1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+ 2x + 16 = 0, 8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07000"/>
                        </a:lnSpc>
                        <a:spcAft>
                          <a:spcPts val="750"/>
                        </a:spcAft>
                        <a:buAutoNum type="arabicParenR"/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3x</a:t>
                      </a:r>
                      <a:r>
                        <a:rPr lang="ru-RU" sz="2400" b="1" baseline="30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– 4x + 1 = </a:t>
                      </a:r>
                      <a:r>
                        <a:rPr lang="ru-RU" sz="2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750"/>
                        </a:spcAft>
                        <a:buNone/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2) 7x</a:t>
                      </a:r>
                      <a:r>
                        <a:rPr lang="ru-RU" sz="2400" b="1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– x + 9 = </a:t>
                      </a:r>
                      <a:r>
                        <a:rPr lang="ru-RU" sz="2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750"/>
                        </a:spcAft>
                        <a:buNone/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3) x</a:t>
                      </a:r>
                      <a:r>
                        <a:rPr lang="ru-RU" sz="2400" b="1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 3x – 1 = </a:t>
                      </a:r>
                      <a:r>
                        <a:rPr lang="ru-RU" sz="2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750"/>
                        </a:spcAft>
                        <a:buNone/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4) 8 x</a:t>
                      </a:r>
                      <a:r>
                        <a:rPr lang="ru-RU" sz="2400" b="1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+ 10x – 2 = 0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098330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44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5 </a:t>
            </a:r>
            <a:r>
              <a:rPr lang="ru-RU" sz="4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4400" baseline="30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4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+ 3x - 8 = 0 </a:t>
            </a:r>
            <a:endParaRPr lang="ru-RU" sz="4400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44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4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2x</a:t>
            </a:r>
            <a:r>
              <a:rPr lang="ru-RU" sz="4400" baseline="30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4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9x + 7 = 0 </a:t>
            </a:r>
            <a:endParaRPr lang="ru-RU" sz="4400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44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4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4x</a:t>
            </a:r>
            <a:r>
              <a:rPr lang="ru-RU" sz="4400" baseline="30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4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+ 5x + 1 = 0</a:t>
            </a:r>
            <a:endParaRPr lang="ru-RU" sz="4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75093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0" y="0"/>
            <a:ext cx="913803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Историческая справка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268760"/>
            <a:ext cx="8964488" cy="5256584"/>
          </a:xfrm>
        </p:spPr>
        <p:txBody>
          <a:bodyPr>
            <a:normAutofit lnSpcReduction="10000"/>
          </a:bodyPr>
          <a:lstStyle/>
          <a:p>
            <a:pPr>
              <a:spcAft>
                <a:spcPts val="750"/>
              </a:spcAft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Математика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– очень древняя наука. Но, наверное, вы не знаете, когда появились первые квадратные уравнения? Их решали в Вавилоне еще до нашей эры. Но в Европе квадратные уравнения стали известны только в 1202 году, когда итальянский ученый Леонард Фибоначчи изложил формулы для решения квадратных уравнений. Правда, только в17 веке, благодаря Исааку Ньютону и Рене Декарту, формулы приняли современный вид.</a:t>
            </a:r>
            <a:endParaRPr lang="ru-RU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918" y="12438"/>
            <a:ext cx="913803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836712"/>
            <a:ext cx="6768752" cy="551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sz="3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1) х</a:t>
            </a:r>
            <a:r>
              <a:rPr lang="ru-RU" sz="34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ru-RU" sz="3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- 5х - 14 = 0,</a:t>
            </a:r>
            <a:endParaRPr lang="ru-RU" sz="3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3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 = 1, b = - 5, c = 14.</a:t>
            </a:r>
            <a:endParaRPr lang="ru-RU" sz="3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3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 = b</a:t>
            </a:r>
            <a:r>
              <a:rPr lang="ru-RU" sz="34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ru-RU" sz="3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- 4ac = (- 5)</a:t>
            </a:r>
            <a:r>
              <a:rPr lang="ru-RU" sz="34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ru-RU" sz="3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- 4 * 1 * 14 = 25 -56 = -31</a:t>
            </a:r>
            <a:endParaRPr lang="ru-RU" sz="3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3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Ответ: нет решений.</a:t>
            </a:r>
            <a:endParaRPr lang="ru-RU" sz="3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3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2) х</a:t>
            </a:r>
            <a:r>
              <a:rPr lang="ru-RU" sz="34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ru-RU" sz="3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- 36 = 0,</a:t>
            </a:r>
            <a:endParaRPr lang="ru-RU" sz="3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3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х</a:t>
            </a:r>
            <a:r>
              <a:rPr lang="ru-RU" sz="34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ru-RU" sz="3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= 36</a:t>
            </a:r>
            <a:endParaRPr lang="ru-RU" sz="3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3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х= 6</a:t>
            </a:r>
            <a:endParaRPr lang="ru-RU" sz="3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3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Ответ: 6</a:t>
            </a:r>
            <a:endParaRPr lang="ru-RU" sz="3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1403648" y="43216"/>
            <a:ext cx="65527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в парах. Взаимопроверка</a:t>
            </a:r>
            <a:endParaRPr lang="ru-RU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</a:t>
            </a:r>
            <a:r>
              <a:rPr lang="ru-RU" dirty="0" smtClean="0"/>
              <a:t>ИЗКУЛЬТМИНУТКА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28728" y="164305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оиграем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игру «На внимание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».</a:t>
            </a:r>
            <a:endParaRPr lang="ru-RU" dirty="0"/>
          </a:p>
        </p:txBody>
      </p:sp>
      <p:pic>
        <p:nvPicPr>
          <p:cNvPr id="12" name="SNEG_KRUZHITSYA_MINUS_vmusice.ne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286776" y="5876940"/>
            <a:ext cx="571504" cy="57150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712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12576" y="0"/>
            <a:ext cx="1051316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0"/>
            <a:ext cx="8229600" cy="65722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Изучение нового</a:t>
            </a:r>
            <a:r>
              <a:rPr lang="ru-RU" sz="2400" i="1" dirty="0" smtClean="0">
                <a:solidFill>
                  <a:srgbClr val="0070C0"/>
                </a:solidFill>
              </a:rPr>
              <a:t>:</a:t>
            </a:r>
            <a:endParaRPr lang="ru-RU" sz="2400" i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1525" y="792381"/>
            <a:ext cx="7868867" cy="4934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589280" algn="l"/>
              </a:tabLst>
            </a:pPr>
            <a:r>
              <a:rPr lang="ru-RU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4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4800" b="1" baseline="30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+ </a:t>
            </a:r>
            <a:r>
              <a:rPr lang="ru-RU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4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4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4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0 </a:t>
            </a:r>
            <a:endParaRPr lang="ru-RU" sz="480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4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pPr>
              <a:spcAft>
                <a:spcPts val="750"/>
              </a:spcAft>
            </a:pPr>
            <a:r>
              <a:rPr lang="ru-RU" sz="4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1свойство</a:t>
            </a:r>
            <a:r>
              <a:rPr lang="ru-RU" sz="4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 </a:t>
            </a:r>
            <a:r>
              <a:rPr lang="ru-RU" sz="4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Если a + b + c = 0, то x</a:t>
            </a:r>
            <a:r>
              <a:rPr lang="ru-RU" sz="4000" baseline="-25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</a:t>
            </a:r>
            <a:r>
              <a:rPr lang="ru-RU" sz="4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= 1; x</a:t>
            </a:r>
            <a:r>
              <a:rPr lang="ru-RU" sz="4000" baseline="-25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ru-RU" sz="4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= с/а</a:t>
            </a:r>
            <a:r>
              <a:rPr lang="ru-RU" sz="40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  <a:p>
            <a:pPr>
              <a:spcAft>
                <a:spcPts val="750"/>
              </a:spcAft>
            </a:pP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4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 </a:t>
            </a:r>
            <a:r>
              <a:rPr lang="ru-RU" sz="4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свойство</a:t>
            </a:r>
            <a:r>
              <a:rPr lang="ru-RU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ru-RU" sz="4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Если a - b + c = 0, или а + с=в, то x</a:t>
            </a:r>
            <a:r>
              <a:rPr lang="ru-RU" sz="4000" baseline="-25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</a:t>
            </a:r>
            <a:r>
              <a:rPr lang="ru-RU" sz="4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=- 1; x</a:t>
            </a:r>
            <a:r>
              <a:rPr lang="ru-RU" sz="4000" baseline="-25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ru-RU" sz="4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=- с/а</a:t>
            </a:r>
            <a:r>
              <a:rPr lang="ru-RU" sz="40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1531</TotalTime>
  <Words>197</Words>
  <Application>Microsoft Office PowerPoint</Application>
  <PresentationFormat>Экран (4:3)</PresentationFormat>
  <Paragraphs>68</Paragraphs>
  <Slides>16</Slides>
  <Notes>0</Notes>
  <HiddenSlides>0</HiddenSlides>
  <MMClips>1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Comic Sans MS</vt:lpstr>
      <vt:lpstr>Symbol</vt:lpstr>
      <vt:lpstr>Times New Roman</vt:lpstr>
      <vt:lpstr>Тема Office</vt:lpstr>
      <vt:lpstr>CorelDRAW</vt:lpstr>
      <vt:lpstr>Презентация PowerPoint</vt:lpstr>
      <vt:lpstr>Девиз нашего урока</vt:lpstr>
      <vt:lpstr>Презентация PowerPoint</vt:lpstr>
      <vt:lpstr>Игра «Найди лишнее». </vt:lpstr>
      <vt:lpstr>Презентация PowerPoint</vt:lpstr>
      <vt:lpstr>Историческая справка</vt:lpstr>
      <vt:lpstr>.</vt:lpstr>
      <vt:lpstr>ФИЗКУЛЬТМИНУТКА</vt:lpstr>
      <vt:lpstr>Презентация PowerPoint</vt:lpstr>
      <vt:lpstr> Решить уравнение  7х2+10х+3=0. </vt:lpstr>
      <vt:lpstr>1свойство. Если a + b + c = 0, то x1 = 1; x2 = с/а. 2 свойство. Если a - b + c = 0, или  а + с=в, то x1 =- 1; x2 =- с/а. </vt:lpstr>
      <vt:lpstr>Презентация PowerPoint</vt:lpstr>
      <vt:lpstr>ДОМАШНЕЕ ЗАДАНИЕ </vt:lpstr>
      <vt:lpstr>Оцени свою работу</vt:lpstr>
      <vt:lpstr>Презентация PowerPoint</vt:lpstr>
      <vt:lpstr>Презентация PowerPoint</vt:lpstr>
    </vt:vector>
  </TitlesOfParts>
  <Company>SamForum.ws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Добрый день.</dc:title>
  <dc:creator>SamLab.ws</dc:creator>
  <cp:lastModifiedBy>Admin</cp:lastModifiedBy>
  <cp:revision>65</cp:revision>
  <dcterms:created xsi:type="dcterms:W3CDTF">2014-12-14T16:31:32Z</dcterms:created>
  <dcterms:modified xsi:type="dcterms:W3CDTF">2020-12-22T18:55:37Z</dcterms:modified>
</cp:coreProperties>
</file>