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9" r:id="rId6"/>
    <p:sldId id="270" r:id="rId7"/>
    <p:sldId id="271" r:id="rId8"/>
    <p:sldId id="272" r:id="rId9"/>
    <p:sldId id="265" r:id="rId10"/>
    <p:sldId id="273" r:id="rId11"/>
    <p:sldId id="274" r:id="rId12"/>
    <p:sldId id="275" r:id="rId13"/>
    <p:sldId id="276" r:id="rId14"/>
    <p:sldId id="277" r:id="rId15"/>
    <p:sldId id="267" r:id="rId1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B9B"/>
    <a:srgbClr val="BFBC32"/>
    <a:srgbClr val="DADE2A"/>
    <a:srgbClr val="C7A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89" d="100"/>
          <a:sy n="89" d="100"/>
        </p:scale>
        <p:origin x="66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18/5/layout/IconCircleLabelList" loCatId="other" qsTypeId="urn:microsoft.com/office/officeart/2005/8/quickstyle/simple1" qsCatId="simple" csTypeId="urn:microsoft.com/office/officeart/2018/5/colors/Iconchunking_neutralicontext_accent1_2" csCatId="accent1" phldr="1"/>
      <dgm:spPr/>
    </dgm:pt>
    <dgm:pt modelId="{AF583F91-332F-4E72-A1E0-987BFD089F88}">
      <dgm:prSet phldrT="[Text]" custT="1"/>
      <dgm:spPr/>
      <dgm:t>
        <a:bodyPr rtlCol="0"/>
        <a:lstStyle/>
        <a:p>
          <a:pPr algn="l">
            <a:lnSpc>
              <a:spcPct val="100000"/>
            </a:lnSpc>
            <a:defRPr cap="all"/>
          </a:pPr>
          <a:r>
            <a: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изучают разработки по теме мастер-класса</a:t>
          </a:r>
          <a:endParaRPr lang="ru-RU" sz="1200" noProof="0" dirty="0">
            <a:solidFill>
              <a:schemeClr val="tx1"/>
            </a:solidFill>
            <a:latin typeface="+mn-lt"/>
          </a:endParaRPr>
        </a:p>
      </dgm:t>
    </dgm:pt>
    <dgm:pt modelId="{64596A89-BBA0-45D0-8E22-7BBC2F943B47}" type="parTrans" cxnId="{A68E0B67-A0CF-423E-9B01-65F9A6E5BDCF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705CEAA8-675D-47C0-8F48-2F40A711E383}" type="sibTrans" cxnId="{A68E0B67-A0CF-423E-9B01-65F9A6E5BDCF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520A53C9-ECE9-46F5-88D2-D48EC507F57E}">
      <dgm:prSet phldrT="[Text]" custT="1"/>
      <dgm:spPr/>
      <dgm:t>
        <a:bodyPr rtlCol="0"/>
        <a:lstStyle/>
        <a:p>
          <a:pPr algn="l">
            <a:lnSpc>
              <a:spcPct val="100000"/>
            </a:lnSpc>
            <a:defRPr cap="all"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участвуют в обсуждении полученных результатов 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071F71CB-2E91-4706-8580-7A9507D3498C}" type="parTrans" cxnId="{06F43257-D3EF-4021-8B4C-8FF54929072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2B883F14-5874-45D7-94D5-8F5162A57A1C}" type="sibTrans" cxnId="{06F43257-D3EF-4021-8B4C-8FF54929072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1CFE26B4-9B65-4346-BFDF-2118130A408A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endParaRPr lang="ru-RU" sz="1200" kern="1200" cap="none" noProof="0" dirty="0">
            <a:latin typeface="+mn-lt"/>
            <a:ea typeface="+mn-ea"/>
            <a:cs typeface="+mn-cs"/>
          </a:endParaRPr>
        </a:p>
      </dgm:t>
    </dgm:pt>
    <dgm:pt modelId="{0F5FF731-238A-4024-9A80-B5EEB41A15F1}" type="sibTrans" cxnId="{B87B8585-5933-44CB-8613-22A6A28A058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5CA05856-F534-4653-AEA8-793EA21C67A9}" type="parTrans" cxnId="{B87B8585-5933-44CB-8613-22A6A28A058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A43C91FC-CF61-496E-9183-9D3494F5A21C}">
      <dgm:prSet custT="1"/>
      <dgm:spPr/>
      <dgm:t>
        <a:bodyPr rtlCol="0"/>
        <a:lstStyle/>
        <a:p>
          <a:pPr algn="l">
            <a:lnSpc>
              <a:spcPct val="100000"/>
            </a:lnSpc>
            <a:defRPr cap="all"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предлагают для обсуждения собственные проблемы, вопросы, разработки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F1D537F3-CC2F-4C55-91E5-C93F3086BED1}" type="parTrans" cxnId="{D02027F7-6A35-4479-8F6F-CBCF18ED35D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9C4CD417-9C03-4DAE-82E1-8B129445F60A}" type="sibTrans" cxnId="{D02027F7-6A35-4479-8F6F-CBCF18ED35D3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67FFBD6F-56B0-43EB-BBD0-B4BD04E7A66C}">
      <dgm:prSet custT="1"/>
      <dgm:spPr/>
      <dgm:t>
        <a:bodyPr rtlCol="0"/>
        <a:lstStyle/>
        <a:p>
          <a:pPr algn="l">
            <a:lnSpc>
              <a:spcPct val="100000"/>
            </a:lnSpc>
            <a:defRPr cap="all"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задают вопросы, получают консультации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467E952F-FCBD-4614-9654-273CCC048B2A}" type="parTrans" cxnId="{A2A8C156-4F81-4A90-B08E-225C5B39F50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997EED20-EB8B-4654-845F-95E376501A61}" type="sibTrans" cxnId="{A2A8C156-4F81-4A90-B08E-225C5B39F500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5F527937-CD5F-4682-B04B-CEBA79E99ED4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endParaRPr lang="ru-RU" sz="1100" noProof="0" dirty="0">
            <a:latin typeface="+mn-lt"/>
          </a:endParaRPr>
        </a:p>
      </dgm:t>
    </dgm:pt>
    <dgm:pt modelId="{6609A378-B1CD-4490-BAD7-454637280DC6}" type="sibTrans" cxnId="{FEEC04FE-33FF-4741-8C41-C1313093F66A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FBFBF700-F8A4-474A-A342-2C1752EB13B8}" type="parTrans" cxnId="{FEEC04FE-33FF-4741-8C41-C1313093F66A}">
      <dgm:prSet/>
      <dgm:spPr/>
      <dgm:t>
        <a:bodyPr rtlCol="0"/>
        <a:lstStyle/>
        <a:p>
          <a:pPr rtl="0"/>
          <a:endParaRPr lang="ru-RU" noProof="0" dirty="0">
            <a:latin typeface="+mn-lt"/>
          </a:endParaRPr>
        </a:p>
      </dgm:t>
    </dgm:pt>
    <dgm:pt modelId="{BBF80FC7-D448-4483-A6C9-4EAE4BE5CAF2}" type="pres">
      <dgm:prSet presAssocID="{23048C61-36D6-4B73-9AF4-D31B74104F82}" presName="root" presStyleCnt="0">
        <dgm:presLayoutVars>
          <dgm:dir/>
          <dgm:resizeHandles val="exact"/>
        </dgm:presLayoutVars>
      </dgm:prSet>
      <dgm:spPr/>
    </dgm:pt>
    <dgm:pt modelId="{1CB2887D-20AE-4102-930D-CD170E422C5F}" type="pres">
      <dgm:prSet presAssocID="{AF583F91-332F-4E72-A1E0-987BFD089F88}" presName="compNode" presStyleCnt="0"/>
      <dgm:spPr/>
    </dgm:pt>
    <dgm:pt modelId="{B99A65BE-757B-4D84-B5FE-48104FC06414}" type="pres">
      <dgm:prSet presAssocID="{AF583F91-332F-4E72-A1E0-987BFD089F88}" presName="iconBgRect" presStyleLbl="bgShp" presStyleIdx="0" presStyleCnt="6" custLinFactNeighborX="-71088" custLinFactNeighborY="57096"/>
      <dgm:spPr>
        <a:prstGeom prst="rect">
          <a:avLst/>
        </a:prstGeom>
      </dgm:spPr>
    </dgm:pt>
    <dgm:pt modelId="{7EEB8DAD-99AC-4FE8-BD91-AB3BBD920121}" type="pres">
      <dgm:prSet presAssocID="{AF583F91-332F-4E72-A1E0-987BFD089F88}" presName="iconRect" presStyleLbl="node1" presStyleIdx="0" presStyleCnt="6" custFlipVert="1" custFlipHor="0" custScaleX="63881" custScaleY="55613" custLinFactX="437721" custLinFactY="318148" custLinFactNeighborX="500000" custLinFactNeighborY="400000"/>
      <dgm:spPr>
        <a:solidFill>
          <a:schemeClr val="tx2">
            <a:lumMod val="10000"/>
          </a:schemeClr>
        </a:solidFill>
      </dgm:spPr>
      <dgm:extLst/>
    </dgm:pt>
    <dgm:pt modelId="{86FC1905-CC68-4E87-A989-7A09ED799ACD}" type="pres">
      <dgm:prSet presAssocID="{AF583F91-332F-4E72-A1E0-987BFD089F88}" presName="spaceRect" presStyleCnt="0"/>
      <dgm:spPr/>
    </dgm:pt>
    <dgm:pt modelId="{A2D6B74B-D7F6-461D-9A3E-29AE873A88E7}" type="pres">
      <dgm:prSet presAssocID="{AF583F91-332F-4E72-A1E0-987BFD089F88}" presName="textRect" presStyleLbl="revTx" presStyleIdx="0" presStyleCnt="6" custScaleX="125847" custLinFactNeighborX="54681" custLinFactNeighborY="-86116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C3C50DCF-AD83-48B8-84E3-B3AFA60C3F8D}" type="pres">
      <dgm:prSet presAssocID="{705CEAA8-675D-47C0-8F48-2F40A711E383}" presName="sibTrans" presStyleCnt="0"/>
      <dgm:spPr/>
    </dgm:pt>
    <dgm:pt modelId="{DDDA15A8-587D-4B5D-A7BE-FB262C0CAF4E}" type="pres">
      <dgm:prSet presAssocID="{520A53C9-ECE9-46F5-88D2-D48EC507F57E}" presName="compNode" presStyleCnt="0"/>
      <dgm:spPr/>
    </dgm:pt>
    <dgm:pt modelId="{ADBD35B6-559C-4E4F-9574-4BA9274B6091}" type="pres">
      <dgm:prSet presAssocID="{520A53C9-ECE9-46F5-88D2-D48EC507F57E}" presName="iconBgRect" presStyleLbl="bgShp" presStyleIdx="1" presStyleCnt="6" custLinFactX="-100000" custLinFactY="100000" custLinFactNeighborX="-184897" custLinFactNeighborY="149194"/>
      <dgm:spPr>
        <a:prstGeom prst="rect">
          <a:avLst/>
        </a:prstGeom>
      </dgm:spPr>
    </dgm:pt>
    <dgm:pt modelId="{B868A014-8E16-413C-B8AE-3003DEB6A9F2}" type="pres">
      <dgm:prSet presAssocID="{520A53C9-ECE9-46F5-88D2-D48EC507F57E}" presName="iconRect" presStyleLbl="node1" presStyleIdx="1" presStyleCnt="6" custLinFactX="-220707" custLinFactY="200000" custLinFactNeighborX="-300000" custLinFactNeighborY="221738"/>
      <dgm:spPr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E48EBF2C-CCD0-4E01-9A73-A0DE921C18F0}" type="pres">
      <dgm:prSet presAssocID="{520A53C9-ECE9-46F5-88D2-D48EC507F57E}" presName="spaceRect" presStyleCnt="0"/>
      <dgm:spPr/>
    </dgm:pt>
    <dgm:pt modelId="{0DCE97C5-E889-40B4-8BE0-94BAA197A527}" type="pres">
      <dgm:prSet presAssocID="{520A53C9-ECE9-46F5-88D2-D48EC507F57E}" presName="textRect" presStyleLbl="revTx" presStyleIdx="1" presStyleCnt="6" custLinFactX="13475" custLinFactNeighborX="100000" custLinFactNeighborY="-91525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28600D5A-B3F1-42A9-A790-B2733331BD58}" type="pres">
      <dgm:prSet presAssocID="{2B883F14-5874-45D7-94D5-8F5162A57A1C}" presName="sibTrans" presStyleCnt="0"/>
      <dgm:spPr/>
    </dgm:pt>
    <dgm:pt modelId="{3C2F591F-21C7-40A2-A2E8-34F1A4B1BD12}" type="pres">
      <dgm:prSet presAssocID="{A43C91FC-CF61-496E-9183-9D3494F5A21C}" presName="compNode" presStyleCnt="0"/>
      <dgm:spPr/>
    </dgm:pt>
    <dgm:pt modelId="{52DD5B11-FE57-4B46-9EB7-8C21EE2C8AE2}" type="pres">
      <dgm:prSet presAssocID="{A43C91FC-CF61-496E-9183-9D3494F5A21C}" presName="iconBgRect" presStyleLbl="bgShp" presStyleIdx="2" presStyleCnt="6" custLinFactX="-51298" custLinFactNeighborX="-100000" custLinFactNeighborY="57096"/>
      <dgm:spPr>
        <a:prstGeom prst="rect">
          <a:avLst/>
        </a:prstGeom>
      </dgm:spPr>
    </dgm:pt>
    <dgm:pt modelId="{3F6B37DC-6322-469F-B6AE-995913645FDE}" type="pres">
      <dgm:prSet presAssocID="{A43C91FC-CF61-496E-9183-9D3494F5A21C}" presName="iconRect" presStyleLbl="node1" presStyleIdx="2" presStyleCnt="6" custLinFactX="-400000" custLinFactNeighborX="-450162" custLinFactNeighborY="88552"/>
      <dgm:spPr>
        <a:blipFill>
          <a:blip xmlns:r="http://schemas.openxmlformats.org/officeDocument/2006/relationships"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A389AE66-CB65-4A3D-8FAE-2E94821067FE}" type="pres">
      <dgm:prSet presAssocID="{A43C91FC-CF61-496E-9183-9D3494F5A21C}" presName="spaceRect" presStyleCnt="0"/>
      <dgm:spPr/>
    </dgm:pt>
    <dgm:pt modelId="{B9CF36AB-6119-4D56-9AC2-21D4AD50BFDA}" type="pres">
      <dgm:prSet presAssocID="{A43C91FC-CF61-496E-9183-9D3494F5A21C}" presName="textRect" presStyleLbl="revTx" presStyleIdx="2" presStyleCnt="6" custScaleX="100182" custLinFactY="70517" custLinFactNeighborX="-4298" custLinFactNeighborY="10000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7C587D4C-D5B4-435C-815B-2630941AFADB}" type="pres">
      <dgm:prSet presAssocID="{9C4CD417-9C03-4DAE-82E1-8B129445F60A}" presName="sibTrans" presStyleCnt="0"/>
      <dgm:spPr/>
    </dgm:pt>
    <dgm:pt modelId="{083D6136-A58E-46F1-A866-3D3D120706A2}" type="pres">
      <dgm:prSet presAssocID="{5F527937-CD5F-4682-B04B-CEBA79E99ED4}" presName="compNode" presStyleCnt="0"/>
      <dgm:spPr/>
    </dgm:pt>
    <dgm:pt modelId="{7C7730D2-6F5C-4C07-B6C9-7B78FB830E86}" type="pres">
      <dgm:prSet presAssocID="{5F527937-CD5F-4682-B04B-CEBA79E99ED4}" presName="iconBgRect" presStyleLbl="bgShp" presStyleIdx="3" presStyleCnt="6" custFlipVert="0" custFlipHor="1" custScaleX="4446" custScaleY="14425" custLinFactX="300000" custLinFactY="-100000" custLinFactNeighborX="368752" custLinFactNeighborY="-120012"/>
      <dgm:spPr>
        <a:prstGeom prst="rect">
          <a:avLst/>
        </a:prstGeom>
      </dgm:spPr>
    </dgm:pt>
    <dgm:pt modelId="{73DE5867-8622-4ECE-BF05-C44C4A70ACD9}" type="pres">
      <dgm:prSet presAssocID="{5F527937-CD5F-4682-B04B-CEBA79E99ED4}" presName="iconRect" presStyleLbl="node1" presStyleIdx="3" presStyleCnt="6" custLinFactX="200000" custLinFactY="-129334" custLinFactNeighborX="239258" custLinFactNeighborY="-200000"/>
      <dgm:spPr>
        <a:blipFill>
          <a:blip xmlns:r="http://schemas.openxmlformats.org/officeDocument/2006/relationships"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extLst/>
    </dgm:pt>
    <dgm:pt modelId="{F4DE9A7E-7688-460B-B8B9-0ED123555AC3}" type="pres">
      <dgm:prSet presAssocID="{5F527937-CD5F-4682-B04B-CEBA79E99ED4}" presName="spaceRect" presStyleCnt="0"/>
      <dgm:spPr/>
    </dgm:pt>
    <dgm:pt modelId="{9A1458B1-9A61-4DC2-8626-D1B5B6AAF481}" type="pres">
      <dgm:prSet presAssocID="{5F527937-CD5F-4682-B04B-CEBA79E99ED4}" presName="textRect" presStyleLbl="revTx" presStyleIdx="3" presStyleCnt="6" custLinFactX="109020" custLinFactY="-100000" custLinFactNeighborX="200000" custLinFactNeighborY="-124268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4724C23C-407F-482F-A2D0-67F596F6CFCA}" type="pres">
      <dgm:prSet presAssocID="{6609A378-B1CD-4490-BAD7-454637280DC6}" presName="sibTrans" presStyleCnt="0"/>
      <dgm:spPr/>
    </dgm:pt>
    <dgm:pt modelId="{6FE1ADDD-0990-4D75-A5D5-EF81AF9FA32C}" type="pres">
      <dgm:prSet presAssocID="{67FFBD6F-56B0-43EB-BBD0-B4BD04E7A66C}" presName="compNode" presStyleCnt="0"/>
      <dgm:spPr/>
    </dgm:pt>
    <dgm:pt modelId="{36278FB6-E1FB-41C5-9E64-C3CD6347D9EE}" type="pres">
      <dgm:prSet presAssocID="{67FFBD6F-56B0-43EB-BBD0-B4BD04E7A66C}" presName="iconBgRect" presStyleLbl="bgShp" presStyleIdx="4" presStyleCnt="6" custLinFactNeighborX="62511" custLinFactNeighborY="5405"/>
      <dgm:spPr>
        <a:prstGeom prst="rect">
          <a:avLst/>
        </a:prstGeom>
      </dgm:spPr>
    </dgm:pt>
    <dgm:pt modelId="{DFA4AADF-7CE3-49CE-9266-1FF1685AE72B}" type="pres">
      <dgm:prSet presAssocID="{67FFBD6F-56B0-43EB-BBD0-B4BD04E7A66C}" presName="iconRect" presStyleLbl="node1" presStyleIdx="4" presStyleCnt="6" custLinFactX="9478" custLinFactNeighborX="100000" custLinFactNeighborY="-7702"/>
      <dgm:spPr>
        <a:blipFill>
          <a:blip xmlns:r="http://schemas.openxmlformats.org/officeDocument/2006/relationships" r:embed="rId4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/>
    </dgm:pt>
    <dgm:pt modelId="{664BDC54-3C32-4107-A9C7-14DDE767E150}" type="pres">
      <dgm:prSet presAssocID="{67FFBD6F-56B0-43EB-BBD0-B4BD04E7A66C}" presName="spaceRect" presStyleCnt="0"/>
      <dgm:spPr/>
    </dgm:pt>
    <dgm:pt modelId="{E1F920E6-D82F-406A-9C4B-D9A87DB39F98}" type="pres">
      <dgm:prSet presAssocID="{67FFBD6F-56B0-43EB-BBD0-B4BD04E7A66C}" presName="textRect" presStyleLbl="revTx" presStyleIdx="4" presStyleCnt="6" custLinFactY="-61251" custLinFactNeighborX="-69003" custLinFactNeighborY="-10000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3CB96D7-09CC-4343-9E4E-A4D2517ED061}" type="pres">
      <dgm:prSet presAssocID="{997EED20-EB8B-4654-845F-95E376501A61}" presName="sibTrans" presStyleCnt="0"/>
      <dgm:spPr/>
    </dgm:pt>
    <dgm:pt modelId="{906FC08A-CE23-46E2-A047-2505D3A9ECC1}" type="pres">
      <dgm:prSet presAssocID="{1CFE26B4-9B65-4346-BFDF-2118130A408A}" presName="compNode" presStyleCnt="0"/>
      <dgm:spPr/>
    </dgm:pt>
    <dgm:pt modelId="{4E56F363-1E76-4736-AB67-119D51C003EF}" type="pres">
      <dgm:prSet presAssocID="{1CFE26B4-9B65-4346-BFDF-2118130A408A}" presName="iconBgRect" presStyleLbl="bgShp" presStyleIdx="5" presStyleCnt="6" custLinFactY="30104" custLinFactNeighborX="88517" custLinFactNeighborY="100000"/>
      <dgm:spPr>
        <a:prstGeom prst="rect">
          <a:avLst/>
        </a:prstGeom>
        <a:solidFill>
          <a:schemeClr val="tx2">
            <a:lumMod val="10000"/>
          </a:schemeClr>
        </a:solidFill>
      </dgm:spPr>
    </dgm:pt>
    <dgm:pt modelId="{7AF0EDB5-1538-4845-A2C2-AE3F6C686B2B}" type="pres">
      <dgm:prSet presAssocID="{1CFE26B4-9B65-4346-BFDF-2118130A408A}" presName="iconRect" presStyleLbl="node1" presStyleIdx="5" presStyleCnt="6" custScaleX="77761" custScaleY="89231" custLinFactX="-82171" custLinFactY="-100000" custLinFactNeighborX="-100000" custLinFactNeighborY="-18531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8107110C-52CF-46C4-8B24-533661400524}" type="pres">
      <dgm:prSet presAssocID="{1CFE26B4-9B65-4346-BFDF-2118130A408A}" presName="spaceRect" presStyleCnt="0"/>
      <dgm:spPr/>
    </dgm:pt>
    <dgm:pt modelId="{C58A0532-12B6-49FF-8068-867DBB81CFD7}" type="pres">
      <dgm:prSet presAssocID="{1CFE26B4-9B65-4346-BFDF-2118130A408A}" presName="textRect" presStyleLbl="revTx" presStyleIdx="5" presStyleCnt="6" custLinFactNeighborY="-66167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47E25A-D807-4258-BE80-98EC09B51F29}" type="presOf" srcId="{AF583F91-332F-4E72-A1E0-987BFD089F88}" destId="{A2D6B74B-D7F6-461D-9A3E-29AE873A88E7}" srcOrd="0" destOrd="0" presId="urn:microsoft.com/office/officeart/2018/5/layout/IconCircleLabelList"/>
    <dgm:cxn modelId="{D02027F7-6A35-4479-8F6F-CBCF18ED35D3}" srcId="{23048C61-36D6-4B73-9AF4-D31B74104F82}" destId="{A43C91FC-CF61-496E-9183-9D3494F5A21C}" srcOrd="2" destOrd="0" parTransId="{F1D537F3-CC2F-4C55-91E5-C93F3086BED1}" sibTransId="{9C4CD417-9C03-4DAE-82E1-8B129445F60A}"/>
    <dgm:cxn modelId="{6771297A-2970-4E90-ADC1-0100E83CB39A}" type="presOf" srcId="{520A53C9-ECE9-46F5-88D2-D48EC507F57E}" destId="{0DCE97C5-E889-40B4-8BE0-94BAA197A527}" srcOrd="0" destOrd="0" presId="urn:microsoft.com/office/officeart/2018/5/layout/IconCircleLabelList"/>
    <dgm:cxn modelId="{FC3F51CD-7657-4489-8E88-A5CA15E5D7A0}" type="presOf" srcId="{23048C61-36D6-4B73-9AF4-D31B74104F82}" destId="{BBF80FC7-D448-4483-A6C9-4EAE4BE5CAF2}" srcOrd="0" destOrd="0" presId="urn:microsoft.com/office/officeart/2018/5/layout/IconCircleLabelList"/>
    <dgm:cxn modelId="{FEEC04FE-33FF-4741-8C41-C1313093F66A}" srcId="{23048C61-36D6-4B73-9AF4-D31B74104F82}" destId="{5F527937-CD5F-4682-B04B-CEBA79E99ED4}" srcOrd="3" destOrd="0" parTransId="{FBFBF700-F8A4-474A-A342-2C1752EB13B8}" sibTransId="{6609A378-B1CD-4490-BAD7-454637280DC6}"/>
    <dgm:cxn modelId="{FE27900D-ABAA-4A6B-B265-69CE551A45F3}" type="presOf" srcId="{5F527937-CD5F-4682-B04B-CEBA79E99ED4}" destId="{9A1458B1-9A61-4DC2-8626-D1B5B6AAF481}" srcOrd="0" destOrd="0" presId="urn:microsoft.com/office/officeart/2018/5/layout/IconCircleLabelList"/>
    <dgm:cxn modelId="{A2A8C156-4F81-4A90-B08E-225C5B39F500}" srcId="{23048C61-36D6-4B73-9AF4-D31B74104F82}" destId="{67FFBD6F-56B0-43EB-BBD0-B4BD04E7A66C}" srcOrd="4" destOrd="0" parTransId="{467E952F-FCBD-4614-9654-273CCC048B2A}" sibTransId="{997EED20-EB8B-4654-845F-95E376501A61}"/>
    <dgm:cxn modelId="{96950CB6-20C6-40CE-9A70-E909B68C5BC7}" type="presOf" srcId="{67FFBD6F-56B0-43EB-BBD0-B4BD04E7A66C}" destId="{E1F920E6-D82F-406A-9C4B-D9A87DB39F98}" srcOrd="0" destOrd="0" presId="urn:microsoft.com/office/officeart/2018/5/layout/IconCircleLabelList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06F43257-D3EF-4021-8B4C-8FF549290723}" srcId="{23048C61-36D6-4B73-9AF4-D31B74104F82}" destId="{520A53C9-ECE9-46F5-88D2-D48EC507F57E}" srcOrd="1" destOrd="0" parTransId="{071F71CB-2E91-4706-8580-7A9507D3498C}" sibTransId="{2B883F14-5874-45D7-94D5-8F5162A57A1C}"/>
    <dgm:cxn modelId="{BB2EEF1A-0699-44E0-A122-D0D454991A77}" type="presOf" srcId="{A43C91FC-CF61-496E-9183-9D3494F5A21C}" destId="{B9CF36AB-6119-4D56-9AC2-21D4AD50BFDA}" srcOrd="0" destOrd="0" presId="urn:microsoft.com/office/officeart/2018/5/layout/IconCircleLabelList"/>
    <dgm:cxn modelId="{B87B8585-5933-44CB-8613-22A6A28A0580}" srcId="{23048C61-36D6-4B73-9AF4-D31B74104F82}" destId="{1CFE26B4-9B65-4346-BFDF-2118130A408A}" srcOrd="5" destOrd="0" parTransId="{5CA05856-F534-4653-AEA8-793EA21C67A9}" sibTransId="{0F5FF731-238A-4024-9A80-B5EEB41A15F1}"/>
    <dgm:cxn modelId="{3814FBEE-0B4F-4014-9F5F-07BD8736F1B2}" type="presOf" srcId="{1CFE26B4-9B65-4346-BFDF-2118130A408A}" destId="{C58A0532-12B6-49FF-8068-867DBB81CFD7}" srcOrd="0" destOrd="0" presId="urn:microsoft.com/office/officeart/2018/5/layout/IconCircleLabelList"/>
    <dgm:cxn modelId="{9FA217F4-8241-44EC-B314-3AA090A1EC54}" type="presParOf" srcId="{BBF80FC7-D448-4483-A6C9-4EAE4BE5CAF2}" destId="{1CB2887D-20AE-4102-930D-CD170E422C5F}" srcOrd="0" destOrd="0" presId="urn:microsoft.com/office/officeart/2018/5/layout/IconCircleLabelList"/>
    <dgm:cxn modelId="{05B66A6C-49C3-4268-964E-97E08D44801F}" type="presParOf" srcId="{1CB2887D-20AE-4102-930D-CD170E422C5F}" destId="{B99A65BE-757B-4D84-B5FE-48104FC06414}" srcOrd="0" destOrd="0" presId="urn:microsoft.com/office/officeart/2018/5/layout/IconCircleLabelList"/>
    <dgm:cxn modelId="{AF9A5A6C-0D54-462C-9C37-B647B4D9FC9C}" type="presParOf" srcId="{1CB2887D-20AE-4102-930D-CD170E422C5F}" destId="{7EEB8DAD-99AC-4FE8-BD91-AB3BBD920121}" srcOrd="1" destOrd="0" presId="urn:microsoft.com/office/officeart/2018/5/layout/IconCircleLabelList"/>
    <dgm:cxn modelId="{87B95D43-D3F0-4FEB-8F13-4D03E23BEFE3}" type="presParOf" srcId="{1CB2887D-20AE-4102-930D-CD170E422C5F}" destId="{86FC1905-CC68-4E87-A989-7A09ED799ACD}" srcOrd="2" destOrd="0" presId="urn:microsoft.com/office/officeart/2018/5/layout/IconCircleLabelList"/>
    <dgm:cxn modelId="{44F3A194-DEE5-462F-BD40-1DA08EC88AE8}" type="presParOf" srcId="{1CB2887D-20AE-4102-930D-CD170E422C5F}" destId="{A2D6B74B-D7F6-461D-9A3E-29AE873A88E7}" srcOrd="3" destOrd="0" presId="urn:microsoft.com/office/officeart/2018/5/layout/IconCircleLabelList"/>
    <dgm:cxn modelId="{DAEDB735-55F0-4879-91EB-CD364E56AF04}" type="presParOf" srcId="{BBF80FC7-D448-4483-A6C9-4EAE4BE5CAF2}" destId="{C3C50DCF-AD83-48B8-84E3-B3AFA60C3F8D}" srcOrd="1" destOrd="0" presId="urn:microsoft.com/office/officeart/2018/5/layout/IconCircleLabelList"/>
    <dgm:cxn modelId="{7940EDBB-387D-46F7-9EA4-095CC5FEAE46}" type="presParOf" srcId="{BBF80FC7-D448-4483-A6C9-4EAE4BE5CAF2}" destId="{DDDA15A8-587D-4B5D-A7BE-FB262C0CAF4E}" srcOrd="2" destOrd="0" presId="urn:microsoft.com/office/officeart/2018/5/layout/IconCircleLabelList"/>
    <dgm:cxn modelId="{E41DBD15-A12C-4F33-8E1B-3384DAE4A505}" type="presParOf" srcId="{DDDA15A8-587D-4B5D-A7BE-FB262C0CAF4E}" destId="{ADBD35B6-559C-4E4F-9574-4BA9274B6091}" srcOrd="0" destOrd="0" presId="urn:microsoft.com/office/officeart/2018/5/layout/IconCircleLabelList"/>
    <dgm:cxn modelId="{00D167CE-8B3B-4A1F-A9C4-DED00E080CD6}" type="presParOf" srcId="{DDDA15A8-587D-4B5D-A7BE-FB262C0CAF4E}" destId="{B868A014-8E16-413C-B8AE-3003DEB6A9F2}" srcOrd="1" destOrd="0" presId="urn:microsoft.com/office/officeart/2018/5/layout/IconCircleLabelList"/>
    <dgm:cxn modelId="{C12E3D4B-D0C8-4E4D-BBA1-A6B3C2461E6B}" type="presParOf" srcId="{DDDA15A8-587D-4B5D-A7BE-FB262C0CAF4E}" destId="{E48EBF2C-CCD0-4E01-9A73-A0DE921C18F0}" srcOrd="2" destOrd="0" presId="urn:microsoft.com/office/officeart/2018/5/layout/IconCircleLabelList"/>
    <dgm:cxn modelId="{09D3F988-DE5C-4590-89EA-E8FADCA7EE79}" type="presParOf" srcId="{DDDA15A8-587D-4B5D-A7BE-FB262C0CAF4E}" destId="{0DCE97C5-E889-40B4-8BE0-94BAA197A527}" srcOrd="3" destOrd="0" presId="urn:microsoft.com/office/officeart/2018/5/layout/IconCircleLabelList"/>
    <dgm:cxn modelId="{E8F9F494-A783-4B1C-B1C8-E427C8B6AB51}" type="presParOf" srcId="{BBF80FC7-D448-4483-A6C9-4EAE4BE5CAF2}" destId="{28600D5A-B3F1-42A9-A790-B2733331BD58}" srcOrd="3" destOrd="0" presId="urn:microsoft.com/office/officeart/2018/5/layout/IconCircleLabelList"/>
    <dgm:cxn modelId="{C377E0B1-63E2-4C77-9CE8-2CD460AB775C}" type="presParOf" srcId="{BBF80FC7-D448-4483-A6C9-4EAE4BE5CAF2}" destId="{3C2F591F-21C7-40A2-A2E8-34F1A4B1BD12}" srcOrd="4" destOrd="0" presId="urn:microsoft.com/office/officeart/2018/5/layout/IconCircleLabelList"/>
    <dgm:cxn modelId="{BE88F015-287C-4FF1-8AC5-3A6D928581E0}" type="presParOf" srcId="{3C2F591F-21C7-40A2-A2E8-34F1A4B1BD12}" destId="{52DD5B11-FE57-4B46-9EB7-8C21EE2C8AE2}" srcOrd="0" destOrd="0" presId="urn:microsoft.com/office/officeart/2018/5/layout/IconCircleLabelList"/>
    <dgm:cxn modelId="{9E4DC768-526D-426C-9304-FC053E8F0AD2}" type="presParOf" srcId="{3C2F591F-21C7-40A2-A2E8-34F1A4B1BD12}" destId="{3F6B37DC-6322-469F-B6AE-995913645FDE}" srcOrd="1" destOrd="0" presId="urn:microsoft.com/office/officeart/2018/5/layout/IconCircleLabelList"/>
    <dgm:cxn modelId="{36DE431B-64DD-413C-9A29-5C2B290FF76B}" type="presParOf" srcId="{3C2F591F-21C7-40A2-A2E8-34F1A4B1BD12}" destId="{A389AE66-CB65-4A3D-8FAE-2E94821067FE}" srcOrd="2" destOrd="0" presId="urn:microsoft.com/office/officeart/2018/5/layout/IconCircleLabelList"/>
    <dgm:cxn modelId="{389F1BFF-9F04-4DF5-84DE-CFAD3ED4F97D}" type="presParOf" srcId="{3C2F591F-21C7-40A2-A2E8-34F1A4B1BD12}" destId="{B9CF36AB-6119-4D56-9AC2-21D4AD50BFDA}" srcOrd="3" destOrd="0" presId="urn:microsoft.com/office/officeart/2018/5/layout/IconCircleLabelList"/>
    <dgm:cxn modelId="{84483EA1-6D42-4C27-B1A6-7DC975CAC4CE}" type="presParOf" srcId="{BBF80FC7-D448-4483-A6C9-4EAE4BE5CAF2}" destId="{7C587D4C-D5B4-435C-815B-2630941AFADB}" srcOrd="5" destOrd="0" presId="urn:microsoft.com/office/officeart/2018/5/layout/IconCircleLabelList"/>
    <dgm:cxn modelId="{C34F84F1-9392-42B9-97B0-6BBD611B8B72}" type="presParOf" srcId="{BBF80FC7-D448-4483-A6C9-4EAE4BE5CAF2}" destId="{083D6136-A58E-46F1-A866-3D3D120706A2}" srcOrd="6" destOrd="0" presId="urn:microsoft.com/office/officeart/2018/5/layout/IconCircleLabelList"/>
    <dgm:cxn modelId="{7167355C-751F-4F11-A5AF-BF8B9202122B}" type="presParOf" srcId="{083D6136-A58E-46F1-A866-3D3D120706A2}" destId="{7C7730D2-6F5C-4C07-B6C9-7B78FB830E86}" srcOrd="0" destOrd="0" presId="urn:microsoft.com/office/officeart/2018/5/layout/IconCircleLabelList"/>
    <dgm:cxn modelId="{05BB08F0-1A8D-4904-B6C1-4D54D954EF78}" type="presParOf" srcId="{083D6136-A58E-46F1-A866-3D3D120706A2}" destId="{73DE5867-8622-4ECE-BF05-C44C4A70ACD9}" srcOrd="1" destOrd="0" presId="urn:microsoft.com/office/officeart/2018/5/layout/IconCircleLabelList"/>
    <dgm:cxn modelId="{8BC4F5AE-58D1-4C57-BBDF-AFD4D145CDB1}" type="presParOf" srcId="{083D6136-A58E-46F1-A866-3D3D120706A2}" destId="{F4DE9A7E-7688-460B-B8B9-0ED123555AC3}" srcOrd="2" destOrd="0" presId="urn:microsoft.com/office/officeart/2018/5/layout/IconCircleLabelList"/>
    <dgm:cxn modelId="{3EBC4A66-D035-4B74-A0FE-D6D85C28364B}" type="presParOf" srcId="{083D6136-A58E-46F1-A866-3D3D120706A2}" destId="{9A1458B1-9A61-4DC2-8626-D1B5B6AAF481}" srcOrd="3" destOrd="0" presId="urn:microsoft.com/office/officeart/2018/5/layout/IconCircleLabelList"/>
    <dgm:cxn modelId="{30C31044-8037-4A52-8D8E-39DA041007ED}" type="presParOf" srcId="{BBF80FC7-D448-4483-A6C9-4EAE4BE5CAF2}" destId="{4724C23C-407F-482F-A2D0-67F596F6CFCA}" srcOrd="7" destOrd="0" presId="urn:microsoft.com/office/officeart/2018/5/layout/IconCircleLabelList"/>
    <dgm:cxn modelId="{CE297C65-D5A8-4841-AF7A-A7456732676F}" type="presParOf" srcId="{BBF80FC7-D448-4483-A6C9-4EAE4BE5CAF2}" destId="{6FE1ADDD-0990-4D75-A5D5-EF81AF9FA32C}" srcOrd="8" destOrd="0" presId="urn:microsoft.com/office/officeart/2018/5/layout/IconCircleLabelList"/>
    <dgm:cxn modelId="{D92FC23C-4325-4F7E-A224-C09A4CB6B6D2}" type="presParOf" srcId="{6FE1ADDD-0990-4D75-A5D5-EF81AF9FA32C}" destId="{36278FB6-E1FB-41C5-9E64-C3CD6347D9EE}" srcOrd="0" destOrd="0" presId="urn:microsoft.com/office/officeart/2018/5/layout/IconCircleLabelList"/>
    <dgm:cxn modelId="{07C471FE-F169-46F1-9191-802B565EF869}" type="presParOf" srcId="{6FE1ADDD-0990-4D75-A5D5-EF81AF9FA32C}" destId="{DFA4AADF-7CE3-49CE-9266-1FF1685AE72B}" srcOrd="1" destOrd="0" presId="urn:microsoft.com/office/officeart/2018/5/layout/IconCircleLabelList"/>
    <dgm:cxn modelId="{84ABD393-3EAB-4385-822D-0AD3AD6FE346}" type="presParOf" srcId="{6FE1ADDD-0990-4D75-A5D5-EF81AF9FA32C}" destId="{664BDC54-3C32-4107-A9C7-14DDE767E150}" srcOrd="2" destOrd="0" presId="urn:microsoft.com/office/officeart/2018/5/layout/IconCircleLabelList"/>
    <dgm:cxn modelId="{454E4FA0-4B9B-4F04-AC69-DCD2FD5598AC}" type="presParOf" srcId="{6FE1ADDD-0990-4D75-A5D5-EF81AF9FA32C}" destId="{E1F920E6-D82F-406A-9C4B-D9A87DB39F98}" srcOrd="3" destOrd="0" presId="urn:microsoft.com/office/officeart/2018/5/layout/IconCircleLabelList"/>
    <dgm:cxn modelId="{A355ECC9-E90C-4F60-AB4A-BDED4C383C43}" type="presParOf" srcId="{BBF80FC7-D448-4483-A6C9-4EAE4BE5CAF2}" destId="{E3CB96D7-09CC-4343-9E4E-A4D2517ED061}" srcOrd="9" destOrd="0" presId="urn:microsoft.com/office/officeart/2018/5/layout/IconCircleLabelList"/>
    <dgm:cxn modelId="{560DD1A4-E47F-410F-9EA7-B4E1058E25DF}" type="presParOf" srcId="{BBF80FC7-D448-4483-A6C9-4EAE4BE5CAF2}" destId="{906FC08A-CE23-46E2-A047-2505D3A9ECC1}" srcOrd="10" destOrd="0" presId="urn:microsoft.com/office/officeart/2018/5/layout/IconCircleLabelList"/>
    <dgm:cxn modelId="{31DFC9A8-2945-49C1-8543-3B2AD96BDFF9}" type="presParOf" srcId="{906FC08A-CE23-46E2-A047-2505D3A9ECC1}" destId="{4E56F363-1E76-4736-AB67-119D51C003EF}" srcOrd="0" destOrd="0" presId="urn:microsoft.com/office/officeart/2018/5/layout/IconCircleLabelList"/>
    <dgm:cxn modelId="{4168825E-59BA-4190-A88D-6AAC1504C23F}" type="presParOf" srcId="{906FC08A-CE23-46E2-A047-2505D3A9ECC1}" destId="{7AF0EDB5-1538-4845-A2C2-AE3F6C686B2B}" srcOrd="1" destOrd="0" presId="urn:microsoft.com/office/officeart/2018/5/layout/IconCircleLabelList"/>
    <dgm:cxn modelId="{6D28B219-2E03-4BD1-AB21-7D2D9B59B21E}" type="presParOf" srcId="{906FC08A-CE23-46E2-A047-2505D3A9ECC1}" destId="{8107110C-52CF-46C4-8B24-533661400524}" srcOrd="2" destOrd="0" presId="urn:microsoft.com/office/officeart/2018/5/layout/IconCircleLabelList"/>
    <dgm:cxn modelId="{649CD18B-E025-4E7D-AD39-3C8252ED19AE}" type="presParOf" srcId="{906FC08A-CE23-46E2-A047-2505D3A9ECC1}" destId="{C58A0532-12B6-49FF-8068-867DBB81CFD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65BE-757B-4D84-B5FE-48104FC06414}">
      <dsp:nvSpPr>
        <dsp:cNvPr id="0" name=""/>
        <dsp:cNvSpPr/>
      </dsp:nvSpPr>
      <dsp:spPr>
        <a:xfrm>
          <a:off x="81990" y="702839"/>
          <a:ext cx="1211818" cy="12118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B8DAD-99AC-4FE8-BD91-AB3BBD920121}">
      <dsp:nvSpPr>
        <dsp:cNvPr id="0" name=""/>
        <dsp:cNvSpPr/>
      </dsp:nvSpPr>
      <dsp:spPr>
        <a:xfrm flipV="1">
          <a:off x="5572547" y="3286264"/>
          <a:ext cx="283739" cy="215044"/>
        </a:xfrm>
        <a:prstGeom prst="rect">
          <a:avLst/>
        </a:prstGeom>
        <a:solidFill>
          <a:schemeClr val="tx2">
            <a:lumMod val="1000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6B74B-D7F6-461D-9A3E-29AE873A88E7}">
      <dsp:nvSpPr>
        <dsp:cNvPr id="0" name=""/>
        <dsp:cNvSpPr/>
      </dsp:nvSpPr>
      <dsp:spPr>
        <a:xfrm>
          <a:off x="1385612" y="825166"/>
          <a:ext cx="2500061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изучают разработки по теме мастер-класса</a:t>
          </a:r>
          <a:endParaRPr lang="ru-RU" sz="1200" kern="1200" noProof="0" dirty="0">
            <a:solidFill>
              <a:schemeClr val="tx1"/>
            </a:solidFill>
            <a:latin typeface="+mn-lt"/>
          </a:endParaRPr>
        </a:p>
      </dsp:txBody>
      <dsp:txXfrm>
        <a:off x="1385612" y="825166"/>
        <a:ext cx="2500061" cy="900000"/>
      </dsp:txXfrm>
    </dsp:sp>
    <dsp:sp modelId="{ADBD35B6-559C-4E4F-9574-4BA9274B6091}">
      <dsp:nvSpPr>
        <dsp:cNvPr id="0" name=""/>
        <dsp:cNvSpPr/>
      </dsp:nvSpPr>
      <dsp:spPr>
        <a:xfrm>
          <a:off x="81990" y="3030718"/>
          <a:ext cx="1211818" cy="12118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8A014-8E16-413C-B8AE-3003DEB6A9F2}">
      <dsp:nvSpPr>
        <dsp:cNvPr id="0" name=""/>
        <dsp:cNvSpPr/>
      </dsp:nvSpPr>
      <dsp:spPr>
        <a:xfrm>
          <a:off x="172176" y="3201564"/>
          <a:ext cx="695305" cy="695305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E97C5-E889-40B4-8BE0-94BAA197A527}">
      <dsp:nvSpPr>
        <dsp:cNvPr id="0" name=""/>
        <dsp:cNvSpPr/>
      </dsp:nvSpPr>
      <dsp:spPr>
        <a:xfrm>
          <a:off x="5401321" y="776485"/>
          <a:ext cx="1986587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участвуют в обсуждении полученных результатов 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401321" y="776485"/>
        <a:ext cx="1986587" cy="900000"/>
      </dsp:txXfrm>
    </dsp:sp>
    <dsp:sp modelId="{52DD5B11-FE57-4B46-9EB7-8C21EE2C8AE2}">
      <dsp:nvSpPr>
        <dsp:cNvPr id="0" name=""/>
        <dsp:cNvSpPr/>
      </dsp:nvSpPr>
      <dsp:spPr>
        <a:xfrm>
          <a:off x="4037016" y="702839"/>
          <a:ext cx="1211818" cy="12118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B37DC-6322-469F-B6AE-995913645FDE}">
      <dsp:nvSpPr>
        <dsp:cNvPr id="0" name=""/>
        <dsp:cNvSpPr/>
      </dsp:nvSpPr>
      <dsp:spPr>
        <a:xfrm>
          <a:off x="217505" y="884903"/>
          <a:ext cx="695305" cy="695305"/>
        </a:xfrm>
        <a:prstGeom prst="rect">
          <a:avLst/>
        </a:prstGeom>
        <a:blipFill>
          <a:blip xmlns:r="http://schemas.openxmlformats.org/officeDocument/2006/relationships"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F36AB-6119-4D56-9AC2-21D4AD50BFDA}">
      <dsp:nvSpPr>
        <dsp:cNvPr id="0" name=""/>
        <dsp:cNvSpPr/>
      </dsp:nvSpPr>
      <dsp:spPr>
        <a:xfrm>
          <a:off x="5395898" y="3134863"/>
          <a:ext cx="1990203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предлагают для обсуждения собственные проблемы, вопросы, разработки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395898" y="3134863"/>
        <a:ext cx="1990203" cy="900000"/>
      </dsp:txXfrm>
    </dsp:sp>
    <dsp:sp modelId="{7C7730D2-6F5C-4C07-B6C9-7B78FB830E86}">
      <dsp:nvSpPr>
        <dsp:cNvPr id="0" name=""/>
        <dsp:cNvSpPr/>
      </dsp:nvSpPr>
      <dsp:spPr>
        <a:xfrm flipH="1">
          <a:off x="7716934" y="720089"/>
          <a:ext cx="53877" cy="174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E5867-8622-4ECE-BF05-C44C4A70ACD9}">
      <dsp:nvSpPr>
        <dsp:cNvPr id="0" name=""/>
        <dsp:cNvSpPr/>
      </dsp:nvSpPr>
      <dsp:spPr>
        <a:xfrm>
          <a:off x="4257698" y="836106"/>
          <a:ext cx="695305" cy="695305"/>
        </a:xfrm>
        <a:prstGeom prst="rect">
          <a:avLst/>
        </a:prstGeom>
        <a:blipFill>
          <a:blip xmlns:r="http://schemas.openxmlformats.org/officeDocument/2006/relationships"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458B1-9A61-4DC2-8626-D1B5B6AAF481}">
      <dsp:nvSpPr>
        <dsp:cNvPr id="0" name=""/>
        <dsp:cNvSpPr/>
      </dsp:nvSpPr>
      <dsp:spPr>
        <a:xfrm>
          <a:off x="5784224" y="2438587"/>
          <a:ext cx="1986587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ru-RU" sz="1100" kern="1200" noProof="0" dirty="0">
            <a:latin typeface="+mn-lt"/>
          </a:endParaRPr>
        </a:p>
      </dsp:txBody>
      <dsp:txXfrm>
        <a:off x="5784224" y="2438587"/>
        <a:ext cx="1986587" cy="900000"/>
      </dsp:txXfrm>
    </dsp:sp>
    <dsp:sp modelId="{36278FB6-E1FB-41C5-9E64-C3CD6347D9EE}">
      <dsp:nvSpPr>
        <dsp:cNvPr id="0" name=""/>
        <dsp:cNvSpPr/>
      </dsp:nvSpPr>
      <dsp:spPr>
        <a:xfrm>
          <a:off x="4037016" y="3062355"/>
          <a:ext cx="1211818" cy="12118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4AADF-7CE3-49CE-9266-1FF1685AE72B}">
      <dsp:nvSpPr>
        <dsp:cNvPr id="0" name=""/>
        <dsp:cNvSpPr/>
      </dsp:nvSpPr>
      <dsp:spPr>
        <a:xfrm>
          <a:off x="4298959" y="3201560"/>
          <a:ext cx="695305" cy="695305"/>
        </a:xfrm>
        <a:prstGeom prst="rect">
          <a:avLst/>
        </a:prstGeom>
        <a:blipFill>
          <a:blip xmlns:r="http://schemas.openxmlformats.org/officeDocument/2006/relationships" r:embed="rId4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920E6-D82F-406A-9C4B-D9A87DB39F98}">
      <dsp:nvSpPr>
        <dsp:cNvPr id="0" name=""/>
        <dsp:cNvSpPr/>
      </dsp:nvSpPr>
      <dsp:spPr>
        <a:xfrm>
          <a:off x="1521306" y="3134868"/>
          <a:ext cx="1986587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12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задают вопросы, получают консультации</a:t>
          </a:r>
          <a:endParaRPr lang="ru-RU" sz="1200" kern="1200" cap="none" noProof="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1521306" y="3134868"/>
        <a:ext cx="1986587" cy="900000"/>
      </dsp:txXfrm>
    </dsp:sp>
    <dsp:sp modelId="{4E56F363-1E76-4736-AB67-119D51C003EF}">
      <dsp:nvSpPr>
        <dsp:cNvPr id="0" name=""/>
        <dsp:cNvSpPr/>
      </dsp:nvSpPr>
      <dsp:spPr>
        <a:xfrm>
          <a:off x="6558993" y="4285248"/>
          <a:ext cx="1211818" cy="1211818"/>
        </a:xfrm>
        <a:prstGeom prst="rect">
          <a:avLst/>
        </a:prstGeom>
        <a:solidFill>
          <a:schemeClr val="tx2">
            <a:lumMod val="1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0EDB5-1538-4845-A2C2-AE3F6C686B2B}">
      <dsp:nvSpPr>
        <dsp:cNvPr id="0" name=""/>
        <dsp:cNvSpPr/>
      </dsp:nvSpPr>
      <dsp:spPr>
        <a:xfrm>
          <a:off x="4682662" y="1308754"/>
          <a:ext cx="540676" cy="6204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A0532-12B6-49FF-8068-867DBB81CFD7}">
      <dsp:nvSpPr>
        <dsp:cNvPr id="0" name=""/>
        <dsp:cNvSpPr/>
      </dsp:nvSpPr>
      <dsp:spPr>
        <a:xfrm>
          <a:off x="5226352" y="3990624"/>
          <a:ext cx="1986587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endParaRPr lang="ru-RU" sz="1200" kern="1200" cap="none" noProof="0" dirty="0">
            <a:latin typeface="+mn-lt"/>
            <a:ea typeface="+mn-ea"/>
            <a:cs typeface="+mn-cs"/>
          </a:endParaRPr>
        </a:p>
      </dsp:txBody>
      <dsp:txXfrm>
        <a:off x="5226352" y="3990624"/>
        <a:ext cx="1986587" cy="90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39D37AB-764B-4ACF-973B-7F810CBDA8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5F04718-CFF8-40A2-B8EB-59CA1ACB85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A4B5-D140-490E-8D03-B70012B5A6D1}" type="datetime1">
              <a:rPr lang="ru-RU" smtClean="0"/>
              <a:t>28.12.2020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35F6F49-20F3-4FD8-A6CE-7361ADD22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91807D0-F2A4-4B69-A7EC-D9A4D94890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752F2-E172-4BD4-A43A-2E23B07ED8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99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ED7F2-571E-4189-A38B-DB1E62DD2F92}" type="datetime1">
              <a:rPr lang="ru-RU" smtClean="0"/>
              <a:pPr/>
              <a:t>28.12.2020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61EC3-BEA3-430C-8283-68025705DDF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30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7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743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37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61EC3-BEA3-430C-8283-68025705DD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47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63CB3-031B-4322-9B39-0C663A84FF6B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3E3FE9-B737-4871-8DC6-C686E2D2E7D3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21D3A-2595-4E89-BD59-A51E0B4C4808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 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2D43AE-1D8D-4026-BBC4-3D1AFE2A3809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Надпись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«</a:t>
            </a:r>
          </a:p>
        </p:txBody>
      </p:sp>
      <p:sp>
        <p:nvSpPr>
          <p:cNvPr id="13" name="Надпись 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ru-RU" noProof="0"/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1B95D7-8B2C-4D7A-8452-E64C17750E10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6" name="Текст 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Текст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C4234C-A75C-425C-984C-313B4C2F5ED2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9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2" name="Текст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0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3" name="Текст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4" name="Текст 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1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 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cxnSp>
        <p:nvCxnSpPr>
          <p:cNvPr id="17" name="Прямая соединительная линия 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 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72FF69-75E4-47A6-B407-F71C4142FD3D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8909E9-A188-451B-89E1-4745E905AF5A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2E9C98-CDFE-4F0E-AC53-E63DA2D354D3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E7FBDD-B546-4F89-A271-215CA65CF96F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5C673F-0519-45DD-83E6-D26ADD1EEE5C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B3D844-B2A7-4A3C-832D-69289F9A2292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D79C44-F1CF-441E-99FD-712B496103FA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D308E7-F0A1-43DF-B765-09E3BE2C9938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0A5B94-615E-4ECF-9834-CCA5B2882595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DE9A6A-5FF4-4BC8-BE9D-D0B28E07ED08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82C95-57CB-4637-908D-E009952AF30F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39671958-9150-4522-9DD7-0CB409C454A6}" type="datetime1">
              <a:rPr lang="ru-RU" noProof="0" smtClean="0"/>
              <a:t>28.12.2020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noProof="0" smtClean="0"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%D0%92%D0%B7%D0%B0%D0%B8%D0%BC%D0%BE%D0%B4%D0%B5%D0%B9%D1%81%D1%82%D0%B2%D0%B8%D0%B5" TargetMode="External"/><Relationship Id="rId5" Type="http://schemas.openxmlformats.org/officeDocument/2006/relationships/hyperlink" Target="https://ru.wikipedia.org/wiki/%D0%90%D0%BD%D0%B3%D0%BB%D0%B8%D0%B9%D1%81%D0%BA%D0%B8%D0%B9_%D1%8F%D0%B7%D1%8B%D0%BA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.pn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язи цепочки">
            <a:extLst>
              <a:ext uri="{FF2B5EF4-FFF2-40B4-BE49-F238E27FC236}">
                <a16:creationId xmlns=""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333643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0169" y="217273"/>
            <a:ext cx="6931566" cy="708454"/>
          </a:xfrm>
          <a:ln>
            <a:noFill/>
          </a:ln>
        </p:spPr>
        <p:txBody>
          <a:bodyPr rtlCol="0">
            <a:normAutofit/>
          </a:bodyPr>
          <a:lstStyle/>
          <a:p>
            <a:r>
              <a:rPr lang="ru-RU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городского округа </a:t>
            </a:r>
            <a:br>
              <a:rPr lang="ru-RU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 Московской области «Детский сад комбинированного вида № 21»</a:t>
            </a:r>
            <a:endParaRPr lang="ru-RU" sz="2000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=""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4876801" y="5848865"/>
            <a:ext cx="310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Королёв 2020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95631" y="1924615"/>
            <a:ext cx="94652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формы повышения профессионального мастерства воспитателя</a:t>
            </a:r>
            <a:r>
              <a:rPr lang="ru-RU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40626" y="4113143"/>
            <a:ext cx="52829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  <a:r>
              <a:rPr lang="ru-RU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sz="1400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Чернышова</a:t>
            </a:r>
            <a:r>
              <a:rPr lang="ru-RU" sz="1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Алексеевна</a:t>
            </a:r>
            <a:br>
              <a:rPr lang="ru-RU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" r="7551"/>
          <a:stretch/>
        </p:blipFill>
        <p:spPr>
          <a:xfrm>
            <a:off x="0" y="-14514"/>
            <a:ext cx="12177486" cy="68725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632" y="376443"/>
            <a:ext cx="80523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rgbClr val="BFBC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поиска решения педагогической проблемы.</a:t>
            </a:r>
            <a:endParaRPr lang="en-US" sz="25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7309" y="104164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BFBC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формализация технологического процесса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последовательности некоторых шагов, блоков деятельности, которые зависят от содержания педагогической проблемы, но имеют и общепедагогическую часть, определяемую общими способами деятельности.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0632" y="2485847"/>
            <a:ext cx="102979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Примерный алгоритм проведения мастер-класса должен состоять из следующих компонентов:</a:t>
            </a:r>
            <a:endParaRPr lang="en-US" sz="25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7647" y="3536976"/>
            <a:ext cx="10437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проблемы 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в группы для решения проблемы 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материалом 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представление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работы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обсуждение </a:t>
            </a:r>
            <a:r>
              <a:rPr lang="ru-RU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корректировка результатов </a:t>
            </a:r>
            <a:r>
              <a:rPr lang="ru-RU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218609" y="3753437"/>
            <a:ext cx="1662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827259" y="4026650"/>
            <a:ext cx="1662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187526" y="4026650"/>
            <a:ext cx="1617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335113" y="3750665"/>
            <a:ext cx="1662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0125968" y="3750665"/>
            <a:ext cx="1662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0" y="4648214"/>
            <a:ext cx="119525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этап актуализации знаний в данной проблемной плоскости. Он дает возможность всем желающим высказать свою точку зрения о проблеме, для решения которой и проводится мастер-класс.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ходе обмена мнениями у участников мастер-класса могут возникнуть мысли как в поддержку высказанных идей, так и в их опровержение. Тем самым происходят уточнение и корректировка формулировки проблемы мастер-класса.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уть принятия какого-либо решения – работа с предложенными материалами: текстом, литературой, документами, красками, звуками, природным материалом, моделями, схемами и т. д. Этот этап можно назвать «деконструкцией»: происходит превращение материала в «хаос», смешение явлений, слов, событий, вычленение необходимой информации.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атем последует «реконструкция» – создание их текста, рисунка, модели, схемы, закона, мира.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0348" y="4278882"/>
            <a:ext cx="20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____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0348" y="6488668"/>
            <a:ext cx="205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____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3556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2" y="11768"/>
            <a:ext cx="10551378" cy="72540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833" y="298447"/>
            <a:ext cx="3271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педагога-мастера</a:t>
            </a:r>
            <a:endParaRPr lang="en-US" sz="2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1562" y="990581"/>
            <a:ext cx="10001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и проведении мастер-класса важно не только придерживаться выше описанного алгоритма, но и правильно определить собственную позицию учителя-мастера.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воспитателя-мастера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прежде всего позиция консультанта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советника, помогающего организовать учебную работу, осмыслить наличие продвижения в освоении способов деятельности.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1562" y="2484642"/>
            <a:ext cx="100016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 мастер-класс, мастер никогда </a:t>
            </a:r>
            <a:r>
              <a:rPr lang="ru-RU" dirty="0">
                <a:solidFill>
                  <a:srgbClr val="FF9B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стремится просто передать знания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старается задействовать участников в процесс, сделать их активными, разбудить в них то, что скрыто даже для них самих, понять и устранить то, что ему мешает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саморазвитии.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задания мастера и его действия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то, чтобы подключить воображение участников, создать такую атмосферу, чтобы они проявили себя как творцы. Это мягкое, демократичное, незаметное руководство деятельностью.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1562" y="4809699"/>
            <a:ext cx="100016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создаёт атмосферу открытости, доброжелательности, сотворчества в общении.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работает вместе со всеми, равен участнику мастер-класса в поиске знаний и способов деятельности.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исключает официальное оценивание работы участников мастер-класса, но через социализацию, афиширование работ дает возможность для самооценки педагога, его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самокоррекции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342309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 14" descr="абстрактный дизайн">
            <a:extLst>
              <a:ext uri="{FF2B5EF4-FFF2-40B4-BE49-F238E27FC236}">
                <a16:creationId xmlns=""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Спасибо за внимание!</a:t>
            </a:r>
          </a:p>
        </p:txBody>
      </p:sp>
      <p:sp>
        <p:nvSpPr>
          <p:cNvPr id="57" name="Прямоугольник 56">
            <a:extLst>
              <a:ext uri="{FF2B5EF4-FFF2-40B4-BE49-F238E27FC236}">
                <a16:creationId xmlns=""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5464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28" y="-183062"/>
            <a:ext cx="4935255" cy="898743"/>
          </a:xfrm>
          <a:ln>
            <a:noFill/>
          </a:ln>
        </p:spPr>
        <p:txBody>
          <a:bodyPr rtlCol="0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Интерактивность это</a:t>
            </a:r>
            <a:endParaRPr lang="ru-RU" dirty="0"/>
          </a:p>
        </p:txBody>
      </p:sp>
      <p:sp>
        <p:nvSpPr>
          <p:cNvPr id="20" name="Прямоугольник 19">
            <a:extLst>
              <a:ext uri="{FF2B5EF4-FFF2-40B4-BE49-F238E27FC236}">
                <a16:creationId xmlns=""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Прямоугольник 2"/>
          <p:cNvSpPr/>
          <p:nvPr/>
        </p:nvSpPr>
        <p:spPr>
          <a:xfrm>
            <a:off x="133828" y="724071"/>
            <a:ext cx="7682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(от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Английский язык"/>
              </a:rPr>
              <a:t>англ.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interaction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«взаимодействие») — понятие, которое раскрывает характер и степень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Взаимодействие"/>
              </a:rPr>
              <a:t>взаимодействия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между объектами или субъектами.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828" y="1877753"/>
            <a:ext cx="652133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Зачем быть воспитателю в </a:t>
            </a:r>
            <a:r>
              <a:rPr lang="ru-RU" sz="23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интерактиве</a:t>
            </a:r>
            <a:r>
              <a:rPr lang="ru-RU" sz="2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en-US" sz="23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828" y="2554534"/>
            <a:ext cx="115905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Смена парадигмы от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знаниецентристской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образованию предъявляет серьезные требования к воспитателю, основной функцией которого является управление процессом образования.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Концепция непрерывного образования педагога новой формации, разработанная Министерством образования и науки РФ, предполагает, что в современной образовательной структуре должен работать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типа – профессионал, исследователь, творец.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возможно только в условиях систематического, непрерывного повышения профессионального мастерства, саморазвития, самосовершенствования.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важнейших характеристик нового педагогического профессионализма современного воспитателя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признаются его рефлексивные компетенции, способность к обобщению и распространению собственного опыта.</a:t>
            </a:r>
          </a:p>
        </p:txBody>
      </p:sp>
    </p:spTree>
    <p:extLst>
      <p:ext uri="{BB962C8B-B14F-4D97-AF65-F5344CB8AC3E}">
        <p14:creationId xmlns:p14="http://schemas.microsoft.com/office/powerpoint/2010/main" val="297803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9" b="19212"/>
          <a:stretch/>
        </p:blipFill>
        <p:spPr>
          <a:xfrm>
            <a:off x="0" y="0"/>
            <a:ext cx="1220585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94" y="327458"/>
            <a:ext cx="9404723" cy="140053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Выявление, обобщение и распространение инновационного педагогического опыта предполагает, что приоритетным признаком в оценке качества работы воспитателя и образовательного учреждения становится совокупность, включающая в себя </a:t>
            </a:r>
            <a:r>
              <a:rPr lang="ru-RU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инновационность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в опыте </a:t>
            </a:r>
            <a:r>
              <a:rPr lang="ru-RU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технологических подходов, научно-объективную оценку процесса и результата деятельности</a:t>
            </a:r>
            <a:r>
              <a:rPr lang="ru-RU" sz="2000" dirty="0"/>
              <a:t>. </a:t>
            </a:r>
            <a:br>
              <a:rPr lang="ru-RU" sz="2000" dirty="0"/>
            </a:br>
            <a:endParaRPr lang="en-US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4104" y="3175439"/>
            <a:ext cx="85336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реди методических форм этого процесса все большую популярность приобретают так называемые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основной целью которых является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 с коллегами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Мастера своего дела делятся со слушателями какой-либо уникальной методикой, которая применялась и успешно внедрялась лично ими.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– это передача действующей технологии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2431" y="2327565"/>
            <a:ext cx="6993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Методическая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инновационности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0231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t="196" r="17216" b="3241"/>
          <a:stretch/>
        </p:blipFill>
        <p:spPr>
          <a:xfrm>
            <a:off x="0" y="0"/>
            <a:ext cx="1220585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68" y="1128784"/>
            <a:ext cx="8902237" cy="1952168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астер-класс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английского </a:t>
            </a:r>
            <a:r>
              <a:rPr lang="ru-RU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masterclass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лучший в какой-либо области, </a:t>
            </a:r>
            <a:r>
              <a:rPr lang="ru-RU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занятие, урок) является семинаром, который проводит эксперт в определенной дисциплине для тех, кто хочет улучшить свои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достижения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предмете. </a:t>
            </a:r>
          </a:p>
          <a:p>
            <a:pPr algn="just"/>
            <a:r>
              <a:rPr lang="ru-RU" dirty="0">
                <a:solidFill>
                  <a:schemeClr val="tx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чевидно, что мастер-классы не показывают, а проводят. </a:t>
            </a:r>
          </a:p>
          <a:p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2390" y="431861"/>
            <a:ext cx="300434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Мастер-класс </a:t>
            </a:r>
            <a:r>
              <a:rPr lang="ru-RU" sz="23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это</a:t>
            </a:r>
            <a:r>
              <a:rPr lang="en-US" sz="23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</a:t>
            </a:r>
            <a:endParaRPr lang="en-US" sz="23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5861" y="3331599"/>
            <a:ext cx="9547653" cy="2852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/>
                </a:solidFill>
              </a:rPr>
              <a:t>Основной принцип мастер-класса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/>
              <a:t>– я знаю, как это делать, и я научу вас. </a:t>
            </a:r>
            <a:endParaRPr lang="en-US" dirty="0" smtClean="0"/>
          </a:p>
          <a:p>
            <a:pPr algn="just"/>
            <a:endParaRPr lang="ru-RU" dirty="0"/>
          </a:p>
          <a:p>
            <a:pPr algn="just"/>
            <a:r>
              <a:rPr lang="ru-RU" b="1" dirty="0"/>
              <a:t> </a:t>
            </a:r>
            <a:r>
              <a:rPr lang="ru-RU" b="1" dirty="0">
                <a:solidFill>
                  <a:schemeClr val="accent1"/>
                </a:solidFill>
              </a:rPr>
              <a:t>Мастер-класс</a:t>
            </a:r>
            <a:r>
              <a:rPr lang="ru-RU" dirty="0"/>
              <a:t> – это интерактивная форма обучения и обмена опытом, объединяющая формат тренинга и конференции</a:t>
            </a:r>
            <a:r>
              <a:rPr lang="ru-RU" dirty="0" smtClean="0"/>
              <a:t>.</a:t>
            </a:r>
            <a:endParaRPr lang="en-US" dirty="0" smtClean="0"/>
          </a:p>
          <a:p>
            <a:pPr algn="just"/>
            <a:r>
              <a:rPr lang="ru-RU" dirty="0" smtClean="0"/>
              <a:t> </a:t>
            </a:r>
            <a:endParaRPr lang="ru-RU" dirty="0"/>
          </a:p>
          <a:p>
            <a:pPr algn="just"/>
            <a:r>
              <a:rPr lang="ru-RU" b="1" dirty="0">
                <a:solidFill>
                  <a:schemeClr val="accent1"/>
                </a:solidFill>
              </a:rPr>
              <a:t>Мастер-класс</a:t>
            </a:r>
            <a:r>
              <a:rPr lang="ru-RU" b="1" dirty="0"/>
              <a:t> – </a:t>
            </a:r>
            <a:r>
              <a:rPr lang="ru-RU" dirty="0"/>
              <a:t>современная форма проведения обучающего тренинга-семинара для отработки практических навыков по различным методикам и технологиям с целью повышения профессионального уровня и обмена передовым опытом участников, расширения кругозора и приобщения к новейшим областям знания. </a:t>
            </a:r>
          </a:p>
        </p:txBody>
      </p:sp>
    </p:spTree>
    <p:extLst>
      <p:ext uri="{BB962C8B-B14F-4D97-AF65-F5344CB8AC3E}">
        <p14:creationId xmlns:p14="http://schemas.microsoft.com/office/powerpoint/2010/main" val="2605259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" b="16722"/>
          <a:stretch/>
        </p:blipFill>
        <p:spPr>
          <a:xfrm>
            <a:off x="0" y="0"/>
            <a:ext cx="12178145" cy="6899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3742" cy="697209"/>
          </a:xfrm>
        </p:spPr>
        <p:txBody>
          <a:bodyPr/>
          <a:lstStyle/>
          <a:p>
            <a:r>
              <a:rPr lang="ru-RU" sz="31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31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</a:t>
            </a:r>
            <a:r>
              <a:rPr lang="ru-RU" sz="31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</a:t>
            </a:r>
            <a:r>
              <a:rPr lang="en-US" sz="31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1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1316182"/>
            <a:ext cx="9772506" cy="49322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мастер-классов включает в себя: обзор актуальных проблем и технологий, различные аспекты и приемы использования технологий, авторские методы применения технологий на практике и др.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передача мастером своего опыта путем прямого и комментированного показа последовательности действий, методов, приемов и форм педагогической деятельности;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совместная отработка методических подходов мастера и приемов решения поставленной в программе мастер-класса проблемы;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рефлексия собственного профессионального мастерства участниками мастер-класса;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оказание помощи участникам мастер-класса в определении задач саморазвития и формировании индивидуальной программы самообразования и самосовершенствования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46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124">
            <a:extLst>
              <a:ext uri="{FF2B5EF4-FFF2-40B4-BE49-F238E27FC236}">
                <a16:creationId xmlns=""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Овал 128">
            <a:extLst>
              <a:ext uri="{FF2B5EF4-FFF2-40B4-BE49-F238E27FC236}">
                <a16:creationId xmlns=""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Рисунок 130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Прямоугольник 134">
            <a:extLst>
              <a:ext uri="{FF2B5EF4-FFF2-40B4-BE49-F238E27FC236}">
                <a16:creationId xmlns=""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Объект 13" descr="геометрическая фигура на заднем фоне из кругов и линий">
            <a:extLst>
              <a:ext uri="{FF2B5EF4-FFF2-40B4-BE49-F238E27FC236}">
                <a16:creationId xmlns="" xmlns:a16="http://schemas.microsoft.com/office/drawing/2014/main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Прямоугольник 136">
            <a:extLst>
              <a:ext uri="{FF2B5EF4-FFF2-40B4-BE49-F238E27FC236}">
                <a16:creationId xmlns="" xmlns:a16="http://schemas.microsoft.com/office/drawing/2014/main" id="{529DF628-3DC1-41BF-9730-E680D7FC2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19526"/>
            <a:ext cx="7469983" cy="767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мастер-класса участники: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="" xmlns:a16="http://schemas.microsoft.com/office/drawing/2014/main" id="{623695FD-17A6-460C-AFB4-A56F8DFB4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3352800" y="1295400"/>
            <a:ext cx="7772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graphicFrame>
        <p:nvGraphicFramePr>
          <p:cNvPr id="32" name="Объект 2" descr="Значки SmartArt">
            <a:extLst>
              <a:ext uri="{FF2B5EF4-FFF2-40B4-BE49-F238E27FC236}">
                <a16:creationId xmlns="" xmlns:a16="http://schemas.microsoft.com/office/drawing/2014/main" id="{CC0DEB3A-86E9-4629-8C70-D35F4A9800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324951"/>
              </p:ext>
            </p:extLst>
          </p:nvPr>
        </p:nvGraphicFramePr>
        <p:xfrm>
          <a:off x="3352800" y="1360933"/>
          <a:ext cx="7770812" cy="549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86856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/>
        </p:blipFill>
        <p:spPr>
          <a:xfrm>
            <a:off x="2119746" y="101271"/>
            <a:ext cx="7505694" cy="67567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1" y="280448"/>
            <a:ext cx="9712035" cy="58189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 педагогом-мастером:</a:t>
            </a:r>
            <a:r>
              <a:rPr lang="ru-RU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691" y="4032986"/>
            <a:ext cx="95720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системы образовательной 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2616" y="4725067"/>
            <a:ext cx="95382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sym typeface="Symbol"/>
              </a:rPr>
              <a:t></a:t>
            </a:r>
            <a:r>
              <a:rPr lang="ru-RU" sz="2400" dirty="0"/>
              <a:t> описывается система образовательной деятельности в режиме презентуемой технологии</a:t>
            </a:r>
            <a:r>
              <a:rPr lang="ru-RU" sz="2400" dirty="0" smtClean="0"/>
              <a:t>;</a:t>
            </a:r>
          </a:p>
          <a:p>
            <a:endParaRPr lang="ru-RU" sz="2400" dirty="0"/>
          </a:p>
          <a:p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sym typeface="Symbol"/>
              </a:rPr>
              <a:t></a:t>
            </a:r>
            <a:r>
              <a:rPr lang="ru-RU" sz="2400" dirty="0"/>
              <a:t> определяются основные приемы работы, которые мастер будет демонстрировать слушателям.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796" y="1041515"/>
            <a:ext cx="991985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chemeClr val="accent3">
                    <a:lumMod val="20000"/>
                    <a:lumOff val="80000"/>
                  </a:schemeClr>
                </a:solidFill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2500" dirty="0">
                <a:cs typeface="Times New Roman" panose="02020603050405020304" pitchFamily="18" charset="0"/>
              </a:rPr>
              <a:t> кратко характеризуются основные идеи технологии;</a:t>
            </a:r>
            <a:br>
              <a:rPr lang="ru-RU" sz="2500" dirty="0"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chemeClr val="accent3">
                    <a:lumMod val="20000"/>
                    <a:lumOff val="80000"/>
                  </a:schemeClr>
                </a:solidFill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2500" dirty="0">
                <a:cs typeface="Times New Roman" panose="02020603050405020304" pitchFamily="18" charset="0"/>
              </a:rPr>
              <a:t> описываются достижения в работе</a:t>
            </a:r>
            <a:r>
              <a:rPr lang="ru-RU" sz="2500" dirty="0" smtClean="0">
                <a:cs typeface="Times New Roman" panose="02020603050405020304" pitchFamily="18" charset="0"/>
              </a:rPr>
              <a:t>;</a:t>
            </a:r>
          </a:p>
          <a:p>
            <a:endParaRPr lang="ru-RU" sz="2500" dirty="0" smtClean="0">
              <a:cs typeface="Times New Roman" panose="02020603050405020304" pitchFamily="18" charset="0"/>
            </a:endParaRPr>
          </a:p>
          <a:p>
            <a:endParaRPr lang="ru-RU" sz="2500" dirty="0" smtClean="0">
              <a:cs typeface="Times New Roman" panose="02020603050405020304" pitchFamily="18" charset="0"/>
            </a:endParaRPr>
          </a:p>
          <a:p>
            <a:r>
              <a:rPr lang="ru-RU" sz="2500" dirty="0">
                <a:cs typeface="Times New Roman" panose="02020603050405020304" pitchFamily="18" charset="0"/>
              </a:rPr>
              <a:t/>
            </a:r>
            <a:br>
              <a:rPr lang="ru-RU" sz="2500" dirty="0">
                <a:cs typeface="Times New Roman" panose="02020603050405020304" pitchFamily="18" charset="0"/>
              </a:rPr>
            </a:br>
            <a:r>
              <a:rPr lang="ru-RU" sz="2500" dirty="0">
                <a:solidFill>
                  <a:schemeClr val="accent3">
                    <a:lumMod val="20000"/>
                    <a:lumOff val="80000"/>
                  </a:schemeClr>
                </a:solidFill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2500" dirty="0">
                <a:cs typeface="Times New Roman" panose="02020603050405020304" pitchFamily="18" charset="0"/>
              </a:rPr>
              <a:t> определяются проблемы и перспективы в работе педагога-мастера</a:t>
            </a:r>
            <a:r>
              <a:rPr lang="ru-RU" dirty="0"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1796" y="2003317"/>
            <a:ext cx="87145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solidFill>
                  <a:schemeClr val="accent3">
                    <a:lumMod val="20000"/>
                    <a:lumOff val="80000"/>
                  </a:schemeClr>
                </a:solidFill>
                <a:cs typeface="Times New Roman" panose="02020603050405020304" pitchFamily="18" charset="0"/>
                <a:sym typeface="Symbol"/>
              </a:rPr>
              <a:t></a:t>
            </a:r>
            <a:r>
              <a:rPr lang="ru-RU" sz="2500" dirty="0">
                <a:cs typeface="Times New Roman" panose="02020603050405020304" pitchFamily="18" charset="0"/>
              </a:rPr>
              <a:t> доказывается результативность деятельности детей, свидетельствующая об эффективности технологии;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70768684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 b="10359"/>
          <a:stretch/>
        </p:blipFill>
        <p:spPr>
          <a:xfrm>
            <a:off x="0" y="-333830"/>
            <a:ext cx="12206514" cy="71990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2935"/>
            <a:ext cx="9404723" cy="614082"/>
          </a:xfrm>
        </p:spPr>
        <p:txBody>
          <a:bodyPr/>
          <a:lstStyle/>
          <a:p>
            <a:r>
              <a:rPr lang="ru-RU" sz="2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имитационной игры:</a:t>
            </a:r>
            <a:endParaRPr lang="en-US" sz="25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673" y="807672"/>
            <a:ext cx="9670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Воспитатель-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проводит  игру-занятие со слушателями, демонстрируя приемы эффективной работы с детьми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слушатели одновременно играют две роли: детей экспериментальной группы и экспертов, присутствующих на открытом занятии.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1673" y="2672765"/>
            <a:ext cx="25853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Моделирование:</a:t>
            </a:r>
            <a:endParaRPr lang="en-US" sz="25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673" y="3302992"/>
            <a:ext cx="98782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мастер-класса выполняют самостоятельную работу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конструированию собственной модели образовательной игры-занятия в режиме технологии педагога-мастера;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мастер выполняет роль консультанта, организует самостоятельную работу слушателей и управляет ею;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мастер совместно со слушателями проводит обсуждение авторских моделей  игры-занятия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673" y="6059922"/>
            <a:ext cx="6276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 по результатам совместной деятельности мастера и слушателей.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1673" y="5618902"/>
            <a:ext cx="184185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</a:p>
        </p:txBody>
      </p:sp>
    </p:spTree>
    <p:extLst>
      <p:ext uri="{BB962C8B-B14F-4D97-AF65-F5344CB8AC3E}">
        <p14:creationId xmlns:p14="http://schemas.microsoft.com/office/powerpoint/2010/main" val="855923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r="7901" b="15911"/>
          <a:stretch/>
        </p:blipFill>
        <p:spPr>
          <a:xfrm>
            <a:off x="-29029" y="0"/>
            <a:ext cx="12235543" cy="6865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3236" y="263237"/>
            <a:ext cx="900545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организации и проведению мастер-класса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1782" y="1017290"/>
            <a:ext cx="9351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как локальная технология трансляции педагогического опыта должен демонстрировать конкретный методический прием или метод, методику преподавания, технологию обучения и воспитания</a:t>
            </a:r>
            <a:endParaRPr lang="en-US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3236" y="2431528"/>
            <a:ext cx="3191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должен</a:t>
            </a:r>
            <a:endParaRPr lang="en-US" sz="24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072" y="3078310"/>
            <a:ext cx="9346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состоять из заданий, которые направляют деятельность участников для решения поставленной педагогической проблемы, но внутри каждого задания участники абсолютно свободны: им необходимо осуществить выбор пути исследования, выбор средств для достижения цели, выбор темпа работы.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1782" y="4586866"/>
            <a:ext cx="9351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должен всегда начинаться с актуализации знаний каждого по предлагаемой проблеме, что позволит расширить свои представления знаниями других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val="64363430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CC4F44-154A-4E67-B129-1B5389E9F993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«Цифровой ион»</Template>
  <TotalTime>0</TotalTime>
  <Words>804</Words>
  <Application>Microsoft Office PowerPoint</Application>
  <PresentationFormat>Широкоэкранный</PresentationFormat>
  <Paragraphs>86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Symbol</vt:lpstr>
      <vt:lpstr>Times New Roman</vt:lpstr>
      <vt:lpstr>Wingdings 3</vt:lpstr>
      <vt:lpstr>Ион</vt:lpstr>
      <vt:lpstr>Муниципальное дошкольное образовательное учреждение городского округа  Королев Московской области «Детский сад комбинированного вида № 21»</vt:lpstr>
      <vt:lpstr>Интерактивность это</vt:lpstr>
      <vt:lpstr>Выявление, обобщение и распространение инновационного педагогического опыта предполагает, что приоритетным признаком в оценке качества работы воспитателя и образовательного учреждения становится совокупность, включающая в себя инновационность, наличие в опыте современных технологических подходов, научно-объективную оценку процесса и результата деятельности.  </vt:lpstr>
      <vt:lpstr>Презентация PowerPoint</vt:lpstr>
      <vt:lpstr>Методические принципы мастер-класса:</vt:lpstr>
      <vt:lpstr>В ходе мастер-класса участники:</vt:lpstr>
      <vt:lpstr>Презентация педагогического опыта педагогом-мастером: </vt:lpstr>
      <vt:lpstr>Проведение имитационной игры: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2020-12-15T19:45:21Z</dcterms:created>
  <dcterms:modified xsi:type="dcterms:W3CDTF">2020-12-28T20:53:05Z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