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7"/>
  </p:notesMasterIdLst>
  <p:sldIdLst>
    <p:sldId id="283" r:id="rId2"/>
    <p:sldId id="286" r:id="rId3"/>
    <p:sldId id="303" r:id="rId4"/>
    <p:sldId id="288" r:id="rId5"/>
    <p:sldId id="297" r:id="rId6"/>
    <p:sldId id="306" r:id="rId7"/>
    <p:sldId id="304" r:id="rId8"/>
    <p:sldId id="317" r:id="rId9"/>
    <p:sldId id="316" r:id="rId10"/>
    <p:sldId id="319" r:id="rId11"/>
    <p:sldId id="326" r:id="rId12"/>
    <p:sldId id="320" r:id="rId13"/>
    <p:sldId id="327" r:id="rId14"/>
    <p:sldId id="328" r:id="rId15"/>
    <p:sldId id="32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FF66"/>
    <a:srgbClr val="FFFF00"/>
    <a:srgbClr val="FFFFCC"/>
    <a:srgbClr val="FF0000"/>
    <a:srgbClr val="9933FF"/>
    <a:srgbClr val="1DD93C"/>
    <a:srgbClr val="F1ED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image" Target="../media/image42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12" Type="http://schemas.openxmlformats.org/officeDocument/2006/relationships/image" Target="../media/image41.wmf"/><Relationship Id="rId2" Type="http://schemas.openxmlformats.org/officeDocument/2006/relationships/image" Target="../media/image31.wmf"/><Relationship Id="rId1" Type="http://schemas.openxmlformats.org/officeDocument/2006/relationships/image" Target="../media/image27.wmf"/><Relationship Id="rId6" Type="http://schemas.openxmlformats.org/officeDocument/2006/relationships/image" Target="../media/image35.wmf"/><Relationship Id="rId11" Type="http://schemas.openxmlformats.org/officeDocument/2006/relationships/image" Target="../media/image40.wmf"/><Relationship Id="rId5" Type="http://schemas.openxmlformats.org/officeDocument/2006/relationships/image" Target="../media/image34.wmf"/><Relationship Id="rId10" Type="http://schemas.openxmlformats.org/officeDocument/2006/relationships/image" Target="../media/image39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Relationship Id="rId14" Type="http://schemas.openxmlformats.org/officeDocument/2006/relationships/image" Target="../media/image4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6.wmf"/><Relationship Id="rId7" Type="http://schemas.openxmlformats.org/officeDocument/2006/relationships/image" Target="../media/image49.wmf"/><Relationship Id="rId12" Type="http://schemas.openxmlformats.org/officeDocument/2006/relationships/image" Target="../media/image54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8.wmf"/><Relationship Id="rId11" Type="http://schemas.openxmlformats.org/officeDocument/2006/relationships/image" Target="../media/image53.wmf"/><Relationship Id="rId5" Type="http://schemas.openxmlformats.org/officeDocument/2006/relationships/image" Target="../media/image47.wmf"/><Relationship Id="rId10" Type="http://schemas.openxmlformats.org/officeDocument/2006/relationships/image" Target="../media/image52.wmf"/><Relationship Id="rId4" Type="http://schemas.openxmlformats.org/officeDocument/2006/relationships/image" Target="../media/image27.wmf"/><Relationship Id="rId9" Type="http://schemas.openxmlformats.org/officeDocument/2006/relationships/image" Target="../media/image5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emf"/><Relationship Id="rId2" Type="http://schemas.openxmlformats.org/officeDocument/2006/relationships/image" Target="../media/image58.emf"/><Relationship Id="rId1" Type="http://schemas.openxmlformats.org/officeDocument/2006/relationships/image" Target="../media/image5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0"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CE5D340-B423-42DC-B787-72B9576622CD}" type="datetimeFigureOut">
              <a:rPr lang="ru-RU"/>
              <a:pPr>
                <a:defRPr/>
              </a:pPr>
              <a:t>03.01.2021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0"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1C3139B-C702-40A8-8B3B-6569B15B0E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4408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193174-FEF7-4148-B2AA-D6E5C7858B64}" type="slidenum">
              <a:rPr lang="ru-RU">
                <a:latin typeface="Arial" charset="0"/>
                <a:cs typeface="Arial" charset="0"/>
              </a:rPr>
              <a:pPr/>
              <a:t>1</a:t>
            </a:fld>
            <a:endParaRPr lang="ru-RU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152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C3139B-C702-40A8-8B3B-6569B15B0E7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4619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C3139B-C702-40A8-8B3B-6569B15B0E76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210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C3139B-C702-40A8-8B3B-6569B15B0E7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317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C3139B-C702-40A8-8B3B-6569B15B0E7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187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C3139B-C702-40A8-8B3B-6569B15B0E76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987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C3139B-C702-40A8-8B3B-6569B15B0E7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773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C3139B-C702-40A8-8B3B-6569B15B0E7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115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C3139B-C702-40A8-8B3B-6569B15B0E7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280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C3139B-C702-40A8-8B3B-6569B15B0E7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395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C3139B-C702-40A8-8B3B-6569B15B0E7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581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C3139B-C702-40A8-8B3B-6569B15B0E7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86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C3139B-C702-40A8-8B3B-6569B15B0E7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320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48 w 5184"/>
                  <a:gd name="T3" fmla="*/ 3159 h 3159"/>
                  <a:gd name="T4" fmla="*/ 5248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64 w 556"/>
                  <a:gd name="T5" fmla="*/ 3159 h 3159"/>
                  <a:gd name="T6" fmla="*/ 564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kumimoji="0" lang="ru-RU" sz="1800"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5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5 w 251"/>
                <a:gd name="T7" fmla="*/ 12 h 12"/>
                <a:gd name="T8" fmla="*/ 255 w 251"/>
                <a:gd name="T9" fmla="*/ 0 h 12"/>
                <a:gd name="T10" fmla="*/ 255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961 w 251"/>
                <a:gd name="T5" fmla="*/ 12 h 12"/>
                <a:gd name="T6" fmla="*/ 96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8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84 w 4724"/>
                  <a:gd name="T7" fmla="*/ 12 h 12"/>
                  <a:gd name="T8" fmla="*/ 4784 w 4724"/>
                  <a:gd name="T9" fmla="*/ 0 h 12"/>
                  <a:gd name="T10" fmla="*/ 478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kumimoji="0" lang="ru-RU" sz="1800">
                  <a:cs typeface="+mn-cs"/>
                </a:endParaRPr>
              </a:p>
            </p:txBody>
          </p:sp>
        </p:grpSp>
      </p:grpSp>
      <p:sp>
        <p:nvSpPr>
          <p:cNvPr id="1843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843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C45BAF-E9D8-4D33-9B6D-E4313CBBA2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9E309-2BB3-4BD0-9749-335096FC1A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952EB-CD5D-468D-9D34-DFA9594DE0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5E4C7-E06D-43C0-88C4-031BC81EF8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C3F7B-DB93-4C38-93C1-A1181C4F1B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C49F2-9BDC-49A4-81A6-0DA3B21919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573C1-3D2C-4D7D-9F94-729A2043D6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50732-7416-4205-A783-1B809072D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5113A-7640-44DE-A93A-3BFCED9FA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7CF1F-4219-4C13-88CD-45FA4A34BC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B188E-1E08-4BE2-8F5A-A6425CC1D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48 w 5184"/>
                <a:gd name="T3" fmla="*/ 3159 h 3159"/>
                <a:gd name="T4" fmla="*/ 5248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64 w 556"/>
                <a:gd name="T5" fmla="*/ 3159 h 3159"/>
                <a:gd name="T6" fmla="*/ 564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8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84 w 4724"/>
                  <a:gd name="T7" fmla="*/ 12 h 12"/>
                  <a:gd name="T8" fmla="*/ 4784 w 4724"/>
                  <a:gd name="T9" fmla="*/ 0 h 12"/>
                  <a:gd name="T10" fmla="*/ 478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33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kumimoji="0" lang="ru-RU" sz="1800">
                  <a:cs typeface="+mn-cs"/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961 w 251"/>
                  <a:gd name="T5" fmla="*/ 12 h 12"/>
                  <a:gd name="T6" fmla="*/ 96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5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5 w 251"/>
                  <a:gd name="T7" fmla="*/ 12 h 12"/>
                  <a:gd name="T8" fmla="*/ 255 w 251"/>
                  <a:gd name="T9" fmla="*/ 0 h 12"/>
                  <a:gd name="T10" fmla="*/ 255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33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kumimoji="0" lang="ru-RU" sz="1800">
                  <a:cs typeface="+mn-cs"/>
                </a:endParaRPr>
              </a:p>
            </p:txBody>
          </p:sp>
        </p:grpSp>
      </p:grpSp>
      <p:sp>
        <p:nvSpPr>
          <p:cNvPr id="1833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833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33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33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33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A0886BB-B626-44DE-8CAE-E60739302B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32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11" grpId="0"/>
      <p:bldP spid="183312" grpId="0" build="p">
        <p:tmplLst>
          <p:tmpl lvl="1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33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8331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33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8331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33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8331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33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8331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33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833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Arial" charset="0"/>
          <a:cs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Arial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6.emf"/><Relationship Id="rId5" Type="http://schemas.openxmlformats.org/officeDocument/2006/relationships/image" Target="../media/image55.emf"/><Relationship Id="rId4" Type="http://schemas.openxmlformats.org/officeDocument/2006/relationships/oleObject" Target="../embeddings/oleObject6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emf"/><Relationship Id="rId13" Type="http://schemas.openxmlformats.org/officeDocument/2006/relationships/oleObject" Target="../embeddings/oleObject73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58.emf"/><Relationship Id="rId12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9.bin"/><Relationship Id="rId11" Type="http://schemas.openxmlformats.org/officeDocument/2006/relationships/oleObject" Target="../embeddings/oleObject71.bin"/><Relationship Id="rId5" Type="http://schemas.openxmlformats.org/officeDocument/2006/relationships/image" Target="../media/image57.emf"/><Relationship Id="rId15" Type="http://schemas.openxmlformats.org/officeDocument/2006/relationships/oleObject" Target="../embeddings/oleObject75.bin"/><Relationship Id="rId10" Type="http://schemas.openxmlformats.org/officeDocument/2006/relationships/image" Target="../media/image59.emf"/><Relationship Id="rId4" Type="http://schemas.openxmlformats.org/officeDocument/2006/relationships/oleObject" Target="../embeddings/oleObject68.bin"/><Relationship Id="rId9" Type="http://schemas.openxmlformats.org/officeDocument/2006/relationships/oleObject" Target="../embeddings/oleObject70.bin"/><Relationship Id="rId14" Type="http://schemas.openxmlformats.org/officeDocument/2006/relationships/oleObject" Target="../embeddings/oleObject7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7.wmf"/><Relationship Id="rId26" Type="http://schemas.openxmlformats.org/officeDocument/2006/relationships/image" Target="../media/image11.wmf"/><Relationship Id="rId3" Type="http://schemas.openxmlformats.org/officeDocument/2006/relationships/slideLayout" Target="../slideLayouts/slideLayout7.xml"/><Relationship Id="rId21" Type="http://schemas.openxmlformats.org/officeDocument/2006/relationships/oleObject" Target="../embeddings/oleObject9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7.bin"/><Relationship Id="rId25" Type="http://schemas.openxmlformats.org/officeDocument/2006/relationships/oleObject" Target="../embeddings/oleObject11.bin"/><Relationship Id="rId2" Type="http://schemas.openxmlformats.org/officeDocument/2006/relationships/tags" Target="../tags/tag2.xml"/><Relationship Id="rId16" Type="http://schemas.openxmlformats.org/officeDocument/2006/relationships/image" Target="../media/image6.wmf"/><Relationship Id="rId20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oleObject" Target="../embeddings/oleObject4.bin"/><Relationship Id="rId24" Type="http://schemas.openxmlformats.org/officeDocument/2006/relationships/image" Target="../media/image10.wmf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23" Type="http://schemas.openxmlformats.org/officeDocument/2006/relationships/oleObject" Target="../embeddings/oleObject10.bin"/><Relationship Id="rId28" Type="http://schemas.openxmlformats.org/officeDocument/2006/relationships/image" Target="../media/image12.wmf"/><Relationship Id="rId10" Type="http://schemas.openxmlformats.org/officeDocument/2006/relationships/image" Target="../media/image3.wmf"/><Relationship Id="rId19" Type="http://schemas.openxmlformats.org/officeDocument/2006/relationships/oleObject" Target="../embeddings/oleObject8.bin"/><Relationship Id="rId4" Type="http://schemas.openxmlformats.org/officeDocument/2006/relationships/notesSlide" Target="../notesSlides/notesSlide3.xml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Relationship Id="rId22" Type="http://schemas.openxmlformats.org/officeDocument/2006/relationships/image" Target="../media/image9.wmf"/><Relationship Id="rId27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20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16.bin"/><Relationship Id="rId19" Type="http://schemas.openxmlformats.org/officeDocument/2006/relationships/image" Target="../media/image20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28.bin"/><Relationship Id="rId26" Type="http://schemas.openxmlformats.org/officeDocument/2006/relationships/oleObject" Target="../embeddings/oleObject34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29.wmf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7.wmf"/><Relationship Id="rId25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7.bin"/><Relationship Id="rId20" Type="http://schemas.openxmlformats.org/officeDocument/2006/relationships/oleObject" Target="../embeddings/oleObject29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4.wmf"/><Relationship Id="rId24" Type="http://schemas.openxmlformats.org/officeDocument/2006/relationships/oleObject" Target="../embeddings/oleObject32.bin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23" Type="http://schemas.openxmlformats.org/officeDocument/2006/relationships/oleObject" Target="../embeddings/oleObject31.bin"/><Relationship Id="rId10" Type="http://schemas.openxmlformats.org/officeDocument/2006/relationships/oleObject" Target="../embeddings/oleObject24.bin"/><Relationship Id="rId19" Type="http://schemas.openxmlformats.org/officeDocument/2006/relationships/image" Target="../media/image28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6.bin"/><Relationship Id="rId22" Type="http://schemas.openxmlformats.org/officeDocument/2006/relationships/oleObject" Target="../embeddings/oleObject30.bin"/><Relationship Id="rId27" Type="http://schemas.openxmlformats.org/officeDocument/2006/relationships/image" Target="../media/image3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36.wmf"/><Relationship Id="rId26" Type="http://schemas.openxmlformats.org/officeDocument/2006/relationships/image" Target="../media/image40.wmf"/><Relationship Id="rId3" Type="http://schemas.openxmlformats.org/officeDocument/2006/relationships/notesSlide" Target="../notesSlides/notesSlide7.xml"/><Relationship Id="rId21" Type="http://schemas.openxmlformats.org/officeDocument/2006/relationships/oleObject" Target="../embeddings/oleObject44.bin"/><Relationship Id="rId7" Type="http://schemas.openxmlformats.org/officeDocument/2006/relationships/image" Target="../media/image31.wmf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42.bin"/><Relationship Id="rId25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29" Type="http://schemas.openxmlformats.org/officeDocument/2006/relationships/oleObject" Target="../embeddings/oleObject48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6.bin"/><Relationship Id="rId11" Type="http://schemas.openxmlformats.org/officeDocument/2006/relationships/oleObject" Target="../embeddings/oleObject39.bin"/><Relationship Id="rId24" Type="http://schemas.openxmlformats.org/officeDocument/2006/relationships/image" Target="../media/image39.wmf"/><Relationship Id="rId32" Type="http://schemas.openxmlformats.org/officeDocument/2006/relationships/image" Target="../media/image43.wmf"/><Relationship Id="rId5" Type="http://schemas.openxmlformats.org/officeDocument/2006/relationships/image" Target="../media/image27.wmf"/><Relationship Id="rId15" Type="http://schemas.openxmlformats.org/officeDocument/2006/relationships/oleObject" Target="../embeddings/oleObject41.bin"/><Relationship Id="rId23" Type="http://schemas.openxmlformats.org/officeDocument/2006/relationships/oleObject" Target="../embeddings/oleObject45.bin"/><Relationship Id="rId28" Type="http://schemas.openxmlformats.org/officeDocument/2006/relationships/image" Target="../media/image41.wmf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43.bin"/><Relationship Id="rId31" Type="http://schemas.openxmlformats.org/officeDocument/2006/relationships/oleObject" Target="../embeddings/oleObject49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34.wmf"/><Relationship Id="rId22" Type="http://schemas.openxmlformats.org/officeDocument/2006/relationships/image" Target="../media/image38.wmf"/><Relationship Id="rId27" Type="http://schemas.openxmlformats.org/officeDocument/2006/relationships/oleObject" Target="../embeddings/oleObject47.bin"/><Relationship Id="rId30" Type="http://schemas.openxmlformats.org/officeDocument/2006/relationships/image" Target="../media/image4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oleObject" Target="../embeddings/oleObject55.bin"/><Relationship Id="rId18" Type="http://schemas.openxmlformats.org/officeDocument/2006/relationships/image" Target="../media/image48.wmf"/><Relationship Id="rId26" Type="http://schemas.openxmlformats.org/officeDocument/2006/relationships/oleObject" Target="../embeddings/oleObject63.bin"/><Relationship Id="rId3" Type="http://schemas.openxmlformats.org/officeDocument/2006/relationships/notesSlide" Target="../notesSlides/notesSlide9.xml"/><Relationship Id="rId21" Type="http://schemas.openxmlformats.org/officeDocument/2006/relationships/oleObject" Target="../embeddings/oleObject60.bin"/><Relationship Id="rId7" Type="http://schemas.openxmlformats.org/officeDocument/2006/relationships/image" Target="../media/image45.wmf"/><Relationship Id="rId12" Type="http://schemas.openxmlformats.org/officeDocument/2006/relationships/oleObject" Target="../embeddings/oleObject54.bin"/><Relationship Id="rId17" Type="http://schemas.openxmlformats.org/officeDocument/2006/relationships/oleObject" Target="../embeddings/oleObject58.bin"/><Relationship Id="rId25" Type="http://schemas.openxmlformats.org/officeDocument/2006/relationships/image" Target="../media/image51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7.wmf"/><Relationship Id="rId20" Type="http://schemas.openxmlformats.org/officeDocument/2006/relationships/image" Target="../media/image49.wmf"/><Relationship Id="rId29" Type="http://schemas.openxmlformats.org/officeDocument/2006/relationships/image" Target="../media/image53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27.wmf"/><Relationship Id="rId24" Type="http://schemas.openxmlformats.org/officeDocument/2006/relationships/oleObject" Target="../embeddings/oleObject62.bin"/><Relationship Id="rId32" Type="http://schemas.openxmlformats.org/officeDocument/2006/relationships/oleObject" Target="../embeddings/oleObject66.bin"/><Relationship Id="rId5" Type="http://schemas.openxmlformats.org/officeDocument/2006/relationships/image" Target="../media/image44.wmf"/><Relationship Id="rId15" Type="http://schemas.openxmlformats.org/officeDocument/2006/relationships/oleObject" Target="../embeddings/oleObject57.bin"/><Relationship Id="rId23" Type="http://schemas.openxmlformats.org/officeDocument/2006/relationships/oleObject" Target="../embeddings/oleObject61.bin"/><Relationship Id="rId28" Type="http://schemas.openxmlformats.org/officeDocument/2006/relationships/oleObject" Target="../embeddings/oleObject64.bin"/><Relationship Id="rId10" Type="http://schemas.openxmlformats.org/officeDocument/2006/relationships/oleObject" Target="../embeddings/oleObject53.bin"/><Relationship Id="rId19" Type="http://schemas.openxmlformats.org/officeDocument/2006/relationships/oleObject" Target="../embeddings/oleObject59.bin"/><Relationship Id="rId31" Type="http://schemas.openxmlformats.org/officeDocument/2006/relationships/image" Target="../media/image54.wmf"/><Relationship Id="rId4" Type="http://schemas.openxmlformats.org/officeDocument/2006/relationships/oleObject" Target="../embeddings/oleObject50.bin"/><Relationship Id="rId9" Type="http://schemas.openxmlformats.org/officeDocument/2006/relationships/image" Target="../media/image46.wmf"/><Relationship Id="rId14" Type="http://schemas.openxmlformats.org/officeDocument/2006/relationships/oleObject" Target="../embeddings/oleObject56.bin"/><Relationship Id="rId22" Type="http://schemas.openxmlformats.org/officeDocument/2006/relationships/image" Target="../media/image50.wmf"/><Relationship Id="rId27" Type="http://schemas.openxmlformats.org/officeDocument/2006/relationships/image" Target="../media/image52.wmf"/><Relationship Id="rId30" Type="http://schemas.openxmlformats.org/officeDocument/2006/relationships/oleObject" Target="../embeddings/oleObject6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309336"/>
            <a:ext cx="7543800" cy="1766888"/>
          </a:xfrm>
        </p:spPr>
        <p:txBody>
          <a:bodyPr/>
          <a:lstStyle/>
          <a:p>
            <a:pPr algn="ctr" eaLnBrk="1" hangingPunct="1"/>
            <a:r>
              <a:rPr lang="ru-RU" dirty="0" smtClean="0"/>
              <a:t>Сложение и вычитание смешанных чисел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1132" y="3192780"/>
            <a:ext cx="8378825" cy="3200400"/>
          </a:xfrm>
        </p:spPr>
        <p:txBody>
          <a:bodyPr>
            <a:normAutofit/>
          </a:bodyPr>
          <a:lstStyle/>
          <a:p>
            <a:pPr marL="2959100" indent="-2336800" algn="ctr" eaLnBrk="1" hangingPunct="1">
              <a:buFont typeface="Wingdings" pitchFamily="2" charset="2"/>
              <a:buNone/>
            </a:pPr>
            <a:endParaRPr kumimoji="0" lang="ru-RU" sz="2400" dirty="0" smtClean="0"/>
          </a:p>
          <a:p>
            <a:pPr marL="2959100" indent="-2336800" algn="ctr" eaLnBrk="1" hangingPunct="1">
              <a:buFont typeface="Wingdings" pitchFamily="2" charset="2"/>
              <a:buNone/>
            </a:pPr>
            <a:endParaRPr kumimoji="0" lang="ru-RU" sz="2400" dirty="0"/>
          </a:p>
          <a:p>
            <a:pPr marL="2959100" indent="-2336800" algn="ctr" eaLnBrk="1" hangingPunct="1">
              <a:buFont typeface="Wingdings" pitchFamily="2" charset="2"/>
              <a:buNone/>
            </a:pPr>
            <a:endParaRPr kumimoji="0" lang="ru-RU" sz="2400" dirty="0" smtClean="0"/>
          </a:p>
          <a:p>
            <a:pPr marL="2959100" indent="-2336800" algn="ctr" eaLnBrk="1" hangingPunct="1">
              <a:buFont typeface="Wingdings" pitchFamily="2" charset="2"/>
              <a:buNone/>
            </a:pPr>
            <a:r>
              <a:rPr kumimoji="0" lang="ru-RU" sz="2400" dirty="0" smtClean="0"/>
              <a:t>(урок математики в 6 классе)</a:t>
            </a:r>
          </a:p>
          <a:p>
            <a:pPr marL="2959100" indent="-2336800" algn="ctr" eaLnBrk="1" hangingPunct="1">
              <a:buFont typeface="Wingdings" pitchFamily="2" charset="2"/>
              <a:buNone/>
            </a:pPr>
            <a:endParaRPr kumimoji="0" lang="ru-RU" sz="2400" dirty="0" smtClean="0"/>
          </a:p>
          <a:p>
            <a:pPr marL="2959100" indent="-2336800" algn="ctr" eaLnBrk="1" hangingPunct="1">
              <a:buFont typeface="Wingdings" pitchFamily="2" charset="2"/>
              <a:buNone/>
            </a:pPr>
            <a:endParaRPr kumimoji="0" lang="ru-RU" sz="2400" dirty="0" smtClean="0"/>
          </a:p>
          <a:p>
            <a:pPr marL="2959100" indent="-2336800" algn="ctr" eaLnBrk="1" hangingPunct="1">
              <a:buFont typeface="Wingdings" pitchFamily="2" charset="2"/>
              <a:buNone/>
            </a:pPr>
            <a:endParaRPr kumimoji="0" lang="ru-RU" sz="2400" dirty="0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92125" y="165100"/>
            <a:ext cx="80692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ru-RU" sz="1800" dirty="0" smtClean="0">
                <a:latin typeface="Tahoma" pitchFamily="34" charset="0"/>
              </a:rPr>
              <a:t>Муниципальное бюджетное </a:t>
            </a:r>
            <a:r>
              <a:rPr kumimoji="0" lang="ru-RU" sz="1800" dirty="0">
                <a:latin typeface="Tahoma" pitchFamily="34" charset="0"/>
              </a:rPr>
              <a:t>образовательное учреждение</a:t>
            </a:r>
          </a:p>
          <a:p>
            <a:pPr algn="ctr"/>
            <a:r>
              <a:rPr kumimoji="0" lang="ru-RU" sz="1800" dirty="0" smtClean="0">
                <a:latin typeface="Tahoma" pitchFamily="34" charset="0"/>
              </a:rPr>
              <a:t>средняя общеобразовательная школа №3 </a:t>
            </a:r>
            <a:r>
              <a:rPr kumimoji="0" lang="ru-RU" sz="1800" dirty="0" err="1" smtClean="0">
                <a:latin typeface="Tahoma" pitchFamily="34" charset="0"/>
              </a:rPr>
              <a:t>г.Бирска</a:t>
            </a:r>
            <a:endParaRPr kumimoji="0" lang="ru-RU" sz="1800" dirty="0">
              <a:latin typeface="Tahom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08176" y="1051560"/>
            <a:ext cx="6556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17.11.2020</a:t>
            </a:r>
          </a:p>
          <a:p>
            <a:pPr algn="ctr"/>
            <a:r>
              <a:rPr lang="ru-RU" dirty="0" smtClean="0"/>
              <a:t>Классная работа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/>
      <p:bldP spid="148483" grpId="0" build="p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79463" y="419100"/>
            <a:ext cx="760571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0" lang="ru-RU" sz="3600" b="1">
                <a:latin typeface="Tahoma" pitchFamily="34" charset="0"/>
              </a:rPr>
              <a:t>Правило сложения смешанных чисел</a:t>
            </a:r>
            <a:r>
              <a:rPr kumimoji="0" lang="ru-RU" sz="2800">
                <a:latin typeface="Tahoma" pitchFamily="34" charset="0"/>
              </a:rPr>
              <a:t>:</a:t>
            </a:r>
          </a:p>
        </p:txBody>
      </p:sp>
      <p:sp>
        <p:nvSpPr>
          <p:cNvPr id="18435" name="Прямоугольник 3"/>
          <p:cNvSpPr>
            <a:spLocks noChangeArrowheads="1"/>
          </p:cNvSpPr>
          <p:nvPr/>
        </p:nvSpPr>
        <p:spPr bwMode="auto">
          <a:xfrm>
            <a:off x="476250" y="2027238"/>
            <a:ext cx="866775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719138">
              <a:lnSpc>
                <a:spcPct val="80000"/>
              </a:lnSpc>
            </a:pPr>
            <a:r>
              <a:rPr kumimoji="0" lang="ru-RU" sz="3200">
                <a:solidFill>
                  <a:srgbClr val="FF66CC"/>
                </a:solidFill>
                <a:latin typeface="Tahoma" pitchFamily="34" charset="0"/>
              </a:rPr>
              <a:t>Чтобы сложить смешанные числа, надо</a:t>
            </a:r>
            <a:r>
              <a:rPr kumimoji="0" lang="ru-RU" sz="280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028700" y="2714625"/>
            <a:ext cx="77819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542925"/>
            <a:r>
              <a:rPr kumimoji="0" lang="ru-RU">
                <a:solidFill>
                  <a:srgbClr val="FFFFFF"/>
                </a:solidFill>
                <a:latin typeface="Tahoma" pitchFamily="34" charset="0"/>
              </a:rPr>
              <a:t>1)привести дробные части этих чисел к наименьшему общему знаменателю;</a:t>
            </a:r>
            <a:endParaRPr kumimoji="0" lang="ru-RU">
              <a:latin typeface="Tahoma" pitchFamily="34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847725" y="3886200"/>
            <a:ext cx="8001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533400"/>
            <a:r>
              <a:rPr kumimoji="0" lang="ru-RU">
                <a:solidFill>
                  <a:srgbClr val="FFFFFF"/>
                </a:solidFill>
                <a:latin typeface="Tahoma" pitchFamily="34" charset="0"/>
              </a:rPr>
              <a:t>2)отдельно выполнить сложение целых частей и отдельно дробных частей. </a:t>
            </a:r>
            <a:endParaRPr kumimoji="0" lang="ru-RU">
              <a:latin typeface="Tahoma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942975" y="5041900"/>
            <a:ext cx="8201025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628650"/>
            <a:r>
              <a:rPr kumimoji="0" lang="ru-RU">
                <a:solidFill>
                  <a:srgbClr val="FFFFFF"/>
                </a:solidFill>
                <a:latin typeface="Tahoma" pitchFamily="34" charset="0"/>
              </a:rPr>
              <a:t> Если при сложении дробных частей получилась неправильная дробь, нужно выделить целую часть из этой дроби и прибавить ее к полученной целой части</a:t>
            </a:r>
            <a:r>
              <a:rPr kumimoji="0" lang="ru-RU" sz="2800">
                <a:solidFill>
                  <a:srgbClr val="FFFFFF"/>
                </a:solidFill>
              </a:rPr>
              <a:t>.</a:t>
            </a:r>
            <a:endParaRPr kumimoji="0" lang="ru-RU" sz="1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435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289050" y="2328863"/>
            <a:ext cx="803275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15363" name="Объект 7"/>
          <p:cNvGraphicFramePr>
            <a:graphicFrameLocks noChangeAspect="1"/>
          </p:cNvGraphicFramePr>
          <p:nvPr/>
        </p:nvGraphicFramePr>
        <p:xfrm>
          <a:off x="4629150" y="3346450"/>
          <a:ext cx="46038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4" imgW="100440" imgH="155160" progId="">
                  <p:embed/>
                </p:oleObj>
              </mc:Choice>
              <mc:Fallback>
                <p:oleObj name="Equation" r:id="rId4" imgW="100440" imgH="155160" progId="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150" y="3346450"/>
                        <a:ext cx="46038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653" name="Изображение 1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84338" y="1898650"/>
            <a:ext cx="6323012" cy="409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543300" y="495300"/>
            <a:ext cx="17367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Пример</a:t>
            </a:r>
            <a:r>
              <a:rPr lang="ru-RU"/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1"/>
          <p:cNvSpPr>
            <a:spLocks noChangeArrowheads="1"/>
          </p:cNvSpPr>
          <p:nvPr/>
        </p:nvSpPr>
        <p:spPr bwMode="auto">
          <a:xfrm>
            <a:off x="1952625" y="323850"/>
            <a:ext cx="5867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ru-RU" sz="3200" b="1">
                <a:solidFill>
                  <a:srgbClr val="FFFFFF"/>
                </a:solidFill>
                <a:latin typeface="Tahoma" pitchFamily="34" charset="0"/>
              </a:rPr>
              <a:t>Правило вычитания </a:t>
            </a:r>
          </a:p>
          <a:p>
            <a:pPr algn="ctr"/>
            <a:r>
              <a:rPr kumimoji="0" lang="ru-RU" sz="3200" b="1">
                <a:solidFill>
                  <a:srgbClr val="FFFFFF"/>
                </a:solidFill>
                <a:latin typeface="Tahoma" pitchFamily="34" charset="0"/>
              </a:rPr>
              <a:t>смешанных чисел</a:t>
            </a:r>
            <a:endParaRPr kumimoji="0" lang="ru-RU" sz="3200">
              <a:solidFill>
                <a:srgbClr val="FFFFFF"/>
              </a:solidFill>
            </a:endParaRPr>
          </a:p>
        </p:txBody>
      </p:sp>
      <p:sp>
        <p:nvSpPr>
          <p:cNvPr id="19459" name="Прямоугольник 2"/>
          <p:cNvSpPr>
            <a:spLocks noChangeArrowheads="1"/>
          </p:cNvSpPr>
          <p:nvPr/>
        </p:nvSpPr>
        <p:spPr bwMode="auto">
          <a:xfrm>
            <a:off x="952500" y="1933575"/>
            <a:ext cx="81915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kumimoji="0" lang="ru-RU" sz="2800">
                <a:solidFill>
                  <a:srgbClr val="FF66CC"/>
                </a:solidFill>
                <a:latin typeface="Tahoma" pitchFamily="34" charset="0"/>
              </a:rPr>
              <a:t>Чтобы выполнить вычитание смешанных чисел, надо:</a:t>
            </a:r>
          </a:p>
        </p:txBody>
      </p:sp>
      <p:sp>
        <p:nvSpPr>
          <p:cNvPr id="19460" name="Прямоугольник 3"/>
          <p:cNvSpPr>
            <a:spLocks noChangeArrowheads="1"/>
          </p:cNvSpPr>
          <p:nvPr/>
        </p:nvSpPr>
        <p:spPr bwMode="auto">
          <a:xfrm>
            <a:off x="1028700" y="2781300"/>
            <a:ext cx="7943850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542925"/>
            <a:r>
              <a:rPr kumimoji="0" lang="ru-RU">
                <a:solidFill>
                  <a:srgbClr val="FFFFFF"/>
                </a:solidFill>
                <a:latin typeface="Tahoma" pitchFamily="34" charset="0"/>
              </a:rPr>
              <a:t> 1) привести дробные части этих чисел к наименьшему общему знаменателю</a:t>
            </a:r>
            <a:r>
              <a:rPr kumimoji="0" lang="ru-RU" sz="2800">
                <a:solidFill>
                  <a:srgbClr val="FFFFFF"/>
                </a:solidFill>
                <a:latin typeface="Tahoma" pitchFamily="34" charset="0"/>
              </a:rPr>
              <a:t>;</a:t>
            </a:r>
            <a:endParaRPr kumimoji="0" lang="ru-RU" sz="1800"/>
          </a:p>
        </p:txBody>
      </p:sp>
      <p:sp>
        <p:nvSpPr>
          <p:cNvPr id="19461" name="Прямоугольник 5"/>
          <p:cNvSpPr>
            <a:spLocks noChangeArrowheads="1"/>
          </p:cNvSpPr>
          <p:nvPr/>
        </p:nvSpPr>
        <p:spPr bwMode="auto">
          <a:xfrm>
            <a:off x="990600" y="3876675"/>
            <a:ext cx="79914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>
                <a:solidFill>
                  <a:srgbClr val="FFFFFF"/>
                </a:solidFill>
                <a:latin typeface="Tahoma" pitchFamily="34" charset="0"/>
              </a:rPr>
              <a:t>(если дробная часть уменьшаемого меньше дробной части вычитаемого,   превратить её в неправильную дробь, уменьшив на единицу целую часть)</a:t>
            </a:r>
            <a:endParaRPr kumimoji="0" lang="ru-RU"/>
          </a:p>
        </p:txBody>
      </p:sp>
      <p:sp>
        <p:nvSpPr>
          <p:cNvPr id="19462" name="Прямоугольник 6"/>
          <p:cNvSpPr>
            <a:spLocks noChangeArrowheads="1"/>
          </p:cNvSpPr>
          <p:nvPr/>
        </p:nvSpPr>
        <p:spPr bwMode="auto">
          <a:xfrm>
            <a:off x="933450" y="5329238"/>
            <a:ext cx="7943850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628650"/>
            <a:r>
              <a:rPr kumimoji="0" lang="ru-RU" sz="280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kumimoji="0" lang="ru-RU">
                <a:solidFill>
                  <a:srgbClr val="FFFFFF"/>
                </a:solidFill>
                <a:latin typeface="Tahoma" pitchFamily="34" charset="0"/>
              </a:rPr>
              <a:t>2) отдельно выполнить вычитание целых частей и отдельно дробных частей; сложить целую и дробную части.</a:t>
            </a:r>
            <a:endParaRPr kumimoji="0"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/>
      <p:bldP spid="19460" grpId="0"/>
      <p:bldP spid="19461" grpId="0"/>
      <p:bldP spid="194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Объект 1"/>
          <p:cNvGraphicFramePr>
            <a:graphicFrameLocks noChangeAspect="1"/>
          </p:cNvGraphicFramePr>
          <p:nvPr/>
        </p:nvGraphicFramePr>
        <p:xfrm>
          <a:off x="5999163" y="4268788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Equation" r:id="rId4" imgW="100440" imgH="155160" progId="">
                  <p:embed/>
                </p:oleObj>
              </mc:Choice>
              <mc:Fallback>
                <p:oleObj name="Equation" r:id="rId4" imgW="100440" imgH="155160" progId="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9163" y="4268788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Объект 3"/>
          <p:cNvGraphicFramePr>
            <a:graphicFrameLocks noChangeAspect="1"/>
          </p:cNvGraphicFramePr>
          <p:nvPr/>
        </p:nvGraphicFramePr>
        <p:xfrm>
          <a:off x="5999163" y="4268788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Equation" r:id="rId6" imgW="100440" imgH="155160" progId="">
                  <p:embed/>
                </p:oleObj>
              </mc:Choice>
              <mc:Fallback>
                <p:oleObj name="Equation" r:id="rId6" imgW="100440" imgH="155160" progId="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9163" y="4268788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95350" y="2071688"/>
            <a:ext cx="748665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676650" y="588963"/>
            <a:ext cx="16446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Пример:</a:t>
            </a:r>
          </a:p>
        </p:txBody>
      </p:sp>
      <p:graphicFrame>
        <p:nvGraphicFramePr>
          <p:cNvPr id="17414" name="Объект 1"/>
          <p:cNvGraphicFramePr>
            <a:graphicFrameLocks noChangeAspect="1"/>
          </p:cNvGraphicFramePr>
          <p:nvPr/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8" name="Equation" r:id="rId9" imgW="100440" imgH="155160" progId="">
                  <p:embed/>
                </p:oleObj>
              </mc:Choice>
              <mc:Fallback>
                <p:oleObj name="Equation" r:id="rId9" imgW="100440" imgH="15516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Объект 2"/>
          <p:cNvGraphicFramePr>
            <a:graphicFrameLocks noChangeAspect="1"/>
          </p:cNvGraphicFramePr>
          <p:nvPr/>
        </p:nvGraphicFramePr>
        <p:xfrm>
          <a:off x="842963" y="1992313"/>
          <a:ext cx="8113712" cy="340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9" name="Equation" r:id="rId11" imgW="100440" imgH="155160" progId="">
                  <p:embed/>
                </p:oleObj>
              </mc:Choice>
              <mc:Fallback>
                <p:oleObj name="Equation" r:id="rId11" imgW="100440" imgH="155160" progId="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1992313"/>
                        <a:ext cx="8113712" cy="3408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Объект 3"/>
          <p:cNvGraphicFramePr>
            <a:graphicFrameLocks noChangeAspect="1"/>
          </p:cNvGraphicFramePr>
          <p:nvPr/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0" name="Equation" r:id="rId12" imgW="100440" imgH="155160" progId="">
                  <p:embed/>
                </p:oleObj>
              </mc:Choice>
              <mc:Fallback>
                <p:oleObj name="Equation" r:id="rId12" imgW="100440" imgH="15516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Объект 6"/>
          <p:cNvGraphicFramePr>
            <a:graphicFrameLocks noChangeAspect="1"/>
          </p:cNvGraphicFramePr>
          <p:nvPr/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1" name="Equation" r:id="rId13" imgW="100440" imgH="155160" progId="">
                  <p:embed/>
                </p:oleObj>
              </mc:Choice>
              <mc:Fallback>
                <p:oleObj name="Equation" r:id="rId13" imgW="100440" imgH="155160" progId="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8" name="Объект 7"/>
          <p:cNvGraphicFramePr>
            <a:graphicFrameLocks noChangeAspect="1"/>
          </p:cNvGraphicFramePr>
          <p:nvPr/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Equation" r:id="rId14" imgW="100440" imgH="155160" progId="">
                  <p:embed/>
                </p:oleObj>
              </mc:Choice>
              <mc:Fallback>
                <p:oleObj name="Equation" r:id="rId14" imgW="100440" imgH="155160" progId="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9" name="Объект 9"/>
          <p:cNvGraphicFramePr>
            <a:graphicFrameLocks noChangeAspect="1"/>
          </p:cNvGraphicFramePr>
          <p:nvPr/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Equation" r:id="rId15" imgW="100440" imgH="155160" progId="">
                  <p:embed/>
                </p:oleObj>
              </mc:Choice>
              <mc:Fallback>
                <p:oleObj name="Equation" r:id="rId15" imgW="100440" imgH="155160" progId="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56032"/>
            <a:ext cx="7415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Решение заданий из учебника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9060961"/>
      </p:ext>
    </p:extLst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9888" y="292608"/>
            <a:ext cx="6775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1866157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1038" y="304800"/>
            <a:ext cx="8299450" cy="2160588"/>
          </a:xfrm>
        </p:spPr>
        <p:txBody>
          <a:bodyPr/>
          <a:lstStyle/>
          <a:p>
            <a:pPr algn="ctr" eaLnBrk="1" hangingPunct="1"/>
            <a:r>
              <a:rPr lang="ru-RU" sz="4000" smtClean="0"/>
              <a:t>Что значит </a:t>
            </a:r>
            <a:br>
              <a:rPr lang="ru-RU" sz="4000" smtClean="0"/>
            </a:br>
            <a:r>
              <a:rPr lang="ru-RU" sz="4000" smtClean="0"/>
              <a:t>«сократить дробь»?</a:t>
            </a:r>
            <a:br>
              <a:rPr lang="ru-RU" sz="4000" smtClean="0"/>
            </a:br>
            <a:endParaRPr lang="ru-RU" sz="4000" b="0" smtClean="0">
              <a:solidFill>
                <a:schemeClr val="tx1"/>
              </a:solidFill>
            </a:endParaRPr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836613" y="1639888"/>
            <a:ext cx="8096250" cy="4057650"/>
          </a:xfrm>
        </p:spPr>
        <p:txBody>
          <a:bodyPr/>
          <a:lstStyle/>
          <a:p>
            <a:pPr marL="263525" indent="0" eaLnBrk="1" hangingPunct="1">
              <a:buFont typeface="Wingdings" pitchFamily="2" charset="2"/>
              <a:buNone/>
            </a:pPr>
            <a:endParaRPr kumimoji="0" lang="en-US" sz="3200" b="1" smtClean="0"/>
          </a:p>
          <a:p>
            <a:pPr marL="263525" indent="0" eaLnBrk="1" hangingPunct="1"/>
            <a:endParaRPr kumimoji="0" lang="en-US" sz="3200" b="1" smtClean="0"/>
          </a:p>
          <a:p>
            <a:pPr marL="263525" indent="0" eaLnBrk="1" hangingPunct="1"/>
            <a:r>
              <a:rPr kumimoji="0" lang="ru-RU" sz="3200" smtClean="0">
                <a:solidFill>
                  <a:srgbClr val="FF66CC"/>
                </a:solidFill>
              </a:rPr>
              <a:t>	</a:t>
            </a:r>
            <a:r>
              <a:rPr kumimoji="0" lang="ru-RU" sz="4000" smtClean="0">
                <a:solidFill>
                  <a:srgbClr val="FF66CC"/>
                </a:solidFill>
              </a:rPr>
              <a:t> Разделить числитель и знаменатель дроби на их общий делитель.</a:t>
            </a:r>
            <a:endParaRPr kumimoji="0" lang="ru-RU" sz="3200" b="1" smtClean="0">
              <a:solidFill>
                <a:srgbClr val="FF66CC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5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52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8" grpId="0"/>
      <p:bldP spid="15258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4"/>
          <p:cNvSpPr txBox="1">
            <a:spLocks noChangeArrowheads="1"/>
          </p:cNvSpPr>
          <p:nvPr/>
        </p:nvSpPr>
        <p:spPr bwMode="auto">
          <a:xfrm>
            <a:off x="5273675" y="1109663"/>
            <a:ext cx="2155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kumimoji="0" lang="ru-RU" sz="1800"/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1606550" y="1395413"/>
          <a:ext cx="842963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5" imgW="228600" imgH="393302" progId="">
                  <p:embed/>
                </p:oleObj>
              </mc:Choice>
              <mc:Fallback>
                <p:oleObj name="Equation" r:id="rId5" imgW="228600" imgH="393302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100000" contrast="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1395413"/>
                        <a:ext cx="842963" cy="148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8"/>
          <p:cNvGraphicFramePr>
            <a:graphicFrameLocks noChangeAspect="1"/>
          </p:cNvGraphicFramePr>
          <p:nvPr/>
        </p:nvGraphicFramePr>
        <p:xfrm>
          <a:off x="2620963" y="1360488"/>
          <a:ext cx="1282700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Формула" r:id="rId7" imgW="266608" imgH="393302" progId="Equation.3">
                  <p:embed/>
                </p:oleObj>
              </mc:Choice>
              <mc:Fallback>
                <p:oleObj name="Формула" r:id="rId7" imgW="266608" imgH="39330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lum bright="100000" contrast="-10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963" y="1360488"/>
                        <a:ext cx="1282700" cy="148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9"/>
          <p:cNvGraphicFramePr>
            <a:graphicFrameLocks noChangeAspect="1"/>
          </p:cNvGraphicFramePr>
          <p:nvPr/>
        </p:nvGraphicFramePr>
        <p:xfrm>
          <a:off x="5419725" y="1300163"/>
          <a:ext cx="741363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Формула" r:id="rId9" imgW="203261" imgH="393302" progId="Equation.3">
                  <p:embed/>
                </p:oleObj>
              </mc:Choice>
              <mc:Fallback>
                <p:oleObj name="Формула" r:id="rId9" imgW="203261" imgH="39330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lum bright="100000" contrast="-10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9725" y="1300163"/>
                        <a:ext cx="741363" cy="148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/>
        </p:nvGraphicFramePr>
        <p:xfrm>
          <a:off x="6223000" y="1282700"/>
          <a:ext cx="1203325" cy="157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Формула" r:id="rId11" imgW="266608" imgH="393302" progId="Equation.3">
                  <p:embed/>
                </p:oleObj>
              </mc:Choice>
              <mc:Fallback>
                <p:oleObj name="Формула" r:id="rId11" imgW="266608" imgH="39330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lum bright="100000" contrast="-10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0" y="1282700"/>
                        <a:ext cx="1203325" cy="1576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1"/>
          <p:cNvGraphicFramePr>
            <a:graphicFrameLocks noChangeAspect="1"/>
          </p:cNvGraphicFramePr>
          <p:nvPr/>
        </p:nvGraphicFramePr>
        <p:xfrm>
          <a:off x="1600200" y="3197225"/>
          <a:ext cx="914400" cy="142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Формула" r:id="rId13" imgW="203261" imgH="393302" progId="Equation.3">
                  <p:embed/>
                </p:oleObj>
              </mc:Choice>
              <mc:Fallback>
                <p:oleObj name="Формула" r:id="rId13" imgW="203261" imgH="393302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lum bright="100000" contrast="-10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197225"/>
                        <a:ext cx="914400" cy="1420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2"/>
          <p:cNvGraphicFramePr>
            <a:graphicFrameLocks noChangeAspect="1"/>
          </p:cNvGraphicFramePr>
          <p:nvPr/>
        </p:nvGraphicFramePr>
        <p:xfrm>
          <a:off x="2595563" y="3197225"/>
          <a:ext cx="1420812" cy="150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Формула" r:id="rId15" imgW="266608" imgH="393302" progId="Equation.3">
                  <p:embed/>
                </p:oleObj>
              </mc:Choice>
              <mc:Fallback>
                <p:oleObj name="Формула" r:id="rId15" imgW="266608" imgH="393302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lum bright="100000" contrast="-10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5563" y="3197225"/>
                        <a:ext cx="1420812" cy="1503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13"/>
          <p:cNvGraphicFramePr>
            <a:graphicFrameLocks noChangeAspect="1"/>
          </p:cNvGraphicFramePr>
          <p:nvPr/>
        </p:nvGraphicFramePr>
        <p:xfrm>
          <a:off x="5422900" y="3222625"/>
          <a:ext cx="849313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" name="Формула" r:id="rId17" imgW="152124" imgH="393539" progId="Equation.3">
                  <p:embed/>
                </p:oleObj>
              </mc:Choice>
              <mc:Fallback>
                <p:oleObj name="Формула" r:id="rId17" imgW="152124" imgH="39353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lum bright="100000" contrast="-10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2900" y="3222625"/>
                        <a:ext cx="849313" cy="146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4"/>
          <p:cNvGraphicFramePr>
            <a:graphicFrameLocks noChangeAspect="1"/>
          </p:cNvGraphicFramePr>
          <p:nvPr/>
        </p:nvGraphicFramePr>
        <p:xfrm>
          <a:off x="6234113" y="3244850"/>
          <a:ext cx="2173287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Формула" r:id="rId19" imgW="494956" imgH="393539" progId="Equation.3">
                  <p:embed/>
                </p:oleObj>
              </mc:Choice>
              <mc:Fallback>
                <p:oleObj name="Формула" r:id="rId19" imgW="494956" imgH="39353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lum bright="100000" contrast="-10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4113" y="3244850"/>
                        <a:ext cx="2173287" cy="1423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5"/>
          <p:cNvGraphicFramePr>
            <a:graphicFrameLocks noChangeAspect="1"/>
          </p:cNvGraphicFramePr>
          <p:nvPr/>
        </p:nvGraphicFramePr>
        <p:xfrm>
          <a:off x="1593850" y="5006975"/>
          <a:ext cx="1001713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Формула" r:id="rId21" imgW="228600" imgH="393302" progId="Equation.3">
                  <p:embed/>
                </p:oleObj>
              </mc:Choice>
              <mc:Fallback>
                <p:oleObj name="Формула" r:id="rId21" imgW="228600" imgH="393302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lum bright="100000" contrast="-10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5006975"/>
                        <a:ext cx="1001713" cy="1454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6"/>
          <p:cNvGraphicFramePr>
            <a:graphicFrameLocks noChangeAspect="1"/>
          </p:cNvGraphicFramePr>
          <p:nvPr/>
        </p:nvGraphicFramePr>
        <p:xfrm>
          <a:off x="2609850" y="5018088"/>
          <a:ext cx="1316038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Формула" r:id="rId23" imgW="266608" imgH="393302" progId="Equation.3">
                  <p:embed/>
                </p:oleObj>
              </mc:Choice>
              <mc:Fallback>
                <p:oleObj name="Формула" r:id="rId23" imgW="266608" imgH="393302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lum bright="100000" contrast="-10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5018088"/>
                        <a:ext cx="1316038" cy="1454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7"/>
          <p:cNvGraphicFramePr>
            <a:graphicFrameLocks noChangeAspect="1"/>
          </p:cNvGraphicFramePr>
          <p:nvPr/>
        </p:nvGraphicFramePr>
        <p:xfrm>
          <a:off x="5351463" y="5027613"/>
          <a:ext cx="719137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Формула" r:id="rId25" imgW="203261" imgH="393302" progId="Equation.3">
                  <p:embed/>
                </p:oleObj>
              </mc:Choice>
              <mc:Fallback>
                <p:oleObj name="Формула" r:id="rId25" imgW="203261" imgH="393302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lum bright="100000" contrast="-10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1463" y="5027613"/>
                        <a:ext cx="719137" cy="1355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18"/>
          <p:cNvGraphicFramePr>
            <a:graphicFrameLocks noChangeAspect="1"/>
          </p:cNvGraphicFramePr>
          <p:nvPr/>
        </p:nvGraphicFramePr>
        <p:xfrm>
          <a:off x="6289675" y="5060950"/>
          <a:ext cx="1147763" cy="130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Формула" r:id="rId27" imgW="266608" imgH="393302" progId="Equation.3">
                  <p:embed/>
                </p:oleObj>
              </mc:Choice>
              <mc:Fallback>
                <p:oleObj name="Формула" r:id="rId27" imgW="266608" imgH="393302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lum bright="100000" contrast="-10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9675" y="5060950"/>
                        <a:ext cx="1147763" cy="1306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628775" y="311150"/>
            <a:ext cx="632777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ru-RU" sz="4400">
                <a:latin typeface="Tahoma" pitchFamily="34" charset="0"/>
              </a:rPr>
              <a:t>Сократите    дроби:</a:t>
            </a:r>
          </a:p>
        </p:txBody>
      </p:sp>
    </p:spTree>
    <p:custDataLst>
      <p:tags r:id="rId2"/>
    </p:custData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4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155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1155" decel="100000"/>
                                        <p:tgtEl>
                                          <p:spTgt spid="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1155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1155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155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1155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1155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1155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155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1155" decel="100000"/>
                                        <p:tgtEl>
                                          <p:spTgt spid="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1155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1155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155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1155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7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8" dur="1155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1155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155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1155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5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6" dur="1155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7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1155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155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1155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4" dur="1155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5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6" dur="1155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7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06475" y="276225"/>
            <a:ext cx="7543800" cy="1422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4000" smtClean="0"/>
              <a:t>Какая дробь называется неправильной?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625600"/>
            <a:ext cx="7626350" cy="1493838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kumimoji="0" lang="ru-RU" b="1" smtClean="0">
                <a:solidFill>
                  <a:srgbClr val="FF66CC"/>
                </a:solidFill>
              </a:rPr>
              <a:t>Дробь, у которой числитель </a:t>
            </a:r>
          </a:p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kumimoji="0" lang="ru-RU" b="1" smtClean="0">
                <a:solidFill>
                  <a:srgbClr val="FF66CC"/>
                </a:solidFill>
              </a:rPr>
              <a:t>не меньше знаменателя;</a:t>
            </a:r>
          </a:p>
          <a:p>
            <a:pPr marL="0" indent="0"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kumimoji="0" lang="ru-RU" b="1" smtClean="0">
                <a:solidFill>
                  <a:srgbClr val="FF66CC"/>
                </a:solidFill>
              </a:rPr>
              <a:t> другими словами, числитель больше знаменателя или равен знаменателю</a:t>
            </a:r>
            <a:r>
              <a:rPr kumimoji="0" lang="ru-RU" smtClean="0">
                <a:solidFill>
                  <a:srgbClr val="FF66CC"/>
                </a:solidFill>
              </a:rPr>
              <a:t>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600" y="5338763"/>
            <a:ext cx="7958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ru-RU" sz="3600" b="1">
                <a:solidFill>
                  <a:srgbClr val="FF66CC"/>
                </a:solidFill>
                <a:latin typeface="Tahoma" pitchFamily="34" charset="0"/>
              </a:rPr>
              <a:t>Надо числитель разделить на знаменатель.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49338" y="4140200"/>
            <a:ext cx="80946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ru-RU" sz="4000" b="1">
                <a:latin typeface="Tahoma" pitchFamily="34" charset="0"/>
              </a:rPr>
              <a:t> </a:t>
            </a:r>
            <a:r>
              <a:rPr kumimoji="0" lang="ru-RU" sz="3200" b="1">
                <a:latin typeface="Tahoma" pitchFamily="34" charset="0"/>
              </a:rPr>
              <a:t>Как выделить целую часть из неправильной дроби 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/>
      <p:bldP spid="155651" grpId="0" build="p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68338" y="434975"/>
            <a:ext cx="7664450" cy="1204913"/>
          </a:xfrm>
        </p:spPr>
        <p:txBody>
          <a:bodyPr/>
          <a:lstStyle/>
          <a:p>
            <a:pPr algn="ctr" eaLnBrk="1" hangingPunct="1"/>
            <a:r>
              <a:rPr lang="ru-RU" sz="4000" b="0" smtClean="0">
                <a:solidFill>
                  <a:schemeClr val="tx1"/>
                </a:solidFill>
                <a:effectLst/>
              </a:rPr>
              <a:t>Выделите целую часть из неправильной дроби</a:t>
            </a:r>
            <a:endParaRPr lang="ru-RU" sz="4000" b="0" smtClean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57213" y="2333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4000" b="1" i="1" kern="0" dirty="0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ea typeface="+mj-ea"/>
                <a:cs typeface="+mj-cs"/>
              </a:rPr>
              <a:t> </a:t>
            </a:r>
            <a:endParaRPr kumimoji="0" lang="ru-RU" sz="4400" b="1" i="1" kern="0" dirty="0">
              <a:solidFill>
                <a:srgbClr val="99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  <a:ea typeface="+mj-ea"/>
              <a:cs typeface="+mj-cs"/>
            </a:endParaRP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889000" y="1951038"/>
          <a:ext cx="1727200" cy="152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Формула" r:id="rId4" imgW="494956" imgH="393539" progId="Equation.3">
                  <p:embed/>
                </p:oleObj>
              </mc:Choice>
              <mc:Fallback>
                <p:oleObj name="Формула" r:id="rId4" imgW="494956" imgH="393539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1951038"/>
                        <a:ext cx="1727200" cy="152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4643438" y="1951038"/>
          <a:ext cx="1873250" cy="151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Формула" r:id="rId6" imgW="494956" imgH="393539" progId="Equation.3">
                  <p:embed/>
                </p:oleObj>
              </mc:Choice>
              <mc:Fallback>
                <p:oleObj name="Формула" r:id="rId6" imgW="494956" imgH="39353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1951038"/>
                        <a:ext cx="1873250" cy="1519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2"/>
          <p:cNvGraphicFramePr>
            <a:graphicFrameLocks noChangeAspect="1"/>
          </p:cNvGraphicFramePr>
          <p:nvPr/>
        </p:nvGraphicFramePr>
        <p:xfrm>
          <a:off x="941388" y="4181475"/>
          <a:ext cx="2287587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Формула" r:id="rId8" imgW="596923" imgH="393539" progId="Equation.3">
                  <p:embed/>
                </p:oleObj>
              </mc:Choice>
              <mc:Fallback>
                <p:oleObj name="Формула" r:id="rId8" imgW="596923" imgH="39353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388" y="4181475"/>
                        <a:ext cx="2287587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"/>
          <p:cNvGraphicFramePr>
            <a:graphicFrameLocks noChangeAspect="1"/>
          </p:cNvGraphicFramePr>
          <p:nvPr/>
        </p:nvGraphicFramePr>
        <p:xfrm>
          <a:off x="4772025" y="4054475"/>
          <a:ext cx="1684338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Формула" r:id="rId10" imgW="469601" imgH="393539" progId="Equation.3">
                  <p:embed/>
                </p:oleObj>
              </mc:Choice>
              <mc:Fallback>
                <p:oleObj name="Формула" r:id="rId10" imgW="469601" imgH="39353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025" y="4054475"/>
                        <a:ext cx="1684338" cy="1443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6623050" y="4003675"/>
          <a:ext cx="892175" cy="151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Формула" r:id="rId12" imgW="241269" imgH="393302" progId="Equation.3">
                  <p:embed/>
                </p:oleObj>
              </mc:Choice>
              <mc:Fallback>
                <p:oleObj name="Формула" r:id="rId12" imgW="241269" imgH="39330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3050" y="4003675"/>
                        <a:ext cx="892175" cy="1516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2752725" y="1951038"/>
          <a:ext cx="982663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Формула" r:id="rId14" imgW="203261" imgH="393302" progId="Equation.3">
                  <p:embed/>
                </p:oleObj>
              </mc:Choice>
              <mc:Fallback>
                <p:oleObj name="Формула" r:id="rId14" imgW="203261" imgH="39330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2725" y="1951038"/>
                        <a:ext cx="982663" cy="156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13"/>
          <p:cNvGraphicFramePr>
            <a:graphicFrameLocks noChangeAspect="1"/>
          </p:cNvGraphicFramePr>
          <p:nvPr/>
        </p:nvGraphicFramePr>
        <p:xfrm>
          <a:off x="6734175" y="2006600"/>
          <a:ext cx="938213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Формула" r:id="rId16" imgW="203261" imgH="393302" progId="Equation.3">
                  <p:embed/>
                </p:oleObj>
              </mc:Choice>
              <mc:Fallback>
                <p:oleObj name="Формула" r:id="rId16" imgW="203261" imgH="39330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4175" y="2006600"/>
                        <a:ext cx="938213" cy="1416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14"/>
          <p:cNvGraphicFramePr>
            <a:graphicFrameLocks noChangeAspect="1"/>
          </p:cNvGraphicFramePr>
          <p:nvPr/>
        </p:nvGraphicFramePr>
        <p:xfrm>
          <a:off x="3189288" y="4471988"/>
          <a:ext cx="71437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Формула" r:id="rId18" imgW="190592" imgH="164702" progId="Equation.3">
                  <p:embed/>
                </p:oleObj>
              </mc:Choice>
              <mc:Fallback>
                <p:oleObj name="Формула" r:id="rId18" imgW="190592" imgH="164702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288" y="4471988"/>
                        <a:ext cx="714375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6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981075" y="277813"/>
            <a:ext cx="7705725" cy="1143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0" lang="ru-RU" sz="3200" b="1" i="1" kern="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ea typeface="+mj-ea"/>
                <a:cs typeface="+mj-cs"/>
              </a:rPr>
              <a:t> </a:t>
            </a:r>
            <a:endParaRPr kumimoji="0" lang="ru-RU" sz="3600" b="1" i="1" kern="0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695450" y="161925"/>
            <a:ext cx="57531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ru-RU" sz="4000">
                <a:latin typeface="Tahoma" pitchFamily="34" charset="0"/>
              </a:rPr>
              <a:t>Представить в виде  неправильной дроби:</a:t>
            </a:r>
          </a:p>
        </p:txBody>
      </p:sp>
      <p:graphicFrame>
        <p:nvGraphicFramePr>
          <p:cNvPr id="10244" name="Object 9"/>
          <p:cNvGraphicFramePr>
            <a:graphicFrameLocks noChangeAspect="1"/>
          </p:cNvGraphicFramePr>
          <p:nvPr/>
        </p:nvGraphicFramePr>
        <p:xfrm>
          <a:off x="4527550" y="3384550"/>
          <a:ext cx="88900" cy="8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6" name="Формула" r:id="rId4" imgW="88579" imgH="88579" progId="Equation.3">
                  <p:embed/>
                </p:oleObj>
              </mc:Choice>
              <mc:Fallback>
                <p:oleObj name="Формула" r:id="rId4" imgW="88579" imgH="8857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7550" y="3384550"/>
                        <a:ext cx="88900" cy="8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6" name="Object 5"/>
          <p:cNvGraphicFramePr>
            <a:graphicFrameLocks noChangeAspect="1"/>
          </p:cNvGraphicFramePr>
          <p:nvPr/>
        </p:nvGraphicFramePr>
        <p:xfrm>
          <a:off x="506413" y="1825625"/>
          <a:ext cx="2520950" cy="162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7" name="Формула" r:id="rId6" imgW="558892" imgH="393539" progId="Equation.3">
                  <p:embed/>
                </p:oleObj>
              </mc:Choice>
              <mc:Fallback>
                <p:oleObj name="Формула" r:id="rId6" imgW="558892" imgH="39353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1825625"/>
                        <a:ext cx="2520950" cy="162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7" name="Object 4"/>
          <p:cNvGraphicFramePr>
            <a:graphicFrameLocks noChangeAspect="1"/>
          </p:cNvGraphicFramePr>
          <p:nvPr/>
        </p:nvGraphicFramePr>
        <p:xfrm>
          <a:off x="4556125" y="1846263"/>
          <a:ext cx="2592388" cy="160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name="Формула" r:id="rId8" imgW="558892" imgH="393539" progId="Equation.3">
                  <p:embed/>
                </p:oleObj>
              </mc:Choice>
              <mc:Fallback>
                <p:oleObj name="Формула" r:id="rId8" imgW="558892" imgH="39353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1846263"/>
                        <a:ext cx="2592388" cy="160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8" name="Object 13"/>
          <p:cNvGraphicFramePr>
            <a:graphicFrameLocks noChangeAspect="1"/>
          </p:cNvGraphicFramePr>
          <p:nvPr/>
        </p:nvGraphicFramePr>
        <p:xfrm>
          <a:off x="534988" y="4170363"/>
          <a:ext cx="2419350" cy="169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9" name="Формула" r:id="rId10" imgW="609600" imgH="393539" progId="Equation.3">
                  <p:embed/>
                </p:oleObj>
              </mc:Choice>
              <mc:Fallback>
                <p:oleObj name="Формула" r:id="rId10" imgW="609600" imgH="39353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4170363"/>
                        <a:ext cx="2419350" cy="169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7"/>
          <p:cNvGraphicFramePr>
            <a:graphicFrameLocks noChangeAspect="1"/>
          </p:cNvGraphicFramePr>
          <p:nvPr/>
        </p:nvGraphicFramePr>
        <p:xfrm>
          <a:off x="4660900" y="4148138"/>
          <a:ext cx="2587625" cy="163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0" name="Формула" r:id="rId12" imgW="482278" imgH="393539" progId="Equation.3">
                  <p:embed/>
                </p:oleObj>
              </mc:Choice>
              <mc:Fallback>
                <p:oleObj name="Формула" r:id="rId12" imgW="482278" imgH="39353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900" y="4148138"/>
                        <a:ext cx="2587625" cy="163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7148513" y="4170363"/>
          <a:ext cx="981075" cy="167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Формула" r:id="rId14" imgW="215931" imgH="393302" progId="Equation.3">
                  <p:embed/>
                </p:oleObj>
              </mc:Choice>
              <mc:Fallback>
                <p:oleObj name="Формула" r:id="rId14" imgW="215931" imgH="39330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8513" y="4170363"/>
                        <a:ext cx="981075" cy="167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Object 1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2" name="Формула" r:id="rId16" imgW="113956" imgH="215801" progId="Equation.3">
                  <p:embed/>
                </p:oleObj>
              </mc:Choice>
              <mc:Fallback>
                <p:oleObj name="Формула" r:id="rId16" imgW="113956" imgH="215801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15"/>
          <p:cNvGraphicFramePr>
            <a:graphicFrameLocks noChangeAspect="1"/>
          </p:cNvGraphicFramePr>
          <p:nvPr/>
        </p:nvGraphicFramePr>
        <p:xfrm>
          <a:off x="7089775" y="1828800"/>
          <a:ext cx="825500" cy="167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3" name="Формула" r:id="rId18" imgW="228600" imgH="393302" progId="Equation.3">
                  <p:embed/>
                </p:oleObj>
              </mc:Choice>
              <mc:Fallback>
                <p:oleObj name="Формула" r:id="rId18" imgW="228600" imgH="393302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lum bright="100000" contrast="-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9775" y="1828800"/>
                        <a:ext cx="825500" cy="167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16"/>
          <p:cNvGraphicFramePr>
            <a:graphicFrameLocks noChangeAspect="1"/>
          </p:cNvGraphicFramePr>
          <p:nvPr/>
        </p:nvGraphicFramePr>
        <p:xfrm>
          <a:off x="3073400" y="1839913"/>
          <a:ext cx="660400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" name="Формула" r:id="rId20" imgW="152124" imgH="393539" progId="Equation.3">
                  <p:embed/>
                </p:oleObj>
              </mc:Choice>
              <mc:Fallback>
                <p:oleObj name="Формула" r:id="rId20" imgW="152124" imgH="393539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lum bright="100000" contrast="-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3400" y="1839913"/>
                        <a:ext cx="660400" cy="168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3" name="Object 2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5" name="Формула" r:id="rId22" imgW="113956" imgH="215801" progId="Equation.3">
                  <p:embed/>
                </p:oleObj>
              </mc:Choice>
              <mc:Fallback>
                <p:oleObj name="Формула" r:id="rId22" imgW="113956" imgH="215801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4" name="Object 27"/>
          <p:cNvGraphicFramePr>
            <a:graphicFrameLocks noChangeAspect="1"/>
          </p:cNvGraphicFramePr>
          <p:nvPr/>
        </p:nvGraphicFramePr>
        <p:xfrm>
          <a:off x="2743200" y="5426075"/>
          <a:ext cx="13811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6" name="Формула" r:id="rId23" imgW="113956" imgH="215801" progId="Equation.3">
                  <p:embed/>
                </p:oleObj>
              </mc:Choice>
              <mc:Fallback>
                <p:oleObj name="Формула" r:id="rId23" imgW="113956" imgH="215801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426075"/>
                        <a:ext cx="1381125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5" name="Object 2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7" name="Формула" r:id="rId24" imgW="113956" imgH="215801" progId="Equation.3">
                  <p:embed/>
                </p:oleObj>
              </mc:Choice>
              <mc:Fallback>
                <p:oleObj name="Формула" r:id="rId24" imgW="113956" imgH="215801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6" name="Object 18"/>
          <p:cNvGraphicFramePr>
            <a:graphicFrameLocks noChangeAspect="1"/>
          </p:cNvGraphicFramePr>
          <p:nvPr/>
        </p:nvGraphicFramePr>
        <p:xfrm>
          <a:off x="4197350" y="3321050"/>
          <a:ext cx="3175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8" name="Формула" r:id="rId25" imgW="113956" imgH="215801" progId="Equation.3">
                  <p:embed/>
                </p:oleObj>
              </mc:Choice>
              <mc:Fallback>
                <p:oleObj name="Формула" r:id="rId25" imgW="113956" imgH="215801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7350" y="3321050"/>
                        <a:ext cx="3175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5" name="Object 19"/>
          <p:cNvGraphicFramePr>
            <a:graphicFrameLocks noChangeAspect="1"/>
          </p:cNvGraphicFramePr>
          <p:nvPr/>
        </p:nvGraphicFramePr>
        <p:xfrm>
          <a:off x="3027363" y="4192588"/>
          <a:ext cx="855662" cy="161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9" name="Формула" r:id="rId26" imgW="228600" imgH="393302" progId="Equation.3">
                  <p:embed/>
                </p:oleObj>
              </mc:Choice>
              <mc:Fallback>
                <p:oleObj name="Формула" r:id="rId26" imgW="228600" imgH="393302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lum bright="100000" contrast="-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7363" y="4192588"/>
                        <a:ext cx="855662" cy="161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4"/>
          <p:cNvSpPr txBox="1">
            <a:spLocks noChangeArrowheads="1"/>
          </p:cNvSpPr>
          <p:nvPr/>
        </p:nvSpPr>
        <p:spPr>
          <a:xfrm>
            <a:off x="390525" y="490538"/>
            <a:ext cx="7653338" cy="974725"/>
          </a:xfrm>
          <a:prstGeom prst="rect">
            <a:avLst/>
          </a:prstGeom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ru-RU" sz="3600" b="1" i="1" smtClean="0">
                <a:solidFill>
                  <a:srgbClr val="1797A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 </a:t>
            </a:r>
            <a:r>
              <a:rPr kumimoji="0" lang="ru-RU" sz="440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Найди</a:t>
            </a:r>
            <a:r>
              <a:rPr kumimoji="0" lang="ru-RU" sz="44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kumimoji="0" lang="ru-RU" sz="440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ошибку</a:t>
            </a: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>
          <a:xfrm>
            <a:off x="581025" y="2105025"/>
            <a:ext cx="7977188" cy="1582738"/>
          </a:xfrm>
          <a:prstGeom prst="rect">
            <a:avLst/>
          </a:prstGeom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kumimoji="0" lang="ru-RU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	</a:t>
            </a:r>
          </a:p>
        </p:txBody>
      </p:sp>
      <p:graphicFrame>
        <p:nvGraphicFramePr>
          <p:cNvPr id="11268" name="Object 9"/>
          <p:cNvGraphicFramePr>
            <a:graphicFrameLocks noChangeAspect="1"/>
          </p:cNvGraphicFramePr>
          <p:nvPr/>
        </p:nvGraphicFramePr>
        <p:xfrm>
          <a:off x="4514850" y="3321050"/>
          <a:ext cx="11430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name="Формула" r:id="rId4" imgW="113956" imgH="215801" progId="Equation.3">
                  <p:embed/>
                </p:oleObj>
              </mc:Choice>
              <mc:Fallback>
                <p:oleObj name="Формула" r:id="rId4" imgW="113956" imgH="215801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34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Rectangle 15"/>
          <p:cNvSpPr>
            <a:spLocks noChangeArrowheads="1"/>
          </p:cNvSpPr>
          <p:nvPr/>
        </p:nvSpPr>
        <p:spPr bwMode="auto">
          <a:xfrm>
            <a:off x="0" y="3233738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kumimoji="0" lang="ru-RU" sz="1800"/>
          </a:p>
        </p:txBody>
      </p:sp>
      <p:graphicFrame>
        <p:nvGraphicFramePr>
          <p:cNvPr id="11270" name="Object 59"/>
          <p:cNvGraphicFramePr>
            <a:graphicFrameLocks noChangeAspect="1"/>
          </p:cNvGraphicFramePr>
          <p:nvPr/>
        </p:nvGraphicFramePr>
        <p:xfrm>
          <a:off x="7531100" y="2638425"/>
          <a:ext cx="43338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" name="Equation" r:id="rId6" imgW="113887" imgH="177708" progId="">
                  <p:embed/>
                </p:oleObj>
              </mc:Choice>
              <mc:Fallback>
                <p:oleObj name="Equation" r:id="rId6" imgW="113887" imgH="177708" progId="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1100" y="2638425"/>
                        <a:ext cx="433388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60"/>
          <p:cNvGraphicFramePr>
            <a:graphicFrameLocks noChangeAspect="1"/>
          </p:cNvGraphicFramePr>
          <p:nvPr/>
        </p:nvGraphicFramePr>
        <p:xfrm>
          <a:off x="550863" y="4921250"/>
          <a:ext cx="617537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name="Equation" r:id="rId8" imgW="113887" imgH="177708" progId="">
                  <p:embed/>
                </p:oleObj>
              </mc:Choice>
              <mc:Fallback>
                <p:oleObj name="Equation" r:id="rId8" imgW="113887" imgH="177708" progId="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4921250"/>
                        <a:ext cx="617537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328863" y="1790700"/>
            <a:ext cx="46402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3600" i="1"/>
              <a:t>Правильные дроби:</a:t>
            </a:r>
          </a:p>
        </p:txBody>
      </p:sp>
      <p:graphicFrame>
        <p:nvGraphicFramePr>
          <p:cNvPr id="19" name="Object 57"/>
          <p:cNvGraphicFramePr>
            <a:graphicFrameLocks noChangeAspect="1"/>
          </p:cNvGraphicFramePr>
          <p:nvPr/>
        </p:nvGraphicFramePr>
        <p:xfrm>
          <a:off x="3446463" y="2854325"/>
          <a:ext cx="1270000" cy="168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8" name="Equation" r:id="rId9" imgW="380862" imgH="558892" progId="">
                  <p:embed/>
                </p:oleObj>
              </mc:Choice>
              <mc:Fallback>
                <p:oleObj name="Equation" r:id="rId9" imgW="380862" imgH="558892" progId="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463" y="2854325"/>
                        <a:ext cx="1270000" cy="168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2274888" y="2909888"/>
          <a:ext cx="1249362" cy="155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9" name="Equation" r:id="rId11" imgW="405972" imgH="558555" progId="">
                  <p:embed/>
                </p:oleObj>
              </mc:Choice>
              <mc:Fallback>
                <p:oleObj name="Equation" r:id="rId11" imgW="405972" imgH="558555" progId="">
                  <p:embed/>
                  <p:pic>
                    <p:nvPicPr>
                      <p:cNvPr id="0" name="Объект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4888" y="2909888"/>
                        <a:ext cx="1249362" cy="155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6245225" y="2865438"/>
          <a:ext cx="936625" cy="162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0" name="Equation" r:id="rId13" imgW="405972" imgH="558555" progId="">
                  <p:embed/>
                </p:oleObj>
              </mc:Choice>
              <mc:Fallback>
                <p:oleObj name="Equation" r:id="rId13" imgW="405972" imgH="558555" progId="">
                  <p:embed/>
                  <p:pic>
                    <p:nvPicPr>
                      <p:cNvPr id="0" name="Объект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5225" y="2865438"/>
                        <a:ext cx="936625" cy="162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792163" y="2809875"/>
          <a:ext cx="1247775" cy="175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1" name="Equation" r:id="rId15" imgW="380862" imgH="558892" progId="">
                  <p:embed/>
                </p:oleObj>
              </mc:Choice>
              <mc:Fallback>
                <p:oleObj name="Equation" r:id="rId15" imgW="380862" imgH="558892" progId="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2809875"/>
                        <a:ext cx="1247775" cy="175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/>
        </p:nvGraphicFramePr>
        <p:xfrm>
          <a:off x="7448550" y="2887663"/>
          <a:ext cx="1182688" cy="157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2" name="Equation" r:id="rId17" imgW="405972" imgH="558555" progId="">
                  <p:embed/>
                </p:oleObj>
              </mc:Choice>
              <mc:Fallback>
                <p:oleObj name="Equation" r:id="rId17" imgW="405972" imgH="558555" progId="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8550" y="2887663"/>
                        <a:ext cx="1182688" cy="1573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/>
        </p:nvGraphicFramePr>
        <p:xfrm>
          <a:off x="4884738" y="2854325"/>
          <a:ext cx="1036637" cy="170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3" name="Equation" r:id="rId19" imgW="203261" imgH="393302" progId="">
                  <p:embed/>
                </p:oleObj>
              </mc:Choice>
              <mc:Fallback>
                <p:oleObj name="Equation" r:id="rId19" imgW="203261" imgH="393302" progId="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4738" y="2854325"/>
                        <a:ext cx="1036637" cy="170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585913" y="2063750"/>
          <a:ext cx="1739900" cy="177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4" name="Equation" r:id="rId21" imgW="456924" imgH="393539" progId="">
                  <p:embed/>
                </p:oleObj>
              </mc:Choice>
              <mc:Fallback>
                <p:oleObj name="Equation" r:id="rId21" imgW="456924" imgH="393539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913" y="2063750"/>
                        <a:ext cx="1739900" cy="177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5"/>
          <p:cNvGraphicFramePr>
            <a:graphicFrameLocks noChangeAspect="1"/>
          </p:cNvGraphicFramePr>
          <p:nvPr/>
        </p:nvGraphicFramePr>
        <p:xfrm>
          <a:off x="6394450" y="2017713"/>
          <a:ext cx="1766888" cy="174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5" name="Equation" r:id="rId23" imgW="456924" imgH="393539" progId="">
                  <p:embed/>
                </p:oleObj>
              </mc:Choice>
              <mc:Fallback>
                <p:oleObj name="Equation" r:id="rId23" imgW="456924" imgH="393539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4450" y="2017713"/>
                        <a:ext cx="1766888" cy="174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6"/>
          <p:cNvGraphicFramePr>
            <a:graphicFrameLocks noChangeAspect="1"/>
          </p:cNvGraphicFramePr>
          <p:nvPr/>
        </p:nvGraphicFramePr>
        <p:xfrm>
          <a:off x="1509713" y="4016375"/>
          <a:ext cx="1885950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6" name="Equation" r:id="rId25" imgW="393539" imgH="393539" progId="">
                  <p:embed/>
                </p:oleObj>
              </mc:Choice>
              <mc:Fallback>
                <p:oleObj name="Equation" r:id="rId25" imgW="393539" imgH="393539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9713" y="4016375"/>
                        <a:ext cx="1885950" cy="175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7"/>
          <p:cNvGraphicFramePr>
            <a:graphicFrameLocks noChangeAspect="1"/>
          </p:cNvGraphicFramePr>
          <p:nvPr/>
        </p:nvGraphicFramePr>
        <p:xfrm>
          <a:off x="4027488" y="3927475"/>
          <a:ext cx="1682750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7" name="Equation" r:id="rId27" imgW="456924" imgH="393539" progId="">
                  <p:embed/>
                </p:oleObj>
              </mc:Choice>
              <mc:Fallback>
                <p:oleObj name="Equation" r:id="rId27" imgW="456924" imgH="393539" progId="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7488" y="3927475"/>
                        <a:ext cx="1682750" cy="177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8"/>
          <p:cNvGraphicFramePr>
            <a:graphicFrameLocks noChangeAspect="1"/>
          </p:cNvGraphicFramePr>
          <p:nvPr/>
        </p:nvGraphicFramePr>
        <p:xfrm>
          <a:off x="6440488" y="3990975"/>
          <a:ext cx="1739900" cy="173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8" name="Equation" r:id="rId29" imgW="482278" imgH="393539" progId="">
                  <p:embed/>
                </p:oleObj>
              </mc:Choice>
              <mc:Fallback>
                <p:oleObj name="Equation" r:id="rId29" imgW="482278" imgH="393539" progId="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0488" y="3990975"/>
                        <a:ext cx="1739900" cy="173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3"/>
          <p:cNvGraphicFramePr>
            <a:graphicFrameLocks noChangeAspect="1"/>
          </p:cNvGraphicFramePr>
          <p:nvPr/>
        </p:nvGraphicFramePr>
        <p:xfrm>
          <a:off x="3894138" y="2128838"/>
          <a:ext cx="1825625" cy="169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9" name="Equation" r:id="rId31" imgW="469601" imgH="393539" progId="">
                  <p:embed/>
                </p:oleObj>
              </mc:Choice>
              <mc:Fallback>
                <p:oleObj name="Equation" r:id="rId31" imgW="469601" imgH="393539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4138" y="2128838"/>
                        <a:ext cx="1825625" cy="169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3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500" de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500" accel="50000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4" grpId="0"/>
      <p:bldP spid="2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31775" y="481013"/>
            <a:ext cx="88058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en-US" sz="2800" b="1">
                <a:latin typeface="Tahoma" pitchFamily="34" charset="0"/>
              </a:rPr>
              <a:t>C</a:t>
            </a:r>
            <a:r>
              <a:rPr kumimoji="0" lang="ru-RU" sz="2800" b="1">
                <a:latin typeface="Tahoma" pitchFamily="34" charset="0"/>
              </a:rPr>
              <a:t>хема ( алгоритм) приведения</a:t>
            </a:r>
          </a:p>
          <a:p>
            <a:pPr algn="ctr"/>
            <a:r>
              <a:rPr kumimoji="0" lang="ru-RU" sz="2800" b="1">
                <a:latin typeface="Tahoma" pitchFamily="34" charset="0"/>
              </a:rPr>
              <a:t> дробей  к  наименьшему общему знаменателю (НОЗ)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28688" y="2117725"/>
            <a:ext cx="82153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630238"/>
            <a:r>
              <a:rPr kumimoji="0" lang="ru-RU" i="1">
                <a:solidFill>
                  <a:srgbClr val="FF66CC"/>
                </a:solidFill>
                <a:latin typeface="Segoe UI" pitchFamily="34" charset="0"/>
                <a:cs typeface="Segoe UI" pitchFamily="34" charset="0"/>
              </a:rPr>
              <a:t> 1. Найди наименьшее общее кратное знаменателей.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54063" y="3662363"/>
            <a:ext cx="82835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900113"/>
            <a:r>
              <a:rPr kumimoji="0" lang="ru-RU" i="1">
                <a:solidFill>
                  <a:srgbClr val="FF66CC"/>
                </a:solidFill>
                <a:latin typeface="Segoe UI" pitchFamily="34" charset="0"/>
                <a:cs typeface="Segoe UI" pitchFamily="34" charset="0"/>
              </a:rPr>
              <a:t>2. Найди дополнительный множитель для каждой дроби ( для этого новый знаменатель раздели на каждый из старых).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06475" y="5545138"/>
            <a:ext cx="78438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534988"/>
            <a:r>
              <a:rPr kumimoji="0" lang="ru-RU" i="1">
                <a:solidFill>
                  <a:srgbClr val="FF66CC"/>
                </a:solidFill>
                <a:latin typeface="Segoe UI" pitchFamily="34" charset="0"/>
                <a:cs typeface="Segoe UI" pitchFamily="34" charset="0"/>
              </a:rPr>
              <a:t>3. Умножь числитель и знаменатель каждой дроби  на её дополнительный множитель.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5397500" y="3724275"/>
          <a:ext cx="992188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6" name="Equation" r:id="rId4" imgW="241124" imgH="253786" progId="">
                  <p:embed/>
                </p:oleObj>
              </mc:Choice>
              <mc:Fallback>
                <p:oleObj name="Equation" r:id="rId4" imgW="241124" imgH="253786" progId="">
                  <p:embed/>
                  <p:pic>
                    <p:nvPicPr>
                      <p:cNvPr id="0" name="Объект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0" y="3724275"/>
                        <a:ext cx="992188" cy="1036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1493838" y="3422650"/>
          <a:ext cx="1717675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7" name="Формула" r:id="rId6" imgW="418893" imgH="393539" progId="Equation.3">
                  <p:embed/>
                </p:oleObj>
              </mc:Choice>
              <mc:Fallback>
                <p:oleObj name="Формула" r:id="rId6" imgW="418893" imgH="39353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 contrast="-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3838" y="3422650"/>
                        <a:ext cx="1717675" cy="151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1462088" y="1849438"/>
          <a:ext cx="2006600" cy="150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8" name="Формула" r:id="rId8" imgW="406216" imgH="393539" progId="Equation.3">
                  <p:embed/>
                </p:oleObj>
              </mc:Choice>
              <mc:Fallback>
                <p:oleObj name="Формула" r:id="rId8" imgW="406216" imgH="39353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lum bright="100000" contrast="-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088" y="1849438"/>
                        <a:ext cx="2006600" cy="1506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30238" y="314325"/>
            <a:ext cx="8513762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ru-RU" sz="4400" b="1">
                <a:latin typeface="Tahoma" pitchFamily="34" charset="0"/>
              </a:rPr>
              <a:t>Найдите наименьший общий знаменатель дробей</a:t>
            </a:r>
          </a:p>
        </p:txBody>
      </p:sp>
      <p:graphicFrame>
        <p:nvGraphicFramePr>
          <p:cNvPr id="13318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9" name="Формула" r:id="rId10" imgW="113956" imgH="215801" progId="Equation.3">
                  <p:embed/>
                </p:oleObj>
              </mc:Choice>
              <mc:Fallback>
                <p:oleObj name="Формула" r:id="rId10" imgW="113956" imgH="21580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4"/>
          <p:cNvGraphicFramePr>
            <a:graphicFrameLocks noChangeAspect="1"/>
          </p:cNvGraphicFramePr>
          <p:nvPr/>
        </p:nvGraphicFramePr>
        <p:xfrm>
          <a:off x="4799013" y="3470275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0" name="Формула" r:id="rId12" imgW="113956" imgH="215801" progId="Equation.3">
                  <p:embed/>
                </p:oleObj>
              </mc:Choice>
              <mc:Fallback>
                <p:oleObj name="Формула" r:id="rId12" imgW="113956" imgH="21580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013" y="3470275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7"/>
          <p:cNvGraphicFramePr>
            <a:graphicFrameLocks noChangeAspect="1"/>
          </p:cNvGraphicFramePr>
          <p:nvPr/>
        </p:nvGraphicFramePr>
        <p:xfrm>
          <a:off x="4808538" y="3441700"/>
          <a:ext cx="10795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1" name="Формула" r:id="rId13" imgW="113956" imgH="215801" progId="Equation.3">
                  <p:embed/>
                </p:oleObj>
              </mc:Choice>
              <mc:Fallback>
                <p:oleObj name="Формула" r:id="rId13" imgW="113956" imgH="21580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8538" y="3441700"/>
                        <a:ext cx="10795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12"/>
          <p:cNvGraphicFramePr>
            <a:graphicFrameLocks noChangeAspect="1"/>
          </p:cNvGraphicFramePr>
          <p:nvPr/>
        </p:nvGraphicFramePr>
        <p:xfrm>
          <a:off x="1171575" y="411480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2" name="Формула" r:id="rId14" imgW="113956" imgH="215801" progId="Equation.3">
                  <p:embed/>
                </p:oleObj>
              </mc:Choice>
              <mc:Fallback>
                <p:oleObj name="Формула" r:id="rId14" imgW="113956" imgH="215801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1575" y="411480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13"/>
          <p:cNvGraphicFramePr>
            <a:graphicFrameLocks noChangeAspect="1"/>
          </p:cNvGraphicFramePr>
          <p:nvPr/>
        </p:nvGraphicFramePr>
        <p:xfrm>
          <a:off x="3524250" y="1895475"/>
          <a:ext cx="1751013" cy="157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3" name="Формула" r:id="rId15" imgW="418893" imgH="393539" progId="Equation.3">
                  <p:embed/>
                </p:oleObj>
              </mc:Choice>
              <mc:Fallback>
                <p:oleObj name="Формула" r:id="rId15" imgW="418893" imgH="39353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lum bright="100000" contrast="-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0" y="1895475"/>
                        <a:ext cx="1751013" cy="157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3411538" y="3435350"/>
          <a:ext cx="1974850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4" name="Формула" r:id="rId17" imgW="482278" imgH="393539" progId="Equation.3">
                  <p:embed/>
                </p:oleObj>
              </mc:Choice>
              <mc:Fallback>
                <p:oleObj name="Формула" r:id="rId17" imgW="482278" imgH="39353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lum bright="100000" contrast="-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1538" y="3435350"/>
                        <a:ext cx="1974850" cy="1504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1227138" y="5018088"/>
          <a:ext cx="2308225" cy="152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5" name="Формула" r:id="rId19" imgW="469601" imgH="393539" progId="Equation.3">
                  <p:embed/>
                </p:oleObj>
              </mc:Choice>
              <mc:Fallback>
                <p:oleObj name="Формула" r:id="rId19" imgW="469601" imgH="39353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lum bright="100000" contrast="-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7138" y="5018088"/>
                        <a:ext cx="2308225" cy="152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14"/>
          <p:cNvGraphicFramePr>
            <a:graphicFrameLocks noChangeAspect="1"/>
          </p:cNvGraphicFramePr>
          <p:nvPr/>
        </p:nvGraphicFramePr>
        <p:xfrm>
          <a:off x="3546475" y="5006975"/>
          <a:ext cx="1806575" cy="154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6" name="Equation" r:id="rId21" imgW="418893" imgH="393539" progId="">
                  <p:embed/>
                </p:oleObj>
              </mc:Choice>
              <mc:Fallback>
                <p:oleObj name="Equation" r:id="rId21" imgW="418893" imgH="393539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lum bright="100000" contrast="-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6475" y="5006975"/>
                        <a:ext cx="1806575" cy="154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6" name="Object 15"/>
          <p:cNvGraphicFramePr>
            <a:graphicFrameLocks noChangeAspect="1"/>
          </p:cNvGraphicFramePr>
          <p:nvPr/>
        </p:nvGraphicFramePr>
        <p:xfrm>
          <a:off x="6169025" y="47307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7" name="Формула" r:id="rId23" imgW="113956" imgH="215801" progId="Equation.3">
                  <p:embed/>
                </p:oleObj>
              </mc:Choice>
              <mc:Fallback>
                <p:oleObj name="Формула" r:id="rId23" imgW="113956" imgH="215801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9025" y="473075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5286375" y="2163763"/>
          <a:ext cx="1382713" cy="119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8" name="Equation" r:id="rId24" imgW="317095" imgH="253786" progId="">
                  <p:embed/>
                </p:oleObj>
              </mc:Choice>
              <mc:Fallback>
                <p:oleObj name="Equation" r:id="rId24" imgW="317095" imgH="253786" progId="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75" y="2163763"/>
                        <a:ext cx="1382713" cy="1192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6769100" y="5151438"/>
          <a:ext cx="109220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9" name="Equation" r:id="rId26" imgW="317095" imgH="253786" progId="">
                  <p:embed/>
                </p:oleObj>
              </mc:Choice>
              <mc:Fallback>
                <p:oleObj name="Equation" r:id="rId26" imgW="317095" imgH="253786" progId="">
                  <p:embed/>
                  <p:pic>
                    <p:nvPicPr>
                      <p:cNvPr id="0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100" y="5151438"/>
                        <a:ext cx="1092200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6680200" y="2219325"/>
          <a:ext cx="1181100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0" name="Equation" r:id="rId28" imgW="317095" imgH="253786" progId="">
                  <p:embed/>
                </p:oleObj>
              </mc:Choice>
              <mc:Fallback>
                <p:oleObj name="Equation" r:id="rId28" imgW="317095" imgH="253786" progId="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0200" y="2219325"/>
                        <a:ext cx="1181100" cy="110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6545263" y="3702050"/>
          <a:ext cx="1304925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1" name="Equation" r:id="rId30" imgW="317095" imgH="253786" progId="">
                  <p:embed/>
                </p:oleObj>
              </mc:Choice>
              <mc:Fallback>
                <p:oleObj name="Equation" r:id="rId30" imgW="317095" imgH="253786" progId="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5263" y="3702050"/>
                        <a:ext cx="1304925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5297488" y="5106988"/>
          <a:ext cx="1181100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2" name="Equation" r:id="rId32" imgW="317095" imgH="253786" progId="">
                  <p:embed/>
                </p:oleObj>
              </mc:Choice>
              <mc:Fallback>
                <p:oleObj name="Equation" r:id="rId32" imgW="317095" imgH="253786" progId="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lum bright="100000" contrast="-100000"/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7488" y="5106988"/>
                        <a:ext cx="1181100" cy="1116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5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5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5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.2|7.8|6.1|5.6|5.7|5.2"/>
</p:tagLst>
</file>

<file path=ppt/theme/theme1.xml><?xml version="1.0" encoding="utf-8"?>
<a:theme xmlns:a="http://schemas.openxmlformats.org/drawingml/2006/main" name="Сумерки">
  <a:themeElements>
    <a:clrScheme name="Другая 4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66CCFF"/>
      </a:accent6>
      <a:hlink>
        <a:srgbClr val="FFFFCC"/>
      </a:hlink>
      <a:folHlink>
        <a:srgbClr val="99CC00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3796</TotalTime>
  <Words>297</Words>
  <Application>Microsoft Office PowerPoint</Application>
  <PresentationFormat>Экран (4:3)</PresentationFormat>
  <Paragraphs>62</Paragraphs>
  <Slides>15</Slides>
  <Notes>13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Arial</vt:lpstr>
      <vt:lpstr>Calibri</vt:lpstr>
      <vt:lpstr>Georgia</vt:lpstr>
      <vt:lpstr>Monotype Corsiva</vt:lpstr>
      <vt:lpstr>Segoe UI</vt:lpstr>
      <vt:lpstr>Tahoma</vt:lpstr>
      <vt:lpstr>Wingdings</vt:lpstr>
      <vt:lpstr>Сумерки</vt:lpstr>
      <vt:lpstr>Equation</vt:lpstr>
      <vt:lpstr>Формула</vt:lpstr>
      <vt:lpstr>Сложение и вычитание смешанных чисел</vt:lpstr>
      <vt:lpstr>Что значит  «сократить дробь»? </vt:lpstr>
      <vt:lpstr>Презентация PowerPoint</vt:lpstr>
      <vt:lpstr>Какая дробь называется неправильной?</vt:lpstr>
      <vt:lpstr>Выделите целую часть из неправильной дроби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Министерство образования Российской Федерации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Asus</cp:lastModifiedBy>
  <cp:revision>325</cp:revision>
  <cp:lastPrinted>1601-01-01T00:00:00Z</cp:lastPrinted>
  <dcterms:created xsi:type="dcterms:W3CDTF">2006-03-23T12:07:37Z</dcterms:created>
  <dcterms:modified xsi:type="dcterms:W3CDTF">2021-01-03T17:04:10Z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9</vt:i4>
  </property>
</Properties>
</file>