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71" r:id="rId3"/>
    <p:sldId id="272" r:id="rId4"/>
    <p:sldId id="266" r:id="rId5"/>
    <p:sldId id="274" r:id="rId6"/>
    <p:sldId id="268" r:id="rId7"/>
    <p:sldId id="261" r:id="rId8"/>
    <p:sldId id="262" r:id="rId9"/>
    <p:sldId id="263" r:id="rId10"/>
    <p:sldId id="264" r:id="rId11"/>
    <p:sldId id="275" r:id="rId12"/>
    <p:sldId id="265" r:id="rId13"/>
    <p:sldId id="273" r:id="rId14"/>
    <p:sldId id="260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999" autoAdjust="0"/>
    <p:restoredTop sz="94660" autoAdjust="0"/>
  </p:normalViewPr>
  <p:slideViewPr>
    <p:cSldViewPr snapToGrid="0">
      <p:cViewPr varScale="1">
        <p:scale>
          <a:sx n="101" d="100"/>
          <a:sy n="101" d="100"/>
        </p:scale>
        <p:origin x="-108" y="-4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40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339366"/>
            <a:ext cx="9966960" cy="3827282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>«Развивающая предметно-пространственная среда в кабинете учителя-дефектолога (тифлопедагога)</a:t>
            </a:r>
            <a:br>
              <a:rPr lang="ru-RU" sz="4800" dirty="0" smtClean="0"/>
            </a:br>
            <a:r>
              <a:rPr lang="ru-RU" sz="4800" dirty="0" smtClean="0"/>
              <a:t>в соответствии с ФГОС ДО»</a:t>
            </a:r>
            <a:r>
              <a:rPr lang="ru-RU" sz="4800" b="0" dirty="0" smtClean="0"/>
              <a:t/>
            </a:r>
            <a:br>
              <a:rPr lang="ru-RU" sz="4800" b="0" dirty="0" smtClean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6046" y="5118331"/>
            <a:ext cx="8767860" cy="1388165"/>
          </a:xfrm>
        </p:spPr>
        <p:txBody>
          <a:bodyPr/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Фёдорова Дарья Владимировна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учитель-дефектолог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МБДОУ № 59 г. Апатиты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80965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97" y="245806"/>
            <a:ext cx="3931920" cy="1696116"/>
          </a:xfrm>
        </p:spPr>
        <p:txBody>
          <a:bodyPr/>
          <a:lstStyle/>
          <a:p>
            <a:r>
              <a:rPr lang="ru-RU" sz="3600" b="1" dirty="0" smtClean="0"/>
              <a:t>Развитие осязания и мелкой моторики:</a:t>
            </a:r>
            <a:endParaRPr lang="ru-RU" sz="3600" b="1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433" y="1941923"/>
            <a:ext cx="3931920" cy="4586696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1. Выделение сенсорных эталонов формы: учить различать с по­</a:t>
            </a:r>
            <a:br>
              <a:rPr lang="ru-RU" sz="1800" b="1" dirty="0" smtClean="0"/>
            </a:br>
            <a:r>
              <a:rPr lang="ru-RU" sz="1800" b="1" dirty="0" smtClean="0"/>
              <a:t>мощью осязания геометрические фигуры.</a:t>
            </a:r>
          </a:p>
          <a:p>
            <a:r>
              <a:rPr lang="ru-RU" sz="1800" b="1" dirty="0" smtClean="0"/>
              <a:t>2.Учить различать свойства поверхности предметов. </a:t>
            </a:r>
          </a:p>
          <a:p>
            <a:r>
              <a:rPr lang="ru-RU" sz="1800" b="1" dirty="0" smtClean="0"/>
              <a:t>3. Формирование представлений о строении и возможностях рук,</a:t>
            </a:r>
            <a:br>
              <a:rPr lang="ru-RU" sz="1800" b="1" dirty="0" smtClean="0"/>
            </a:br>
            <a:r>
              <a:rPr lang="ru-RU" sz="1800" b="1" dirty="0" smtClean="0"/>
              <a:t>знакомство с расположением, названием и назначением пальцев.</a:t>
            </a:r>
          </a:p>
          <a:p>
            <a:r>
              <a:rPr lang="ru-RU" sz="1800" b="1" dirty="0" smtClean="0"/>
              <a:t>4. Формирование навыков использования осязания в процессе предметно-практической деятельности.</a:t>
            </a:r>
          </a:p>
        </p:txBody>
      </p:sp>
      <p:pic>
        <p:nvPicPr>
          <p:cNvPr id="7170" name="Picture 2" descr="C:\Users\rush_\Desktop\Федорова ДВ\2019-2020\выступления\заявки ноябрь\МБДОУ № 31\IMG_20191122_1212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9214" y="242888"/>
            <a:ext cx="7815570" cy="6423383"/>
          </a:xfrm>
          <a:prstGeom prst="rect">
            <a:avLst/>
          </a:prstGeom>
          <a:noFill/>
        </p:spPr>
      </p:pic>
      <p:pic>
        <p:nvPicPr>
          <p:cNvPr id="7171" name="Picture 3" descr="C:\Users\rush_\Desktop\Федорова ДВ\2019-2020\выступления\заявки ноябрь\МБДОУ № 31\IMG_20191122_1244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7242" y="252720"/>
            <a:ext cx="7807374" cy="6374222"/>
          </a:xfrm>
          <a:prstGeom prst="rect">
            <a:avLst/>
          </a:prstGeom>
          <a:noFill/>
        </p:spPr>
      </p:pic>
      <p:pic>
        <p:nvPicPr>
          <p:cNvPr id="7172" name="Picture 4" descr="C:\Users\rush_\Desktop\Федорова ДВ\2019-2020\выступления\заявки ноябрь\МБДОУ № 31\IMG_20191122_1104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9214" y="223223"/>
            <a:ext cx="7815570" cy="637422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308" y="286575"/>
            <a:ext cx="3931920" cy="1737360"/>
          </a:xfrm>
        </p:spPr>
        <p:txBody>
          <a:bodyPr/>
          <a:lstStyle/>
          <a:p>
            <a:r>
              <a:rPr lang="ru-RU" b="1" dirty="0" smtClean="0"/>
              <a:t>Развитие мимики, и пантомимики: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6306" y="1948519"/>
            <a:ext cx="4070023" cy="4584255"/>
          </a:xfrm>
        </p:spPr>
        <p:txBody>
          <a:bodyPr>
            <a:normAutofit lnSpcReduction="10000"/>
          </a:bodyPr>
          <a:lstStyle/>
          <a:p>
            <a:r>
              <a:rPr lang="ru-RU" sz="1800" b="1" dirty="0" smtClean="0"/>
              <a:t> – ознакомление с основными жестами, принятыми в общении людей.</a:t>
            </a:r>
          </a:p>
          <a:p>
            <a:r>
              <a:rPr lang="ru-RU" sz="1800" b="1" dirty="0" smtClean="0"/>
              <a:t> – ознакомление с основными эмоциональными состояниями и способами их выражения (радость, страх, удивление, грусть).</a:t>
            </a:r>
          </a:p>
          <a:p>
            <a:r>
              <a:rPr lang="ru-RU" sz="1800" b="1" dirty="0" smtClean="0"/>
              <a:t> – упражнение и закрепление выразительных движений в игровой деятельности.</a:t>
            </a:r>
          </a:p>
          <a:p>
            <a:r>
              <a:rPr lang="ru-RU" sz="1800" b="1" dirty="0" smtClean="0"/>
              <a:t>- упражнения по развитию интонационной выразительности и силы голоса.</a:t>
            </a:r>
          </a:p>
          <a:p>
            <a:r>
              <a:rPr lang="ru-RU" sz="1800" b="1" dirty="0" smtClean="0"/>
              <a:t>– перенос сформированных умений в различные виды деятельности детей.</a:t>
            </a:r>
            <a:endParaRPr lang="ru-RU" dirty="0"/>
          </a:p>
        </p:txBody>
      </p:sp>
      <p:pic>
        <p:nvPicPr>
          <p:cNvPr id="5" name="Рисунок 4" descr="https://pp.userapi.com/c851324/v851324771/601c2/-M1R7Tu8wP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5130" y="263950"/>
            <a:ext cx="4456110" cy="6334813"/>
          </a:xfrm>
          <a:prstGeom prst="rect">
            <a:avLst/>
          </a:prstGeom>
          <a:noFill/>
        </p:spPr>
      </p:pic>
      <p:pic>
        <p:nvPicPr>
          <p:cNvPr id="6" name="Рисунок 5" descr="C:\Users\rush_\Desktop\леново\IMG_20181121_1603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7023" y="272515"/>
            <a:ext cx="4788129" cy="6387523"/>
          </a:xfrm>
          <a:prstGeom prst="rect">
            <a:avLst/>
          </a:prstGeom>
          <a:noFill/>
        </p:spPr>
      </p:pic>
      <p:pic>
        <p:nvPicPr>
          <p:cNvPr id="7" name="Рисунок 6" descr="C:\Users\rush_\Desktop\Федорова ДВ\2019-2020\выступления\IMG_20191101_1628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246785" y="832456"/>
            <a:ext cx="6411275" cy="525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rush_\Desktop\леново\IMG_20181122_1010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5510" y="235396"/>
            <a:ext cx="5392133" cy="6401074"/>
          </a:xfrm>
          <a:prstGeom prst="rect">
            <a:avLst/>
          </a:prstGeom>
          <a:noFill/>
        </p:spPr>
      </p:pic>
      <p:pic>
        <p:nvPicPr>
          <p:cNvPr id="9" name="Рисунок 8" descr="C:\Users\rush_\Desktop\леново\IMG_20181122_10103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6656" y="226243"/>
            <a:ext cx="5422082" cy="6410227"/>
          </a:xfrm>
          <a:prstGeom prst="rect">
            <a:avLst/>
          </a:prstGeom>
          <a:noFill/>
        </p:spPr>
      </p:pic>
      <p:pic>
        <p:nvPicPr>
          <p:cNvPr id="10" name="Рисунок 9" descr="C:\Users\rush_\Desktop\Федорова ДВ\2019-2020\выступления\IMG_20191101_155729_BURST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2829" y="217943"/>
            <a:ext cx="7251094" cy="643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rush_\Desktop\леново\IMG_20181121_15445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37988" y="228009"/>
            <a:ext cx="7364986" cy="6417887"/>
          </a:xfrm>
          <a:prstGeom prst="rect">
            <a:avLst/>
          </a:prstGeom>
          <a:noFill/>
        </p:spPr>
      </p:pic>
      <p:pic>
        <p:nvPicPr>
          <p:cNvPr id="12" name="Рисунок 11" descr="C:\Users\rush_\Desktop\леново\DSC_042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24865" y="230721"/>
            <a:ext cx="7475455" cy="6438743"/>
          </a:xfrm>
          <a:prstGeom prst="rect">
            <a:avLst/>
          </a:prstGeom>
          <a:noFill/>
        </p:spPr>
      </p:pic>
      <p:pic>
        <p:nvPicPr>
          <p:cNvPr id="13" name="Рисунок 12" descr="C:\Users\rush_\Desktop\леново\DSC_047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43720" y="202676"/>
            <a:ext cx="7461256" cy="6476214"/>
          </a:xfrm>
          <a:prstGeom prst="rect">
            <a:avLst/>
          </a:prstGeom>
          <a:noFill/>
        </p:spPr>
      </p:pic>
      <p:pic>
        <p:nvPicPr>
          <p:cNvPr id="15" name="Рисунок 14" descr="C:\Users\rush_\Desktop\леново\DSC_0459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 rot="16200000">
            <a:off x="5005685" y="-314963"/>
            <a:ext cx="6475331" cy="7493526"/>
          </a:xfrm>
          <a:prstGeom prst="rect">
            <a:avLst/>
          </a:prstGeom>
          <a:noFill/>
        </p:spPr>
      </p:pic>
      <p:pic>
        <p:nvPicPr>
          <p:cNvPr id="16" name="Рисунок 15" descr="C:\Users\rush_\Desktop\леново\IMG_20181109_101502.jpg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24864" y="209472"/>
            <a:ext cx="7463496" cy="6478846"/>
          </a:xfrm>
          <a:prstGeom prst="rect">
            <a:avLst/>
          </a:prstGeom>
          <a:noFill/>
        </p:spPr>
      </p:pic>
      <p:pic>
        <p:nvPicPr>
          <p:cNvPr id="17" name="Picture 2" descr="C:\Users\rush_\Desktop\Федорова ДВ\2019-2020\выступления\заявки ноябрь\МБДОУ № 31\IMG_20191125_093501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6200000">
            <a:off x="4909035" y="-402087"/>
            <a:ext cx="6503561" cy="76866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5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5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97" y="261538"/>
            <a:ext cx="3931920" cy="1737360"/>
          </a:xfrm>
        </p:spPr>
        <p:txBody>
          <a:bodyPr/>
          <a:lstStyle/>
          <a:p>
            <a:r>
              <a:rPr lang="ru-RU" sz="3600" b="1" dirty="0" smtClean="0"/>
              <a:t>Специфические игры и оборудование:</a:t>
            </a:r>
            <a:endParaRPr lang="ru-RU" sz="3600" b="1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08" y="2229196"/>
            <a:ext cx="3931920" cy="4199883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Игры: </a:t>
            </a:r>
          </a:p>
          <a:p>
            <a:r>
              <a:rPr lang="ru-RU" sz="2000" b="1" dirty="0" smtClean="0"/>
              <a:t>-</a:t>
            </a:r>
            <a:r>
              <a:rPr lang="ru-RU" sz="2000" dirty="0" smtClean="0"/>
              <a:t>«Выложи узор»;</a:t>
            </a:r>
          </a:p>
          <a:p>
            <a:r>
              <a:rPr lang="ru-RU" sz="2000" dirty="0" smtClean="0"/>
              <a:t>-«Сделай целое».</a:t>
            </a:r>
          </a:p>
          <a:p>
            <a:r>
              <a:rPr lang="ru-RU" sz="2000" b="1" dirty="0" smtClean="0"/>
              <a:t>Оборудование: </a:t>
            </a:r>
          </a:p>
          <a:p>
            <a:r>
              <a:rPr lang="ru-RU" sz="2000" b="1" dirty="0" smtClean="0"/>
              <a:t>- </a:t>
            </a:r>
            <a:r>
              <a:rPr lang="ru-RU" sz="2000" dirty="0" smtClean="0"/>
              <a:t>наклонная поверхность;</a:t>
            </a:r>
          </a:p>
          <a:p>
            <a:pPr>
              <a:buFontTx/>
              <a:buChar char="-"/>
            </a:pPr>
            <a:r>
              <a:rPr lang="ru-RU" sz="2000" dirty="0" smtClean="0"/>
              <a:t>дополнительное освещение;</a:t>
            </a:r>
          </a:p>
          <a:p>
            <a:r>
              <a:rPr lang="ru-RU" sz="2000" dirty="0" smtClean="0"/>
              <a:t>- стимулы для проведения зрительной гимнастики;</a:t>
            </a:r>
          </a:p>
          <a:p>
            <a:r>
              <a:rPr lang="ru-RU" sz="2000" dirty="0" smtClean="0"/>
              <a:t>- игры для зрительной нагрузки.</a:t>
            </a:r>
            <a:endParaRPr lang="ru-RU" sz="2000" dirty="0"/>
          </a:p>
        </p:txBody>
      </p:sp>
      <p:pic>
        <p:nvPicPr>
          <p:cNvPr id="8194" name="Picture 2" descr="C:\Users\rush_\Desktop\Федорова ДВ\2019-2020\выступления\заявки ноябрь\МБДОУ № 31\IMG_20191122_121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8108" y="242888"/>
            <a:ext cx="7686675" cy="6384054"/>
          </a:xfrm>
          <a:prstGeom prst="rect">
            <a:avLst/>
          </a:prstGeom>
          <a:noFill/>
        </p:spPr>
      </p:pic>
      <p:pic>
        <p:nvPicPr>
          <p:cNvPr id="8195" name="Picture 3" descr="C:\Users\rush_\Desktop\Федорова ДВ\2019-2020\выступления\заявки ноябрь\МБДОУ № 31\IMG_20191122_1215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8108" y="223224"/>
            <a:ext cx="7686675" cy="6423382"/>
          </a:xfrm>
          <a:prstGeom prst="rect">
            <a:avLst/>
          </a:prstGeom>
          <a:noFill/>
        </p:spPr>
      </p:pic>
      <p:pic>
        <p:nvPicPr>
          <p:cNvPr id="2050" name="Picture 2" descr="C:\Users\rush_\Desktop\Федорова ДВ\2019-2020\выступления\заявки ноябрь\МБДОУ № 31\IMG_20191125_0932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8852" y="189469"/>
            <a:ext cx="7686675" cy="6465855"/>
          </a:xfrm>
          <a:prstGeom prst="rect">
            <a:avLst/>
          </a:prstGeom>
          <a:noFill/>
        </p:spPr>
      </p:pic>
      <p:pic>
        <p:nvPicPr>
          <p:cNvPr id="2051" name="Picture 3" descr="C:\Users\rush_\Desktop\Федорова ДВ\2019-2020\выступления\заявки ноябрь\МБДОУ № 31\IMG_20191125_09295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4913404" y="-425655"/>
            <a:ext cx="6437573" cy="7686676"/>
          </a:xfrm>
          <a:prstGeom prst="rect">
            <a:avLst/>
          </a:prstGeom>
          <a:noFill/>
        </p:spPr>
      </p:pic>
      <p:pic>
        <p:nvPicPr>
          <p:cNvPr id="2052" name="Picture 4" descr="C:\Users\rush_\Desktop\Федорова ДВ\2019-2020\выступления\заявки ноябрь\МБДОУ № 31\IMG_20191125_11134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9426" y="198896"/>
            <a:ext cx="7686675" cy="64564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524" y="273377"/>
            <a:ext cx="4524866" cy="3073137"/>
          </a:xfrm>
        </p:spPr>
        <p:txBody>
          <a:bodyPr/>
          <a:lstStyle/>
          <a:p>
            <a:r>
              <a:rPr lang="ru-RU" b="1" dirty="0" smtClean="0"/>
              <a:t>Предметно-пространственная развивающая среда кабинета обновляется: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270" y="3836708"/>
            <a:ext cx="3931920" cy="2533925"/>
          </a:xfrm>
        </p:spPr>
        <p:txBody>
          <a:bodyPr/>
          <a:lstStyle/>
          <a:p>
            <a:r>
              <a:rPr lang="ru-RU" sz="3600" b="1" dirty="0" smtClean="0"/>
              <a:t>- к сезонам;</a:t>
            </a:r>
          </a:p>
          <a:p>
            <a:endParaRPr lang="ru-RU" dirty="0"/>
          </a:p>
        </p:txBody>
      </p:sp>
      <p:pic>
        <p:nvPicPr>
          <p:cNvPr id="6" name="Picture 4" descr="C:\Users\rush_\Desktop\Федорова ДВ\2019-2020\выступления\заявки ноябрь\МБДОУ № 31\IMG_20191122_1043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412" y="232245"/>
            <a:ext cx="4938097" cy="6424836"/>
          </a:xfrm>
          <a:prstGeom prst="rect">
            <a:avLst/>
          </a:prstGeom>
          <a:noFill/>
        </p:spPr>
      </p:pic>
      <p:pic>
        <p:nvPicPr>
          <p:cNvPr id="7" name="Picture 6" descr="C:\Users\rush_\Desktop\Федорова ДВ\2019-2020\выступления\заявки ноябрь\МБДОУ № 31\IMG_20191122_141249 —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4730" y="222049"/>
            <a:ext cx="4947752" cy="6453243"/>
          </a:xfrm>
          <a:prstGeom prst="rect">
            <a:avLst/>
          </a:prstGeom>
          <a:noFill/>
        </p:spPr>
      </p:pic>
      <p:pic>
        <p:nvPicPr>
          <p:cNvPr id="8" name="Picture 3" descr="C:\Users\rush_\Desktop\Федорова ДВ\2019-2020\выступления\заявки ноябрь\МБДОУ № 31\IMG_20191122_104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804" y="219841"/>
            <a:ext cx="4926678" cy="6426055"/>
          </a:xfrm>
          <a:prstGeom prst="rect">
            <a:avLst/>
          </a:prstGeom>
          <a:noFill/>
        </p:spPr>
      </p:pic>
      <p:pic>
        <p:nvPicPr>
          <p:cNvPr id="9" name="Picture 4" descr="C:\Users\rush_\Desktop\Федорова ДВ\2019-2020\выступления\заявки ноябрь\МБДОУ № 31\IMG_20191122_1356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5167" y="226244"/>
            <a:ext cx="4946742" cy="6451852"/>
          </a:xfrm>
          <a:prstGeom prst="rect">
            <a:avLst/>
          </a:prstGeom>
          <a:noFill/>
        </p:spPr>
      </p:pic>
      <p:pic>
        <p:nvPicPr>
          <p:cNvPr id="10" name="Picture 2" descr="C:\Users\rush_\Desktop\Федорова ДВ\2019-2020\выступления\заявки ноябрь\МБДОУ № 31\IMG_20191122_10454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9134" y="216816"/>
            <a:ext cx="7351935" cy="6400800"/>
          </a:xfrm>
          <a:prstGeom prst="rect">
            <a:avLst/>
          </a:prstGeom>
          <a:noFill/>
        </p:spPr>
      </p:pic>
      <p:pic>
        <p:nvPicPr>
          <p:cNvPr id="11" name="Picture 3" descr="C:\Users\rush_\Desktop\Федорова ДВ\2019-2020\выступления\заявки ноябрь\МБДОУ № 31\IMG_20191122_13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00280" y="216816"/>
            <a:ext cx="7385752" cy="64667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243" y="2771481"/>
            <a:ext cx="3761294" cy="2007909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- к лексическим темам.</a:t>
            </a:r>
            <a:endParaRPr lang="ru-RU" sz="3600" b="1" dirty="0"/>
          </a:p>
        </p:txBody>
      </p:sp>
      <p:pic>
        <p:nvPicPr>
          <p:cNvPr id="5" name="Рисунок 4" descr="C:\Users\rush_\Desktop\леново\IMG_20181031_1153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8429" y="247068"/>
            <a:ext cx="8152434" cy="637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rush_\Desktop\Федорова ДВ\2019-2020\выступления\заявки ноябрь\МБДОУ № 31\IMG_20191121_12435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08429" y="237074"/>
            <a:ext cx="8175852" cy="6360371"/>
          </a:xfrm>
          <a:prstGeom prst="rect">
            <a:avLst/>
          </a:prstGeom>
          <a:noFill/>
        </p:spPr>
      </p:pic>
      <p:pic>
        <p:nvPicPr>
          <p:cNvPr id="8" name="Рисунок 7" descr="C:\Users\rush_\Desktop\леново\IMG_20181122_1147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9575" y="213595"/>
            <a:ext cx="8218356" cy="638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rush_\Desktop\Федорова ДВ\2019-2020\консультационный центр\fJuTRHSv9QI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7855" y="219237"/>
            <a:ext cx="8181765" cy="635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rush_\Desktop\Федорова ДВ\2019-2020\консультационный центр\krk2DSX3zQM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8429" y="216929"/>
            <a:ext cx="8211215" cy="638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rush_\Desktop\Федорова ДВ\2019-2020\консультационный центр\hMFD4ZKHPGs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27282" y="245806"/>
            <a:ext cx="8207402" cy="635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rush_\Desktop\Федорова ДВ\2019-2020\консультационный центр\26gCV3AuoaI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27282" y="211500"/>
            <a:ext cx="8212724" cy="641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097" y="882376"/>
            <a:ext cx="11708091" cy="292608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Документ регламентирующий создание ППРС кабинета учителя-дефектолога: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2630078"/>
            <a:ext cx="9872871" cy="3465922"/>
          </a:xfrm>
        </p:spPr>
        <p:txBody>
          <a:bodyPr/>
          <a:lstStyle/>
          <a:p>
            <a:r>
              <a:rPr lang="ru-RU" sz="3200" b="1" dirty="0" smtClean="0"/>
              <a:t>Приказ Министерства образования и науки России от 17.10.2013г. № 1155 «Об утверждении федерального государственного образовательного стандарта дошкольного образования»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Центры кабинета: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2403834"/>
            <a:ext cx="9872871" cy="3692165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Рабочее место учителя-дефектолога.</a:t>
            </a:r>
          </a:p>
          <a:p>
            <a:r>
              <a:rPr lang="ru-RU" sz="3200" b="1" dirty="0" smtClean="0"/>
              <a:t>Центр индивидуальной и подгрупповой работы с детьми.</a:t>
            </a:r>
          </a:p>
          <a:p>
            <a:r>
              <a:rPr lang="ru-RU" sz="3200" b="1" dirty="0" smtClean="0"/>
              <a:t>Коррекционно-развивающий центр.</a:t>
            </a:r>
          </a:p>
          <a:p>
            <a:r>
              <a:rPr lang="ru-RU" sz="3200" b="1" dirty="0" smtClean="0"/>
              <a:t>Центр специфического оборудования.</a:t>
            </a:r>
            <a:endParaRPr lang="ru-RU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32041"/>
            <a:ext cx="3931920" cy="1737360"/>
          </a:xfrm>
        </p:spPr>
        <p:txBody>
          <a:bodyPr/>
          <a:lstStyle/>
          <a:p>
            <a:r>
              <a:rPr lang="ru-RU" b="1" dirty="0" smtClean="0"/>
              <a:t>Рабочее место учителя-дефектолога</a:t>
            </a:r>
            <a:endParaRPr lang="ru-RU" b="1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432" y="2556387"/>
            <a:ext cx="3931920" cy="4050890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dirty="0" smtClean="0"/>
              <a:t>1. Информационная зона.</a:t>
            </a:r>
          </a:p>
          <a:p>
            <a:r>
              <a:rPr lang="ru-RU" sz="3200" b="1" dirty="0" smtClean="0"/>
              <a:t>2. Зона документации.</a:t>
            </a:r>
          </a:p>
          <a:p>
            <a:r>
              <a:rPr lang="ru-RU" sz="3200" b="1" dirty="0" smtClean="0"/>
              <a:t>3. Рабочее оборудование.</a:t>
            </a:r>
          </a:p>
          <a:p>
            <a:r>
              <a:rPr lang="ru-RU" sz="3200" b="1" dirty="0" smtClean="0"/>
              <a:t>4. Зона методической литературы.</a:t>
            </a:r>
            <a:endParaRPr lang="ru-RU" sz="3200" b="1" dirty="0"/>
          </a:p>
        </p:txBody>
      </p:sp>
      <p:pic>
        <p:nvPicPr>
          <p:cNvPr id="9218" name="Picture 2" descr="C:\Users\rush_\Desktop\Федорова ДВ\2019-2020\выступления\заявки ноябрь\МБДОУ № 31\IMG_20191122_1357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8276" y="213391"/>
            <a:ext cx="7686675" cy="6423383"/>
          </a:xfrm>
          <a:prstGeom prst="rect">
            <a:avLst/>
          </a:prstGeom>
          <a:noFill/>
        </p:spPr>
      </p:pic>
      <p:pic>
        <p:nvPicPr>
          <p:cNvPr id="9219" name="Picture 3" descr="C:\Users\rush_\Desktop\Федорова ДВ\2019-2020\выступления\заявки ноябрь\МБДОУ № 31\IMG_20191122_105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8681" y="222818"/>
            <a:ext cx="7686675" cy="6423383"/>
          </a:xfrm>
          <a:prstGeom prst="rect">
            <a:avLst/>
          </a:prstGeom>
          <a:noFill/>
        </p:spPr>
      </p:pic>
      <p:pic>
        <p:nvPicPr>
          <p:cNvPr id="8" name="Picture 4" descr="C:\Users\rush_\Desktop\Федорова ДВ\2019-2020\выступления\заявки ноябрь\МБДОУ № 31\IMG_20191122_1043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9197" y="213391"/>
            <a:ext cx="7667134" cy="6424836"/>
          </a:xfrm>
          <a:prstGeom prst="rect">
            <a:avLst/>
          </a:prstGeom>
          <a:noFill/>
        </p:spPr>
      </p:pic>
      <p:pic>
        <p:nvPicPr>
          <p:cNvPr id="3074" name="Picture 2" descr="C:\Users\rush_\Desktop\Федорова ДВ\2019-2020\выступления\заявки ноябрь\МБДОУ № 31\IMG_20191125_1102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0000" y="208323"/>
            <a:ext cx="7686675" cy="643757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377" y="301658"/>
            <a:ext cx="4110087" cy="2532982"/>
          </a:xfrm>
        </p:spPr>
        <p:txBody>
          <a:bodyPr/>
          <a:lstStyle/>
          <a:p>
            <a:r>
              <a:rPr lang="ru-RU" b="1" dirty="0" smtClean="0"/>
              <a:t>Центр индивидуальной и подгрупповой работы с детьми: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6307" y="3063711"/>
            <a:ext cx="3931920" cy="3487917"/>
          </a:xfrm>
        </p:spPr>
        <p:txBody>
          <a:bodyPr>
            <a:normAutofit lnSpcReduction="10000"/>
          </a:bodyPr>
          <a:lstStyle/>
          <a:p>
            <a:pPr indent="-457200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/>
              <a:t>1. Демонстрационный материал по лексическим темам.</a:t>
            </a:r>
            <a:endParaRPr lang="ru-RU" sz="2400" b="1" dirty="0" smtClean="0"/>
          </a:p>
          <a:p>
            <a:pPr indent="-457200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/>
              <a:t>2. Прозрачный мольберт.</a:t>
            </a:r>
          </a:p>
          <a:p>
            <a:pPr indent="-457200"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/>
              <a:t>3. Световой </a:t>
            </a:r>
            <a:r>
              <a:rPr lang="ru-RU" sz="2400" b="1" dirty="0" smtClean="0"/>
              <a:t>стол.</a:t>
            </a:r>
            <a:endParaRPr lang="ru-RU" sz="2400" b="1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/>
              <a:t>4. Магнитно-маркерная </a:t>
            </a:r>
            <a:r>
              <a:rPr lang="ru-RU" sz="2400" b="1" dirty="0" smtClean="0"/>
              <a:t>доска с дополнительным </a:t>
            </a:r>
            <a:r>
              <a:rPr lang="ru-RU" sz="2400" b="1" dirty="0" smtClean="0"/>
              <a:t>освещением.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400" b="1" dirty="0" smtClean="0"/>
              <a:t>5. Детские </a:t>
            </a:r>
            <a:r>
              <a:rPr lang="ru-RU" sz="2400" b="1" dirty="0" smtClean="0"/>
              <a:t>столы и стулья.</a:t>
            </a:r>
            <a:endParaRPr lang="ru-RU" sz="2400" b="1" dirty="0" smtClean="0"/>
          </a:p>
          <a:p>
            <a:endParaRPr lang="ru-RU" sz="2000" b="1" dirty="0" smtClean="0"/>
          </a:p>
          <a:p>
            <a:endParaRPr lang="ru-RU" dirty="0"/>
          </a:p>
        </p:txBody>
      </p:sp>
      <p:pic>
        <p:nvPicPr>
          <p:cNvPr id="5" name="Picture 5" descr="C:\Users\rush_\Desktop\Федорова ДВ\2019-2020\выступления\заявки ноябрь\МБДОУ № 31\IMG_20191122_1046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814" y="226242"/>
            <a:ext cx="5762625" cy="6405513"/>
          </a:xfrm>
          <a:prstGeom prst="rect">
            <a:avLst/>
          </a:prstGeom>
          <a:noFill/>
        </p:spPr>
      </p:pic>
      <p:pic>
        <p:nvPicPr>
          <p:cNvPr id="6" name="Picture 5" descr="C:\Users\rush_\Desktop\Федорова ДВ\2019-2020\выступления\заявки ноябрь\МБДОУ № 31\IMG_20191122_1216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7940" y="226243"/>
            <a:ext cx="5762625" cy="6430298"/>
          </a:xfrm>
          <a:prstGeom prst="rect">
            <a:avLst/>
          </a:prstGeom>
          <a:noFill/>
        </p:spPr>
      </p:pic>
      <p:pic>
        <p:nvPicPr>
          <p:cNvPr id="7" name="Picture 2" descr="C:\Users\rush_\Desktop\Федорова ДВ\2019-2020\выступления\заявки ноябрь\МБДОУ № 31\IMG_20191122_1058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9707" y="226243"/>
            <a:ext cx="7356393" cy="6419654"/>
          </a:xfrm>
          <a:prstGeom prst="rect">
            <a:avLst/>
          </a:prstGeom>
          <a:noFill/>
        </p:spPr>
      </p:pic>
      <p:pic>
        <p:nvPicPr>
          <p:cNvPr id="8" name="Picture 3" descr="C:\Users\rush_\Desktop\леново\DSC_0471.JPG"/>
          <p:cNvPicPr>
            <a:picLocks noChangeAspect="1" noChangeArrowheads="1"/>
          </p:cNvPicPr>
          <p:nvPr/>
        </p:nvPicPr>
        <p:blipFill>
          <a:blip r:embed="rId5">
            <a:lum bright="10000" contrast="64000"/>
          </a:blip>
          <a:srcRect/>
          <a:stretch>
            <a:fillRect/>
          </a:stretch>
        </p:blipFill>
        <p:spPr bwMode="auto">
          <a:xfrm>
            <a:off x="4619134" y="212035"/>
            <a:ext cx="7347736" cy="6459025"/>
          </a:xfrm>
          <a:prstGeom prst="rect">
            <a:avLst/>
          </a:prstGeom>
          <a:noFill/>
        </p:spPr>
      </p:pic>
      <p:pic>
        <p:nvPicPr>
          <p:cNvPr id="9" name="Picture 2" descr="C:\Users\rush_\Desktop\Федорова ДВ\2019-2020\выступления\заявки ноябрь\МБДОУ № 31\IMG_20191122_11012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9135" y="208322"/>
            <a:ext cx="7336116" cy="65078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Коррекционно-развивающий центр: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2248930"/>
            <a:ext cx="9872871" cy="3847069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/>
              <a:t>Направления работы учителя-дефектолога:</a:t>
            </a:r>
          </a:p>
          <a:p>
            <a:r>
              <a:rPr lang="ru-RU" sz="3200" b="1" dirty="0" smtClean="0"/>
              <a:t>развитие зрительного восприятия;</a:t>
            </a:r>
          </a:p>
          <a:p>
            <a:r>
              <a:rPr lang="ru-RU" sz="3200" b="1" dirty="0" smtClean="0"/>
              <a:t>развитие ориентировки в пространстве;</a:t>
            </a:r>
          </a:p>
          <a:p>
            <a:r>
              <a:rPr lang="ru-RU" sz="3200" b="1" dirty="0" smtClean="0"/>
              <a:t> развитие социально-бытовой ориентировки;</a:t>
            </a:r>
          </a:p>
          <a:p>
            <a:r>
              <a:rPr lang="ru-RU" sz="3200" b="1" dirty="0" smtClean="0"/>
              <a:t>развитие осязания и мелкой моторики;</a:t>
            </a:r>
          </a:p>
          <a:p>
            <a:r>
              <a:rPr lang="ru-RU" sz="3200" b="1" dirty="0" smtClean="0"/>
              <a:t>театрализованная деятельность.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258" y="291035"/>
            <a:ext cx="4500715" cy="1737360"/>
          </a:xfrm>
        </p:spPr>
        <p:txBody>
          <a:bodyPr/>
          <a:lstStyle/>
          <a:p>
            <a:r>
              <a:rPr lang="ru-RU" b="1" dirty="0" smtClean="0"/>
              <a:t>Развитие зрительного восприятия: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1095" y="2017236"/>
            <a:ext cx="4720959" cy="4493342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 smtClean="0"/>
              <a:t>1. </a:t>
            </a:r>
            <a:r>
              <a:rPr lang="ru-RU" sz="2100" b="1" dirty="0" smtClean="0"/>
              <a:t>Формирование представлений о системе эталонов величины.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100" b="1" dirty="0" smtClean="0"/>
              <a:t>2. Формирование представлений о системе эталонов формы. Формирование навыков восприятия и воспроизведения сложной формы.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100" b="1" dirty="0" smtClean="0"/>
              <a:t>3. Формирование представлений о системе эталонов цвета.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100" b="1" dirty="0" smtClean="0"/>
              <a:t>4. Формирование и уточнение знаний о свойствах и качествах предметов.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100" b="1" dirty="0" smtClean="0"/>
              <a:t>5. Развитие предметности восприятия.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100" b="1" dirty="0" smtClean="0"/>
              <a:t>6</a:t>
            </a:r>
            <a:r>
              <a:rPr lang="ru-RU" sz="2100" b="1" dirty="0" smtClean="0"/>
              <a:t>. Развитие восприятия сюжетных изображений.</a:t>
            </a:r>
            <a:endParaRPr lang="ru-RU" sz="2100" b="1" dirty="0"/>
          </a:p>
        </p:txBody>
      </p:sp>
      <p:pic>
        <p:nvPicPr>
          <p:cNvPr id="4099" name="Picture 3" descr="C:\Users\rush_\Desktop\Федорова ДВ\2019-2020\выступления\заявки ноябрь\МБДОУ № 31\IMG_20191122_10521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2376" r="2376"/>
          <a:stretch>
            <a:fillRect/>
          </a:stretch>
        </p:blipFill>
        <p:spPr bwMode="auto">
          <a:xfrm>
            <a:off x="5061569" y="206476"/>
            <a:ext cx="6907883" cy="6420466"/>
          </a:xfrm>
          <a:prstGeom prst="rect">
            <a:avLst/>
          </a:prstGeom>
          <a:noFill/>
        </p:spPr>
      </p:pic>
      <p:pic>
        <p:nvPicPr>
          <p:cNvPr id="4101" name="Picture 5" descr="C:\Users\rush_\Desktop\Федорова ДВ\2019-2020\выступления\заявки ноябрь\МБДОУ № 31\IMG_20191122_1135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8901" y="223224"/>
            <a:ext cx="6915547" cy="6413549"/>
          </a:xfrm>
          <a:prstGeom prst="rect">
            <a:avLst/>
          </a:prstGeom>
          <a:noFill/>
        </p:spPr>
      </p:pic>
      <p:pic>
        <p:nvPicPr>
          <p:cNvPr id="4102" name="Picture 6" descr="C:\Users\rush_\Desktop\Федорова ДВ\2019-2020\выступления\заявки ноябрь\МБДОУ № 31\IMG_20191122_1152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3613" y="203559"/>
            <a:ext cx="6940499" cy="6462712"/>
          </a:xfrm>
          <a:prstGeom prst="rect">
            <a:avLst/>
          </a:prstGeom>
          <a:noFill/>
        </p:spPr>
      </p:pic>
      <p:pic>
        <p:nvPicPr>
          <p:cNvPr id="7" name="Рисунок 6" descr="https://sun9-22.userapi.com/c854528/v854528390/14d82d/9eojicpbVc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2767" y="219378"/>
            <a:ext cx="6945215" cy="64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97" y="251706"/>
            <a:ext cx="3931920" cy="1737360"/>
          </a:xfrm>
        </p:spPr>
        <p:txBody>
          <a:bodyPr/>
          <a:lstStyle/>
          <a:p>
            <a:r>
              <a:rPr lang="ru-RU" b="1" dirty="0" smtClean="0"/>
              <a:t>Развитие ориентировки в пространстве:</a:t>
            </a:r>
            <a:endParaRPr lang="ru-RU" b="1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5974" y="1976283"/>
            <a:ext cx="5063613" cy="4591665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1. Учить детей различать и правильно называть части своего тела. </a:t>
            </a:r>
          </a:p>
          <a:p>
            <a:r>
              <a:rPr lang="ru-RU" sz="1800" b="1" dirty="0" smtClean="0"/>
              <a:t>2. Дать представление о пространственном расположении частей тела: голова вверху, а ноги. </a:t>
            </a:r>
          </a:p>
          <a:p>
            <a:r>
              <a:rPr lang="ru-RU" sz="1800" b="1" dirty="0" smtClean="0"/>
              <a:t>3. Ориентироваться в групповой комнате. </a:t>
            </a:r>
          </a:p>
          <a:p>
            <a:r>
              <a:rPr lang="ru-RU" sz="1800" b="1" dirty="0" smtClean="0"/>
              <a:t>4. Учить способам зрительно-осязательного обследования игрушек и предметов.</a:t>
            </a:r>
          </a:p>
          <a:p>
            <a:r>
              <a:rPr lang="ru-RU" sz="1800" b="1" dirty="0" smtClean="0"/>
              <a:t>5. Ориентироваться в окружающем пространстве с привлечением осязания, слуха, обоняния.</a:t>
            </a:r>
          </a:p>
          <a:p>
            <a:r>
              <a:rPr lang="ru-RU" sz="1800" b="1" dirty="0" smtClean="0"/>
              <a:t>6. Развивать способности детей различать пространственные признаки окружающих предметов с помощью зрения.</a:t>
            </a:r>
          </a:p>
          <a:p>
            <a:endParaRPr lang="ru-RU" dirty="0"/>
          </a:p>
        </p:txBody>
      </p:sp>
      <p:pic>
        <p:nvPicPr>
          <p:cNvPr id="5122" name="Picture 2" descr="C:\Users\rush_\Desktop\Федорова ДВ\2019-2020\выступления\заявки ноябрь\МБДОУ № 31\IMG_20191122_1204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9755" y="213391"/>
            <a:ext cx="6704525" cy="6403719"/>
          </a:xfrm>
          <a:prstGeom prst="rect">
            <a:avLst/>
          </a:prstGeom>
          <a:noFill/>
        </p:spPr>
      </p:pic>
      <p:pic>
        <p:nvPicPr>
          <p:cNvPr id="7" name="Рисунок 6" descr="C:\Users\rush_\Downloads\IMG_20190430_1215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9585" y="229482"/>
            <a:ext cx="6724796" cy="638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rush_\Desktop\Федорова ДВ\2018-2019\56 сад семинар\IMG_20190429_1124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9010" y="208861"/>
            <a:ext cx="6708651" cy="641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rush_\Desktop\Федорова ДВ\2018-2019\56 сад семинар\IMG_20190429_1129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9584" y="216226"/>
            <a:ext cx="6740950" cy="640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rush_\Desktop\Федорова ДВ\2018-2019\56 сад семинар\IMG_20190429_1321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1303" y="196587"/>
            <a:ext cx="6769895" cy="64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rush_\Desktop\Федорова ДВ\2018-2019\56 сад семинар\IMG_20190429_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44151" y="190230"/>
            <a:ext cx="6795447" cy="64368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02" y="371789"/>
            <a:ext cx="4312608" cy="2489397"/>
          </a:xfrm>
        </p:spPr>
        <p:txBody>
          <a:bodyPr/>
          <a:lstStyle/>
          <a:p>
            <a:r>
              <a:rPr lang="ru-RU" b="1" dirty="0" smtClean="0"/>
              <a:t>Развитие социально-бытовой ориентировки:</a:t>
            </a:r>
            <a:endParaRPr lang="ru-RU" b="1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5974" y="3215147"/>
            <a:ext cx="4125011" cy="3205749"/>
          </a:xfrm>
        </p:spPr>
        <p:txBody>
          <a:bodyPr/>
          <a:lstStyle/>
          <a:p>
            <a:r>
              <a:rPr lang="ru-RU" sz="1800" b="1" dirty="0" smtClean="0"/>
              <a:t>1. Ребенку о нем самом и окружающих людях. </a:t>
            </a:r>
          </a:p>
          <a:p>
            <a:r>
              <a:rPr lang="ru-RU" sz="1800" b="1" dirty="0" smtClean="0"/>
              <a:t>2. Приобщение к труду взрослых.</a:t>
            </a:r>
          </a:p>
          <a:p>
            <a:r>
              <a:rPr lang="ru-RU" sz="1800" b="1" dirty="0" smtClean="0"/>
              <a:t>3. Наблюдения и поведение детей на улице.</a:t>
            </a:r>
          </a:p>
          <a:p>
            <a:r>
              <a:rPr lang="ru-RU" sz="1800" b="1" dirty="0" smtClean="0"/>
              <a:t>4. Формирование предметных представлений.</a:t>
            </a:r>
          </a:p>
          <a:p>
            <a:endParaRPr lang="ru-RU" b="1" dirty="0"/>
          </a:p>
        </p:txBody>
      </p:sp>
      <p:pic>
        <p:nvPicPr>
          <p:cNvPr id="6147" name="Picture 3" descr="C:\Users\rush_\Desktop\леново\IMG_20181031_1147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2484" y="216876"/>
            <a:ext cx="7315200" cy="6425083"/>
          </a:xfrm>
          <a:prstGeom prst="rect">
            <a:avLst/>
          </a:prstGeom>
          <a:noFill/>
        </p:spPr>
      </p:pic>
      <p:pic>
        <p:nvPicPr>
          <p:cNvPr id="6148" name="Picture 4" descr="C:\Users\rush_\Desktop\леново\IMG_20181121_1538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4273" y="223073"/>
            <a:ext cx="5670620" cy="6423912"/>
          </a:xfrm>
          <a:prstGeom prst="rect">
            <a:avLst/>
          </a:prstGeom>
          <a:noFill/>
        </p:spPr>
      </p:pic>
      <p:pic>
        <p:nvPicPr>
          <p:cNvPr id="6149" name="Picture 5" descr="C:\Users\rush_\Desktop\леново\IMG_20181101_1039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5688" y="186732"/>
            <a:ext cx="7374373" cy="6495422"/>
          </a:xfrm>
          <a:prstGeom prst="rect">
            <a:avLst/>
          </a:prstGeom>
          <a:noFill/>
        </p:spPr>
      </p:pic>
      <p:pic>
        <p:nvPicPr>
          <p:cNvPr id="6150" name="Picture 6" descr="C:\Users\rush_\Desktop\леново\DSC_02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5273" y="174381"/>
            <a:ext cx="7362825" cy="6497724"/>
          </a:xfrm>
          <a:prstGeom prst="rect">
            <a:avLst/>
          </a:prstGeom>
          <a:noFill/>
        </p:spPr>
      </p:pic>
      <p:pic>
        <p:nvPicPr>
          <p:cNvPr id="10" name="Рисунок 9" descr="C:\Users\rush_\Desktop\Федорова ДВ\2019-2020\консультационный центр\spT_Hwx36D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7988" y="153680"/>
            <a:ext cx="7364775" cy="651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rush_\Desktop\Федорова ДВ\2019-2020\консультационный центр\FoAkpLVJq4c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1427" y="146006"/>
            <a:ext cx="4883084" cy="652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rush_\Desktop\Федорова ДВ\2019-2020\консультационный центр\62sHf0NQ24A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82077" y="141403"/>
            <a:ext cx="4330814" cy="651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ush_\Desktop\Федорова ДВ\2019-2020\выступления\заявки ноябрь\МБДОУ № 31\IMG_20191125_11064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58878" y="142335"/>
            <a:ext cx="7554357" cy="656012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2047</TotalTime>
  <Words>486</Words>
  <Application>Microsoft Office PowerPoint</Application>
  <PresentationFormat>Произвольный</PresentationFormat>
  <Paragraphs>72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Basis</vt:lpstr>
      <vt:lpstr>«Развивающая предметно-пространственная среда в кабинете учителя-дефектолога (тифлопедагога) в соответствии с ФГОС ДО» </vt:lpstr>
      <vt:lpstr>Документ регламентирующий создание ППРС кабинета учителя-дефектолога:</vt:lpstr>
      <vt:lpstr>Центры кабинета:</vt:lpstr>
      <vt:lpstr>Рабочее место учителя-дефектолога</vt:lpstr>
      <vt:lpstr>Центр индивидуальной и подгрупповой работы с детьми:</vt:lpstr>
      <vt:lpstr>Коррекционно-развивающий центр:</vt:lpstr>
      <vt:lpstr>Развитие зрительного восприятия:</vt:lpstr>
      <vt:lpstr>Развитие ориентировки в пространстве:</vt:lpstr>
      <vt:lpstr>Развитие социально-бытовой ориентировки:</vt:lpstr>
      <vt:lpstr>Развитие осязания и мелкой моторики:</vt:lpstr>
      <vt:lpstr>Развитие мимики, и пантомимики:</vt:lpstr>
      <vt:lpstr>Специфические игры и оборудование:</vt:lpstr>
      <vt:lpstr>Предметно-пространственная развивающая среда кабинета обновляется:</vt:lpstr>
      <vt:lpstr>- к лексическим темам.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Дарья Фёдорова</dc:creator>
  <cp:lastModifiedBy>rush_</cp:lastModifiedBy>
  <cp:revision>19</cp:revision>
  <dcterms:created xsi:type="dcterms:W3CDTF">2014-08-26T23:52:37Z</dcterms:created>
  <dcterms:modified xsi:type="dcterms:W3CDTF">2019-12-04T20:33:39Z</dcterms:modified>
</cp:coreProperties>
</file>