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8"/>
  </p:notesMasterIdLst>
  <p:sldIdLst>
    <p:sldId id="257" r:id="rId2"/>
    <p:sldId id="283" r:id="rId3"/>
    <p:sldId id="282" r:id="rId4"/>
    <p:sldId id="259" r:id="rId5"/>
    <p:sldId id="288" r:id="rId6"/>
    <p:sldId id="286" r:id="rId7"/>
    <p:sldId id="290" r:id="rId8"/>
    <p:sldId id="291" r:id="rId9"/>
    <p:sldId id="289" r:id="rId10"/>
    <p:sldId id="267" r:id="rId11"/>
    <p:sldId id="269" r:id="rId12"/>
    <p:sldId id="292" r:id="rId13"/>
    <p:sldId id="273" r:id="rId14"/>
    <p:sldId id="298" r:id="rId15"/>
    <p:sldId id="296" r:id="rId16"/>
    <p:sldId id="277" r:id="rId17"/>
  </p:sldIdLst>
  <p:sldSz cx="9144000" cy="6858000" type="screen4x3"/>
  <p:notesSz cx="6761163" cy="99425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2754" y="-9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873368C-EAFA-4569-BD8D-E2267BE0FE0E}" type="doc">
      <dgm:prSet loTypeId="urn:microsoft.com/office/officeart/2005/8/layout/vList5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ru-RU"/>
        </a:p>
      </dgm:t>
    </dgm:pt>
    <dgm:pt modelId="{878A5509-80CA-4434-B64B-3A62C8B4D65F}">
      <dgm:prSet phldrT="[Текст]"/>
      <dgm:spPr/>
      <dgm:t>
        <a:bodyPr/>
        <a:lstStyle/>
        <a:p>
          <a:r>
            <a:rPr lang="ru-RU" dirty="0" smtClean="0"/>
            <a:t>9 лет</a:t>
          </a:r>
          <a:endParaRPr lang="ru-RU" dirty="0"/>
        </a:p>
      </dgm:t>
    </dgm:pt>
    <dgm:pt modelId="{BA9E1B82-D820-4977-AB13-48DFE85CEC1F}" type="parTrans" cxnId="{A34D591F-0EE0-44C6-8ACE-41DE92206F88}">
      <dgm:prSet/>
      <dgm:spPr/>
      <dgm:t>
        <a:bodyPr/>
        <a:lstStyle/>
        <a:p>
          <a:endParaRPr lang="ru-RU"/>
        </a:p>
      </dgm:t>
    </dgm:pt>
    <dgm:pt modelId="{4BF8FE56-40E2-479E-A7B7-2FE98C69CB57}" type="sibTrans" cxnId="{A34D591F-0EE0-44C6-8ACE-41DE92206F88}">
      <dgm:prSet/>
      <dgm:spPr/>
      <dgm:t>
        <a:bodyPr/>
        <a:lstStyle/>
        <a:p>
          <a:endParaRPr lang="ru-RU"/>
        </a:p>
      </dgm:t>
    </dgm:pt>
    <dgm:pt modelId="{9C6CFC01-F137-46A6-A13B-796944B18A61}">
      <dgm:prSet phldrT="[Текст]"/>
      <dgm:spPr/>
      <dgm:t>
        <a:bodyPr/>
        <a:lstStyle/>
        <a:p>
          <a:r>
            <a:rPr lang="ru-RU" dirty="0" smtClean="0"/>
            <a:t>1 ступень – 1-4 классы</a:t>
          </a:r>
          <a:endParaRPr lang="ru-RU" dirty="0"/>
        </a:p>
      </dgm:t>
    </dgm:pt>
    <dgm:pt modelId="{5944ADCA-E8DC-4BAC-82CD-6324B6C34875}" type="parTrans" cxnId="{EDF7EA9F-E407-49F8-87F6-26CEE175A782}">
      <dgm:prSet/>
      <dgm:spPr/>
      <dgm:t>
        <a:bodyPr/>
        <a:lstStyle/>
        <a:p>
          <a:endParaRPr lang="ru-RU"/>
        </a:p>
      </dgm:t>
    </dgm:pt>
    <dgm:pt modelId="{094CE7D4-C293-4546-9031-C4EB2570C4C4}" type="sibTrans" cxnId="{EDF7EA9F-E407-49F8-87F6-26CEE175A782}">
      <dgm:prSet/>
      <dgm:spPr/>
      <dgm:t>
        <a:bodyPr/>
        <a:lstStyle/>
        <a:p>
          <a:endParaRPr lang="ru-RU"/>
        </a:p>
      </dgm:t>
    </dgm:pt>
    <dgm:pt modelId="{44CFC5A6-538F-44C8-86A6-8AF631118625}">
      <dgm:prSet phldrT="[Текст]"/>
      <dgm:spPr/>
      <dgm:t>
        <a:bodyPr/>
        <a:lstStyle/>
        <a:p>
          <a:r>
            <a:rPr lang="ru-RU" dirty="0" smtClean="0"/>
            <a:t>2 ступень – 5-9 классы</a:t>
          </a:r>
          <a:endParaRPr lang="ru-RU" dirty="0"/>
        </a:p>
      </dgm:t>
    </dgm:pt>
    <dgm:pt modelId="{36C2ED2E-490F-490B-9E29-1193D18545B4}" type="parTrans" cxnId="{97E049C7-F3DD-4B46-B0EE-22518C90F35C}">
      <dgm:prSet/>
      <dgm:spPr/>
      <dgm:t>
        <a:bodyPr/>
        <a:lstStyle/>
        <a:p>
          <a:endParaRPr lang="ru-RU"/>
        </a:p>
      </dgm:t>
    </dgm:pt>
    <dgm:pt modelId="{092ACABA-F354-4CA6-907E-01A1572F26E6}" type="sibTrans" cxnId="{97E049C7-F3DD-4B46-B0EE-22518C90F35C}">
      <dgm:prSet/>
      <dgm:spPr/>
      <dgm:t>
        <a:bodyPr/>
        <a:lstStyle/>
        <a:p>
          <a:endParaRPr lang="ru-RU"/>
        </a:p>
      </dgm:t>
    </dgm:pt>
    <dgm:pt modelId="{1EB6F56C-9EFC-4955-AEDA-0F9C6579348B}">
      <dgm:prSet phldrT="[Текст]"/>
      <dgm:spPr/>
      <dgm:t>
        <a:bodyPr/>
        <a:lstStyle/>
        <a:p>
          <a:r>
            <a:rPr lang="ru-RU" dirty="0" smtClean="0"/>
            <a:t>10 лет</a:t>
          </a:r>
          <a:endParaRPr lang="ru-RU" dirty="0"/>
        </a:p>
      </dgm:t>
    </dgm:pt>
    <dgm:pt modelId="{F1635C88-C16E-412F-8589-467F46938750}" type="parTrans" cxnId="{13124122-8FBD-47C9-BCEB-2D38F8F95EA8}">
      <dgm:prSet/>
      <dgm:spPr/>
      <dgm:t>
        <a:bodyPr/>
        <a:lstStyle/>
        <a:p>
          <a:endParaRPr lang="ru-RU"/>
        </a:p>
      </dgm:t>
    </dgm:pt>
    <dgm:pt modelId="{0DFB6FD8-8A04-4AB1-AC55-05E8D7EE4F55}" type="sibTrans" cxnId="{13124122-8FBD-47C9-BCEB-2D38F8F95EA8}">
      <dgm:prSet/>
      <dgm:spPr/>
      <dgm:t>
        <a:bodyPr/>
        <a:lstStyle/>
        <a:p>
          <a:endParaRPr lang="ru-RU"/>
        </a:p>
      </dgm:t>
    </dgm:pt>
    <dgm:pt modelId="{A7BFC64C-CAD1-4379-AFC6-24D3BB21FDA5}">
      <dgm:prSet phldrT="[Текст]"/>
      <dgm:spPr/>
      <dgm:t>
        <a:bodyPr/>
        <a:lstStyle/>
        <a:p>
          <a:r>
            <a:rPr lang="ru-RU" dirty="0" smtClean="0"/>
            <a:t>1 ступень – дополнительный 1 класс-4 классы</a:t>
          </a:r>
          <a:endParaRPr lang="ru-RU" dirty="0"/>
        </a:p>
      </dgm:t>
    </dgm:pt>
    <dgm:pt modelId="{49B2E27E-D496-4575-85AA-A9369ECEF253}" type="parTrans" cxnId="{1F30B5CC-F7B6-48E0-A8EE-660E51210F44}">
      <dgm:prSet/>
      <dgm:spPr/>
      <dgm:t>
        <a:bodyPr/>
        <a:lstStyle/>
        <a:p>
          <a:endParaRPr lang="ru-RU"/>
        </a:p>
      </dgm:t>
    </dgm:pt>
    <dgm:pt modelId="{468E362C-8117-4F1E-B2F9-49E80D98B375}" type="sibTrans" cxnId="{1F30B5CC-F7B6-48E0-A8EE-660E51210F44}">
      <dgm:prSet/>
      <dgm:spPr/>
      <dgm:t>
        <a:bodyPr/>
        <a:lstStyle/>
        <a:p>
          <a:endParaRPr lang="ru-RU"/>
        </a:p>
      </dgm:t>
    </dgm:pt>
    <dgm:pt modelId="{9B8816EF-E93E-4103-B98D-4E1793A42F7C}">
      <dgm:prSet phldrT="[Текст]"/>
      <dgm:spPr/>
      <dgm:t>
        <a:bodyPr/>
        <a:lstStyle/>
        <a:p>
          <a:r>
            <a:rPr lang="ru-RU" dirty="0" smtClean="0"/>
            <a:t>2 ступень – 5-9 классы</a:t>
          </a:r>
          <a:endParaRPr lang="ru-RU" dirty="0"/>
        </a:p>
      </dgm:t>
    </dgm:pt>
    <dgm:pt modelId="{B301D16E-DBCB-4D9D-8463-DDB07F19C9F5}" type="parTrans" cxnId="{69F3DECE-B83C-40FE-8B95-314A65070A36}">
      <dgm:prSet/>
      <dgm:spPr/>
      <dgm:t>
        <a:bodyPr/>
        <a:lstStyle/>
        <a:p>
          <a:endParaRPr lang="ru-RU"/>
        </a:p>
      </dgm:t>
    </dgm:pt>
    <dgm:pt modelId="{BE633917-FDFB-4046-A86A-DA2B1D85A4C9}" type="sibTrans" cxnId="{69F3DECE-B83C-40FE-8B95-314A65070A36}">
      <dgm:prSet/>
      <dgm:spPr/>
      <dgm:t>
        <a:bodyPr/>
        <a:lstStyle/>
        <a:p>
          <a:endParaRPr lang="ru-RU"/>
        </a:p>
      </dgm:t>
    </dgm:pt>
    <dgm:pt modelId="{35BDA75A-7EEF-4AF6-A138-AF8DD66A5E28}">
      <dgm:prSet phldrT="[Текст]"/>
      <dgm:spPr/>
      <dgm:t>
        <a:bodyPr/>
        <a:lstStyle/>
        <a:p>
          <a:r>
            <a:rPr lang="ru-RU" dirty="0" smtClean="0"/>
            <a:t>12 лет</a:t>
          </a:r>
          <a:endParaRPr lang="ru-RU" dirty="0"/>
        </a:p>
      </dgm:t>
    </dgm:pt>
    <dgm:pt modelId="{B679BA52-CE1E-477B-A16F-1F4908E96B6D}" type="parTrans" cxnId="{C2268CA1-F2C3-4BAA-8DA1-9555101E0A79}">
      <dgm:prSet/>
      <dgm:spPr/>
      <dgm:t>
        <a:bodyPr/>
        <a:lstStyle/>
        <a:p>
          <a:endParaRPr lang="ru-RU"/>
        </a:p>
      </dgm:t>
    </dgm:pt>
    <dgm:pt modelId="{4B7AB106-AC5C-40DF-A114-99215DF25D04}" type="sibTrans" cxnId="{C2268CA1-F2C3-4BAA-8DA1-9555101E0A79}">
      <dgm:prSet/>
      <dgm:spPr/>
      <dgm:t>
        <a:bodyPr/>
        <a:lstStyle/>
        <a:p>
          <a:endParaRPr lang="ru-RU"/>
        </a:p>
      </dgm:t>
    </dgm:pt>
    <dgm:pt modelId="{6FEB4765-3641-40B8-BC83-8DB2F97C2D00}">
      <dgm:prSet phldrT="[Текст]"/>
      <dgm:spPr/>
      <dgm:t>
        <a:bodyPr/>
        <a:lstStyle/>
        <a:p>
          <a:r>
            <a:rPr lang="ru-RU" dirty="0" smtClean="0"/>
            <a:t>1 ступень – 1-4 классы</a:t>
          </a:r>
          <a:endParaRPr lang="ru-RU" dirty="0"/>
        </a:p>
      </dgm:t>
    </dgm:pt>
    <dgm:pt modelId="{3513D03F-C848-4E39-9692-7DDA1BCB0B47}" type="parTrans" cxnId="{35B8D2C7-9E22-4A11-98F4-F0513D069473}">
      <dgm:prSet/>
      <dgm:spPr/>
      <dgm:t>
        <a:bodyPr/>
        <a:lstStyle/>
        <a:p>
          <a:endParaRPr lang="ru-RU"/>
        </a:p>
      </dgm:t>
    </dgm:pt>
    <dgm:pt modelId="{9FF1DACF-D755-4BB0-BCB0-3A905D1742E4}" type="sibTrans" cxnId="{35B8D2C7-9E22-4A11-98F4-F0513D069473}">
      <dgm:prSet/>
      <dgm:spPr/>
      <dgm:t>
        <a:bodyPr/>
        <a:lstStyle/>
        <a:p>
          <a:endParaRPr lang="ru-RU"/>
        </a:p>
      </dgm:t>
    </dgm:pt>
    <dgm:pt modelId="{ACA07BE6-4AE9-46DD-B0F2-9F5E1BAEF441}">
      <dgm:prSet phldrT="[Текст]"/>
      <dgm:spPr/>
      <dgm:t>
        <a:bodyPr/>
        <a:lstStyle/>
        <a:p>
          <a:r>
            <a:rPr lang="ru-RU" dirty="0" smtClean="0"/>
            <a:t>3 ступень – 10-12 классы</a:t>
          </a:r>
          <a:endParaRPr lang="ru-RU" dirty="0"/>
        </a:p>
      </dgm:t>
    </dgm:pt>
    <dgm:pt modelId="{FC168E97-E4DA-4B29-8090-AB1794F04AEC}" type="parTrans" cxnId="{1CB11F47-189D-48F0-8E2F-A1AF0F8F4997}">
      <dgm:prSet/>
      <dgm:spPr/>
      <dgm:t>
        <a:bodyPr/>
        <a:lstStyle/>
        <a:p>
          <a:endParaRPr lang="ru-RU"/>
        </a:p>
      </dgm:t>
    </dgm:pt>
    <dgm:pt modelId="{687C9159-0065-4680-BDCC-A5D54D0ACF50}" type="sibTrans" cxnId="{1CB11F47-189D-48F0-8E2F-A1AF0F8F4997}">
      <dgm:prSet/>
      <dgm:spPr/>
      <dgm:t>
        <a:bodyPr/>
        <a:lstStyle/>
        <a:p>
          <a:endParaRPr lang="ru-RU"/>
        </a:p>
      </dgm:t>
    </dgm:pt>
    <dgm:pt modelId="{056D6C42-F577-4F94-8D61-3C21D97A36F4}">
      <dgm:prSet/>
      <dgm:spPr/>
      <dgm:t>
        <a:bodyPr/>
        <a:lstStyle/>
        <a:p>
          <a:r>
            <a:rPr lang="ru-RU" dirty="0" smtClean="0"/>
            <a:t>13 лет</a:t>
          </a:r>
          <a:endParaRPr lang="ru-RU" dirty="0"/>
        </a:p>
      </dgm:t>
    </dgm:pt>
    <dgm:pt modelId="{2573B9F0-3153-4F55-B6E7-6ACDF82B100A}" type="parTrans" cxnId="{F5B02C58-5875-465C-84E3-95BB9E6399CD}">
      <dgm:prSet/>
      <dgm:spPr/>
      <dgm:t>
        <a:bodyPr/>
        <a:lstStyle/>
        <a:p>
          <a:endParaRPr lang="ru-RU"/>
        </a:p>
      </dgm:t>
    </dgm:pt>
    <dgm:pt modelId="{F61BF751-41CA-4721-8466-074ED328F7A8}" type="sibTrans" cxnId="{F5B02C58-5875-465C-84E3-95BB9E6399CD}">
      <dgm:prSet/>
      <dgm:spPr/>
      <dgm:t>
        <a:bodyPr/>
        <a:lstStyle/>
        <a:p>
          <a:endParaRPr lang="ru-RU"/>
        </a:p>
      </dgm:t>
    </dgm:pt>
    <dgm:pt modelId="{57000571-DD3F-4D27-BD39-1027C1BFC5F1}">
      <dgm:prSet phldrT="[Текст]"/>
      <dgm:spPr/>
      <dgm:t>
        <a:bodyPr/>
        <a:lstStyle/>
        <a:p>
          <a:r>
            <a:rPr lang="ru-RU" dirty="0" smtClean="0"/>
            <a:t>2 ступень – 5-9 классы</a:t>
          </a:r>
          <a:endParaRPr lang="ru-RU" dirty="0"/>
        </a:p>
      </dgm:t>
    </dgm:pt>
    <dgm:pt modelId="{C91BBEB9-D36C-4137-B6CF-573E392F0382}" type="parTrans" cxnId="{0EFE6616-ED8A-408D-8779-2788569CC830}">
      <dgm:prSet/>
      <dgm:spPr/>
      <dgm:t>
        <a:bodyPr/>
        <a:lstStyle/>
        <a:p>
          <a:endParaRPr lang="ru-RU"/>
        </a:p>
      </dgm:t>
    </dgm:pt>
    <dgm:pt modelId="{5ED44A84-0FA0-4A69-A29E-0B0B012BED39}" type="sibTrans" cxnId="{0EFE6616-ED8A-408D-8779-2788569CC830}">
      <dgm:prSet/>
      <dgm:spPr/>
      <dgm:t>
        <a:bodyPr/>
        <a:lstStyle/>
        <a:p>
          <a:endParaRPr lang="ru-RU"/>
        </a:p>
      </dgm:t>
    </dgm:pt>
    <dgm:pt modelId="{5F215CEE-FF5B-4B41-AD82-5D0465437CD5}" type="pres">
      <dgm:prSet presAssocID="{0873368C-EAFA-4569-BD8D-E2267BE0FE0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D532815-4E9F-47A1-997B-DE5207F6392A}" type="pres">
      <dgm:prSet presAssocID="{878A5509-80CA-4434-B64B-3A62C8B4D65F}" presName="linNode" presStyleCnt="0"/>
      <dgm:spPr/>
    </dgm:pt>
    <dgm:pt modelId="{E085B4C9-EE44-4866-88B3-598A205F0D14}" type="pres">
      <dgm:prSet presAssocID="{878A5509-80CA-4434-B64B-3A62C8B4D65F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6DE837-5573-4F07-BBF9-BE2AC898E8A6}" type="pres">
      <dgm:prSet presAssocID="{878A5509-80CA-4434-B64B-3A62C8B4D65F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E0DD95-B744-4B85-B616-C8C3D1442587}" type="pres">
      <dgm:prSet presAssocID="{4BF8FE56-40E2-479E-A7B7-2FE98C69CB57}" presName="sp" presStyleCnt="0"/>
      <dgm:spPr/>
    </dgm:pt>
    <dgm:pt modelId="{53A21CAE-78AB-43B8-9825-C4AD30685A74}" type="pres">
      <dgm:prSet presAssocID="{1EB6F56C-9EFC-4955-AEDA-0F9C6579348B}" presName="linNode" presStyleCnt="0"/>
      <dgm:spPr/>
    </dgm:pt>
    <dgm:pt modelId="{E26AD862-D8F4-4306-8E26-CE79D6EFF43B}" type="pres">
      <dgm:prSet presAssocID="{1EB6F56C-9EFC-4955-AEDA-0F9C6579348B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34583C-6401-4899-98D0-C83238CF552B}" type="pres">
      <dgm:prSet presAssocID="{1EB6F56C-9EFC-4955-AEDA-0F9C6579348B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6953DB-B587-478B-8101-D841C3BF4242}" type="pres">
      <dgm:prSet presAssocID="{0DFB6FD8-8A04-4AB1-AC55-05E8D7EE4F55}" presName="sp" presStyleCnt="0"/>
      <dgm:spPr/>
    </dgm:pt>
    <dgm:pt modelId="{BB87E857-623C-4900-A281-EDBEBC1ED402}" type="pres">
      <dgm:prSet presAssocID="{35BDA75A-7EEF-4AF6-A138-AF8DD66A5E28}" presName="linNode" presStyleCnt="0"/>
      <dgm:spPr/>
    </dgm:pt>
    <dgm:pt modelId="{E3BC3850-C03B-41C5-9349-DBD861F5484F}" type="pres">
      <dgm:prSet presAssocID="{35BDA75A-7EEF-4AF6-A138-AF8DD66A5E28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E6CEDA-4DEE-417E-A1EB-ACDAEB963F04}" type="pres">
      <dgm:prSet presAssocID="{35BDA75A-7EEF-4AF6-A138-AF8DD66A5E28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46F82C-B25B-42F6-8764-7CA189A76598}" type="pres">
      <dgm:prSet presAssocID="{4B7AB106-AC5C-40DF-A114-99215DF25D04}" presName="sp" presStyleCnt="0"/>
      <dgm:spPr/>
    </dgm:pt>
    <dgm:pt modelId="{E2D63515-EFAB-46E7-9E09-CD7B73527EF9}" type="pres">
      <dgm:prSet presAssocID="{056D6C42-F577-4F94-8D61-3C21D97A36F4}" presName="linNode" presStyleCnt="0"/>
      <dgm:spPr/>
    </dgm:pt>
    <dgm:pt modelId="{1324E227-048E-49C2-9309-E302951FD0FE}" type="pres">
      <dgm:prSet presAssocID="{056D6C42-F577-4F94-8D61-3C21D97A36F4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EAA51BF-62F9-4554-9574-3B2047213DA1}" type="presOf" srcId="{57000571-DD3F-4D27-BD39-1027C1BFC5F1}" destId="{69E6CEDA-4DEE-417E-A1EB-ACDAEB963F04}" srcOrd="0" destOrd="1" presId="urn:microsoft.com/office/officeart/2005/8/layout/vList5"/>
    <dgm:cxn modelId="{1F30B5CC-F7B6-48E0-A8EE-660E51210F44}" srcId="{1EB6F56C-9EFC-4955-AEDA-0F9C6579348B}" destId="{A7BFC64C-CAD1-4379-AFC6-24D3BB21FDA5}" srcOrd="0" destOrd="0" parTransId="{49B2E27E-D496-4575-85AA-A9369ECEF253}" sibTransId="{468E362C-8117-4F1E-B2F9-49E80D98B375}"/>
    <dgm:cxn modelId="{10B0ADCA-60B7-41E6-9FFE-D06DE2E736E2}" type="presOf" srcId="{6FEB4765-3641-40B8-BC83-8DB2F97C2D00}" destId="{69E6CEDA-4DEE-417E-A1EB-ACDAEB963F04}" srcOrd="0" destOrd="0" presId="urn:microsoft.com/office/officeart/2005/8/layout/vList5"/>
    <dgm:cxn modelId="{7AE90437-52A2-423C-915D-E6DB7DFB0397}" type="presOf" srcId="{056D6C42-F577-4F94-8D61-3C21D97A36F4}" destId="{1324E227-048E-49C2-9309-E302951FD0FE}" srcOrd="0" destOrd="0" presId="urn:microsoft.com/office/officeart/2005/8/layout/vList5"/>
    <dgm:cxn modelId="{35B8D2C7-9E22-4A11-98F4-F0513D069473}" srcId="{35BDA75A-7EEF-4AF6-A138-AF8DD66A5E28}" destId="{6FEB4765-3641-40B8-BC83-8DB2F97C2D00}" srcOrd="0" destOrd="0" parTransId="{3513D03F-C848-4E39-9692-7DDA1BCB0B47}" sibTransId="{9FF1DACF-D755-4BB0-BCB0-3A905D1742E4}"/>
    <dgm:cxn modelId="{C014C030-6D25-492C-B7DC-772705DB9C76}" type="presOf" srcId="{9C6CFC01-F137-46A6-A13B-796944B18A61}" destId="{366DE837-5573-4F07-BBF9-BE2AC898E8A6}" srcOrd="0" destOrd="0" presId="urn:microsoft.com/office/officeart/2005/8/layout/vList5"/>
    <dgm:cxn modelId="{CE864CCE-2F08-4F38-B852-383768525716}" type="presOf" srcId="{A7BFC64C-CAD1-4379-AFC6-24D3BB21FDA5}" destId="{A634583C-6401-4899-98D0-C83238CF552B}" srcOrd="0" destOrd="0" presId="urn:microsoft.com/office/officeart/2005/8/layout/vList5"/>
    <dgm:cxn modelId="{A34D591F-0EE0-44C6-8ACE-41DE92206F88}" srcId="{0873368C-EAFA-4569-BD8D-E2267BE0FE0E}" destId="{878A5509-80CA-4434-B64B-3A62C8B4D65F}" srcOrd="0" destOrd="0" parTransId="{BA9E1B82-D820-4977-AB13-48DFE85CEC1F}" sibTransId="{4BF8FE56-40E2-479E-A7B7-2FE98C69CB57}"/>
    <dgm:cxn modelId="{1CB11F47-189D-48F0-8E2F-A1AF0F8F4997}" srcId="{35BDA75A-7EEF-4AF6-A138-AF8DD66A5E28}" destId="{ACA07BE6-4AE9-46DD-B0F2-9F5E1BAEF441}" srcOrd="2" destOrd="0" parTransId="{FC168E97-E4DA-4B29-8090-AB1794F04AEC}" sibTransId="{687C9159-0065-4680-BDCC-A5D54D0ACF50}"/>
    <dgm:cxn modelId="{E7E848B6-BB94-4AFE-98BF-D5069DCF57CC}" type="presOf" srcId="{0873368C-EAFA-4569-BD8D-E2267BE0FE0E}" destId="{5F215CEE-FF5B-4B41-AD82-5D0465437CD5}" srcOrd="0" destOrd="0" presId="urn:microsoft.com/office/officeart/2005/8/layout/vList5"/>
    <dgm:cxn modelId="{69F3DECE-B83C-40FE-8B95-314A65070A36}" srcId="{1EB6F56C-9EFC-4955-AEDA-0F9C6579348B}" destId="{9B8816EF-E93E-4103-B98D-4E1793A42F7C}" srcOrd="1" destOrd="0" parTransId="{B301D16E-DBCB-4D9D-8463-DDB07F19C9F5}" sibTransId="{BE633917-FDFB-4046-A86A-DA2B1D85A4C9}"/>
    <dgm:cxn modelId="{C2268CA1-F2C3-4BAA-8DA1-9555101E0A79}" srcId="{0873368C-EAFA-4569-BD8D-E2267BE0FE0E}" destId="{35BDA75A-7EEF-4AF6-A138-AF8DD66A5E28}" srcOrd="2" destOrd="0" parTransId="{B679BA52-CE1E-477B-A16F-1F4908E96B6D}" sibTransId="{4B7AB106-AC5C-40DF-A114-99215DF25D04}"/>
    <dgm:cxn modelId="{EDF7EA9F-E407-49F8-87F6-26CEE175A782}" srcId="{878A5509-80CA-4434-B64B-3A62C8B4D65F}" destId="{9C6CFC01-F137-46A6-A13B-796944B18A61}" srcOrd="0" destOrd="0" parTransId="{5944ADCA-E8DC-4BAC-82CD-6324B6C34875}" sibTransId="{094CE7D4-C293-4546-9031-C4EB2570C4C4}"/>
    <dgm:cxn modelId="{7CCD4702-40A7-4677-8C33-F43E3804DD69}" type="presOf" srcId="{1EB6F56C-9EFC-4955-AEDA-0F9C6579348B}" destId="{E26AD862-D8F4-4306-8E26-CE79D6EFF43B}" srcOrd="0" destOrd="0" presId="urn:microsoft.com/office/officeart/2005/8/layout/vList5"/>
    <dgm:cxn modelId="{910448CC-9F03-41FD-9CB1-81964C7D6AD8}" type="presOf" srcId="{ACA07BE6-4AE9-46DD-B0F2-9F5E1BAEF441}" destId="{69E6CEDA-4DEE-417E-A1EB-ACDAEB963F04}" srcOrd="0" destOrd="2" presId="urn:microsoft.com/office/officeart/2005/8/layout/vList5"/>
    <dgm:cxn modelId="{F5B02C58-5875-465C-84E3-95BB9E6399CD}" srcId="{0873368C-EAFA-4569-BD8D-E2267BE0FE0E}" destId="{056D6C42-F577-4F94-8D61-3C21D97A36F4}" srcOrd="3" destOrd="0" parTransId="{2573B9F0-3153-4F55-B6E7-6ACDF82B100A}" sibTransId="{F61BF751-41CA-4721-8466-074ED328F7A8}"/>
    <dgm:cxn modelId="{0EFE6616-ED8A-408D-8779-2788569CC830}" srcId="{35BDA75A-7EEF-4AF6-A138-AF8DD66A5E28}" destId="{57000571-DD3F-4D27-BD39-1027C1BFC5F1}" srcOrd="1" destOrd="0" parTransId="{C91BBEB9-D36C-4137-B6CF-573E392F0382}" sibTransId="{5ED44A84-0FA0-4A69-A29E-0B0B012BED39}"/>
    <dgm:cxn modelId="{A706C2BB-20DF-45B8-AE48-B5EF4CA64AF2}" type="presOf" srcId="{9B8816EF-E93E-4103-B98D-4E1793A42F7C}" destId="{A634583C-6401-4899-98D0-C83238CF552B}" srcOrd="0" destOrd="1" presId="urn:microsoft.com/office/officeart/2005/8/layout/vList5"/>
    <dgm:cxn modelId="{84DCE61A-79FD-4905-B307-A5EB2257CC25}" type="presOf" srcId="{878A5509-80CA-4434-B64B-3A62C8B4D65F}" destId="{E085B4C9-EE44-4866-88B3-598A205F0D14}" srcOrd="0" destOrd="0" presId="urn:microsoft.com/office/officeart/2005/8/layout/vList5"/>
    <dgm:cxn modelId="{BA4B5DA6-860E-4B61-B555-CA1A47B12003}" type="presOf" srcId="{44CFC5A6-538F-44C8-86A6-8AF631118625}" destId="{366DE837-5573-4F07-BBF9-BE2AC898E8A6}" srcOrd="0" destOrd="1" presId="urn:microsoft.com/office/officeart/2005/8/layout/vList5"/>
    <dgm:cxn modelId="{13124122-8FBD-47C9-BCEB-2D38F8F95EA8}" srcId="{0873368C-EAFA-4569-BD8D-E2267BE0FE0E}" destId="{1EB6F56C-9EFC-4955-AEDA-0F9C6579348B}" srcOrd="1" destOrd="0" parTransId="{F1635C88-C16E-412F-8589-467F46938750}" sibTransId="{0DFB6FD8-8A04-4AB1-AC55-05E8D7EE4F55}"/>
    <dgm:cxn modelId="{D38D9429-A235-4D18-BC58-612177AABF95}" type="presOf" srcId="{35BDA75A-7EEF-4AF6-A138-AF8DD66A5E28}" destId="{E3BC3850-C03B-41C5-9349-DBD861F5484F}" srcOrd="0" destOrd="0" presId="urn:microsoft.com/office/officeart/2005/8/layout/vList5"/>
    <dgm:cxn modelId="{97E049C7-F3DD-4B46-B0EE-22518C90F35C}" srcId="{878A5509-80CA-4434-B64B-3A62C8B4D65F}" destId="{44CFC5A6-538F-44C8-86A6-8AF631118625}" srcOrd="1" destOrd="0" parTransId="{36C2ED2E-490F-490B-9E29-1193D18545B4}" sibTransId="{092ACABA-F354-4CA6-907E-01A1572F26E6}"/>
    <dgm:cxn modelId="{FF9383C0-F21A-445F-9858-00419959E6C6}" type="presParOf" srcId="{5F215CEE-FF5B-4B41-AD82-5D0465437CD5}" destId="{3D532815-4E9F-47A1-997B-DE5207F6392A}" srcOrd="0" destOrd="0" presId="urn:microsoft.com/office/officeart/2005/8/layout/vList5"/>
    <dgm:cxn modelId="{CEFA2954-BE88-40FA-886B-C878F3D9CE7C}" type="presParOf" srcId="{3D532815-4E9F-47A1-997B-DE5207F6392A}" destId="{E085B4C9-EE44-4866-88B3-598A205F0D14}" srcOrd="0" destOrd="0" presId="urn:microsoft.com/office/officeart/2005/8/layout/vList5"/>
    <dgm:cxn modelId="{E0CE7661-F041-4A7B-867B-62F3A1484C4E}" type="presParOf" srcId="{3D532815-4E9F-47A1-997B-DE5207F6392A}" destId="{366DE837-5573-4F07-BBF9-BE2AC898E8A6}" srcOrd="1" destOrd="0" presId="urn:microsoft.com/office/officeart/2005/8/layout/vList5"/>
    <dgm:cxn modelId="{91D4AC85-1E4E-4C81-AE39-C5A1497CDB8F}" type="presParOf" srcId="{5F215CEE-FF5B-4B41-AD82-5D0465437CD5}" destId="{29E0DD95-B744-4B85-B616-C8C3D1442587}" srcOrd="1" destOrd="0" presId="urn:microsoft.com/office/officeart/2005/8/layout/vList5"/>
    <dgm:cxn modelId="{776107FA-A8DF-4193-B62B-0E909C21173D}" type="presParOf" srcId="{5F215CEE-FF5B-4B41-AD82-5D0465437CD5}" destId="{53A21CAE-78AB-43B8-9825-C4AD30685A74}" srcOrd="2" destOrd="0" presId="urn:microsoft.com/office/officeart/2005/8/layout/vList5"/>
    <dgm:cxn modelId="{5E0C34C7-C889-4FD3-9BDB-6E7D2C7E54FC}" type="presParOf" srcId="{53A21CAE-78AB-43B8-9825-C4AD30685A74}" destId="{E26AD862-D8F4-4306-8E26-CE79D6EFF43B}" srcOrd="0" destOrd="0" presId="urn:microsoft.com/office/officeart/2005/8/layout/vList5"/>
    <dgm:cxn modelId="{65B29CE3-87C7-44C2-99E9-52AE6ABF1837}" type="presParOf" srcId="{53A21CAE-78AB-43B8-9825-C4AD30685A74}" destId="{A634583C-6401-4899-98D0-C83238CF552B}" srcOrd="1" destOrd="0" presId="urn:microsoft.com/office/officeart/2005/8/layout/vList5"/>
    <dgm:cxn modelId="{57D2E9BE-9116-4B00-9DC3-0345EA83BF1A}" type="presParOf" srcId="{5F215CEE-FF5B-4B41-AD82-5D0465437CD5}" destId="{2D6953DB-B587-478B-8101-D841C3BF4242}" srcOrd="3" destOrd="0" presId="urn:microsoft.com/office/officeart/2005/8/layout/vList5"/>
    <dgm:cxn modelId="{17266952-5F56-4BB6-9E43-DC3F89CA50A4}" type="presParOf" srcId="{5F215CEE-FF5B-4B41-AD82-5D0465437CD5}" destId="{BB87E857-623C-4900-A281-EDBEBC1ED402}" srcOrd="4" destOrd="0" presId="urn:microsoft.com/office/officeart/2005/8/layout/vList5"/>
    <dgm:cxn modelId="{45299EF1-3591-4FBF-AF11-F7B27C29B3D5}" type="presParOf" srcId="{BB87E857-623C-4900-A281-EDBEBC1ED402}" destId="{E3BC3850-C03B-41C5-9349-DBD861F5484F}" srcOrd="0" destOrd="0" presId="urn:microsoft.com/office/officeart/2005/8/layout/vList5"/>
    <dgm:cxn modelId="{23B14B3E-8422-405D-B69D-01E0387614DC}" type="presParOf" srcId="{BB87E857-623C-4900-A281-EDBEBC1ED402}" destId="{69E6CEDA-4DEE-417E-A1EB-ACDAEB963F04}" srcOrd="1" destOrd="0" presId="urn:microsoft.com/office/officeart/2005/8/layout/vList5"/>
    <dgm:cxn modelId="{7D3AED4C-AF2B-46CD-9ABD-107795D4F54B}" type="presParOf" srcId="{5F215CEE-FF5B-4B41-AD82-5D0465437CD5}" destId="{4446F82C-B25B-42F6-8764-7CA189A76598}" srcOrd="5" destOrd="0" presId="urn:microsoft.com/office/officeart/2005/8/layout/vList5"/>
    <dgm:cxn modelId="{2AD531D4-8C1F-40CA-8D77-C83FDE5A2DF4}" type="presParOf" srcId="{5F215CEE-FF5B-4B41-AD82-5D0465437CD5}" destId="{E2D63515-EFAB-46E7-9E09-CD7B73527EF9}" srcOrd="6" destOrd="0" presId="urn:microsoft.com/office/officeart/2005/8/layout/vList5"/>
    <dgm:cxn modelId="{B530E0C4-7042-4696-B90A-5CDB26A31703}" type="presParOf" srcId="{E2D63515-EFAB-46E7-9E09-CD7B73527EF9}" destId="{1324E227-048E-49C2-9309-E302951FD0FE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6DE837-5573-4F07-BBF9-BE2AC898E8A6}">
      <dsp:nvSpPr>
        <dsp:cNvPr id="0" name=""/>
        <dsp:cNvSpPr/>
      </dsp:nvSpPr>
      <dsp:spPr>
        <a:xfrm rot="5400000">
          <a:off x="5160327" y="-2086455"/>
          <a:ext cx="871601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1 ступень – 1-4 классы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2 ступень – 5-9 классы</a:t>
          </a:r>
          <a:endParaRPr lang="ru-RU" sz="1500" kern="1200" dirty="0"/>
        </a:p>
      </dsp:txBody>
      <dsp:txXfrm rot="-5400000">
        <a:off x="2962656" y="153764"/>
        <a:ext cx="5224396" cy="786505"/>
      </dsp:txXfrm>
    </dsp:sp>
    <dsp:sp modelId="{E085B4C9-EE44-4866-88B3-598A205F0D14}">
      <dsp:nvSpPr>
        <dsp:cNvPr id="0" name=""/>
        <dsp:cNvSpPr/>
      </dsp:nvSpPr>
      <dsp:spPr>
        <a:xfrm>
          <a:off x="0" y="2265"/>
          <a:ext cx="2962656" cy="10895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104775" rIns="209550" bIns="104775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500" kern="1200" dirty="0" smtClean="0"/>
            <a:t>9 лет</a:t>
          </a:r>
          <a:endParaRPr lang="ru-RU" sz="5500" kern="1200" dirty="0"/>
        </a:p>
      </dsp:txBody>
      <dsp:txXfrm>
        <a:off x="53185" y="55450"/>
        <a:ext cx="2856286" cy="983131"/>
      </dsp:txXfrm>
    </dsp:sp>
    <dsp:sp modelId="{A634583C-6401-4899-98D0-C83238CF552B}">
      <dsp:nvSpPr>
        <dsp:cNvPr id="0" name=""/>
        <dsp:cNvSpPr/>
      </dsp:nvSpPr>
      <dsp:spPr>
        <a:xfrm rot="5400000">
          <a:off x="5160327" y="-942478"/>
          <a:ext cx="871601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1 ступень – дополнительный 1 класс-4 классы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2 ступень – 5-9 классы</a:t>
          </a:r>
          <a:endParaRPr lang="ru-RU" sz="1500" kern="1200" dirty="0"/>
        </a:p>
      </dsp:txBody>
      <dsp:txXfrm rot="-5400000">
        <a:off x="2962656" y="1297741"/>
        <a:ext cx="5224396" cy="786505"/>
      </dsp:txXfrm>
    </dsp:sp>
    <dsp:sp modelId="{E26AD862-D8F4-4306-8E26-CE79D6EFF43B}">
      <dsp:nvSpPr>
        <dsp:cNvPr id="0" name=""/>
        <dsp:cNvSpPr/>
      </dsp:nvSpPr>
      <dsp:spPr>
        <a:xfrm>
          <a:off x="0" y="1146242"/>
          <a:ext cx="2962656" cy="10895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104775" rIns="209550" bIns="104775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500" kern="1200" dirty="0" smtClean="0"/>
            <a:t>10 лет</a:t>
          </a:r>
          <a:endParaRPr lang="ru-RU" sz="5500" kern="1200" dirty="0"/>
        </a:p>
      </dsp:txBody>
      <dsp:txXfrm>
        <a:off x="53185" y="1199427"/>
        <a:ext cx="2856286" cy="983131"/>
      </dsp:txXfrm>
    </dsp:sp>
    <dsp:sp modelId="{69E6CEDA-4DEE-417E-A1EB-ACDAEB963F04}">
      <dsp:nvSpPr>
        <dsp:cNvPr id="0" name=""/>
        <dsp:cNvSpPr/>
      </dsp:nvSpPr>
      <dsp:spPr>
        <a:xfrm rot="5400000">
          <a:off x="5160327" y="201497"/>
          <a:ext cx="871601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1 ступень – 1-4 классы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2 ступень – 5-9 классы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3 ступень – 10-12 классы</a:t>
          </a:r>
          <a:endParaRPr lang="ru-RU" sz="1500" kern="1200" dirty="0"/>
        </a:p>
      </dsp:txBody>
      <dsp:txXfrm rot="-5400000">
        <a:off x="2962656" y="2441716"/>
        <a:ext cx="5224396" cy="786505"/>
      </dsp:txXfrm>
    </dsp:sp>
    <dsp:sp modelId="{E3BC3850-C03B-41C5-9349-DBD861F5484F}">
      <dsp:nvSpPr>
        <dsp:cNvPr id="0" name=""/>
        <dsp:cNvSpPr/>
      </dsp:nvSpPr>
      <dsp:spPr>
        <a:xfrm>
          <a:off x="0" y="2290219"/>
          <a:ext cx="2962656" cy="10895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104775" rIns="209550" bIns="104775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500" kern="1200" dirty="0" smtClean="0"/>
            <a:t>12 лет</a:t>
          </a:r>
          <a:endParaRPr lang="ru-RU" sz="5500" kern="1200" dirty="0"/>
        </a:p>
      </dsp:txBody>
      <dsp:txXfrm>
        <a:off x="53185" y="2343404"/>
        <a:ext cx="2856286" cy="983131"/>
      </dsp:txXfrm>
    </dsp:sp>
    <dsp:sp modelId="{1324E227-048E-49C2-9309-E302951FD0FE}">
      <dsp:nvSpPr>
        <dsp:cNvPr id="0" name=""/>
        <dsp:cNvSpPr/>
      </dsp:nvSpPr>
      <dsp:spPr>
        <a:xfrm>
          <a:off x="0" y="3434195"/>
          <a:ext cx="2962656" cy="10895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104775" rIns="209550" bIns="104775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500" kern="1200" dirty="0" smtClean="0"/>
            <a:t>13 лет</a:t>
          </a:r>
          <a:endParaRPr lang="ru-RU" sz="5500" kern="1200" dirty="0"/>
        </a:p>
      </dsp:txBody>
      <dsp:txXfrm>
        <a:off x="53185" y="3487380"/>
        <a:ext cx="2856286" cy="9831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E324F3E-992D-45F4-A5E3-5DB5397BFED8}" type="datetimeFigureOut">
              <a:rPr lang="ru-RU"/>
              <a:pPr>
                <a:defRPr/>
              </a:pPr>
              <a:t>13.01.2021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35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7FC6255-64CF-4712-9B94-26F34A88CC8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20421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 defTabSz="457200" eaLnBrk="1" hangingPunct="1">
              <a:spcBef>
                <a:spcPct val="0"/>
              </a:spcBef>
            </a:pPr>
            <a:endParaRPr lang="ru-RU" sz="1400" b="1" smtClean="0">
              <a:cs typeface="Arial" charset="0"/>
            </a:endParaRPr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E1B9CEA-91D2-486E-A81D-376C3ADB9BCC}" type="slidenum">
              <a:rPr lang="ru-RU" smtClean="0">
                <a:latin typeface="Garamond" pitchFamily="18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ru-RU" smtClean="0">
              <a:latin typeface="Garamond" pitchFamily="18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30BF92-765F-4DE2-A11E-463BEA077168}" type="datetimeFigureOut">
              <a:rPr lang="ru-RU" smtClean="0"/>
              <a:pPr>
                <a:defRPr/>
              </a:pPr>
              <a:t>13.01.2021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184818-98B5-4151-B0E5-C03B58BACB1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574AE9-DE8A-4E13-A010-96B048329E77}" type="datetimeFigureOut">
              <a:rPr lang="ru-RU" smtClean="0"/>
              <a:pPr>
                <a:defRPr/>
              </a:pPr>
              <a:t>13.01.2021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6C3FCA-5E0C-421D-9040-D64CFE9FA3D4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017896-5022-43A9-A334-B44A2F1FAA54}" type="datetimeFigureOut">
              <a:rPr lang="ru-RU" smtClean="0"/>
              <a:pPr>
                <a:defRPr/>
              </a:pPr>
              <a:t>13.01.2021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53E514-BC15-4AA0-9E80-068DA7B9A15C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08367F8-3A35-4408-93C3-727C2A09BFB6}" type="datetimeFigureOut">
              <a:rPr lang="ru-RU" smtClean="0"/>
              <a:pPr>
                <a:defRPr/>
              </a:pPr>
              <a:t>13.01.2021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C64337-0B9E-481C-A71E-1B1D77519300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84A310-1087-4C67-8EC4-2BF105FFA6ED}" type="datetimeFigureOut">
              <a:rPr lang="ru-RU" smtClean="0"/>
              <a:pPr>
                <a:defRPr/>
              </a:pPr>
              <a:t>13.01.2021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D20094-EF05-44BC-9A39-3483083D3480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677994-4A1E-4809-8040-B342EB845EA8}" type="datetimeFigureOut">
              <a:rPr lang="ru-RU" smtClean="0"/>
              <a:pPr>
                <a:defRPr/>
              </a:pPr>
              <a:t>13.01.2021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A5E5E7-E301-459A-AD94-7C00FBBFC94F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62FC000-79F4-45F4-BED8-8FC924977751}" type="datetimeFigureOut">
              <a:rPr lang="ru-RU" smtClean="0"/>
              <a:pPr>
                <a:defRPr/>
              </a:pPr>
              <a:t>13.01.2021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0E02EE-2C3A-4A4D-B3A9-608FB4DBA9D9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600A8D-78DC-40C1-B972-37ECC5754EE2}" type="datetimeFigureOut">
              <a:rPr lang="ru-RU" smtClean="0"/>
              <a:pPr>
                <a:defRPr/>
              </a:pPr>
              <a:t>13.01.2021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512320-C218-412C-AB4C-6A916AB9EEB6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95A295-73BA-4D63-8517-1498A7E02510}" type="datetimeFigureOut">
              <a:rPr lang="ru-RU" smtClean="0"/>
              <a:pPr>
                <a:defRPr/>
              </a:pPr>
              <a:t>13.01.2021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DFA3D7-9347-4667-842D-0AD0B6039C5D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995F6C-1DCF-4FE7-A90D-F603B60883B7}" type="datetimeFigureOut">
              <a:rPr lang="ru-RU" smtClean="0"/>
              <a:pPr>
                <a:defRPr/>
              </a:pPr>
              <a:t>13.01.2021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7A38BE-72EA-4EAA-87BE-E6803B4D30FC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B8DBED7-BB80-4020-BE23-177995DD835E}" type="datetimeFigureOut">
              <a:rPr lang="ru-RU" smtClean="0"/>
              <a:pPr>
                <a:defRPr/>
              </a:pPr>
              <a:t>13.01.2021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E8B777-CEB2-4B1E-9EE1-A61DD9B36AC9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84CCD8E-E46C-47EC-B9CC-CBFA08351650}" type="datetimeFigureOut">
              <a:rPr lang="ru-RU" smtClean="0"/>
              <a:pPr>
                <a:defRPr/>
              </a:pPr>
              <a:t>13.01.2021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E26533FF-EC2E-42FF-87C2-DBC3BFAAEB70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Прямоугольник 2"/>
          <p:cNvSpPr>
            <a:spLocks noChangeArrowheads="1"/>
          </p:cNvSpPr>
          <p:nvPr/>
        </p:nvSpPr>
        <p:spPr bwMode="auto">
          <a:xfrm>
            <a:off x="857251" y="1916832"/>
            <a:ext cx="7764462" cy="2246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Образование обучающихся </a:t>
            </a:r>
          </a:p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с легкой умственной отсталостью  (интеллектуальными нарушениями) </a:t>
            </a:r>
          </a:p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в свете требований Федерального государственного образовательного стандарта</a:t>
            </a:r>
            <a:endParaRPr lang="ru-RU" sz="2800" dirty="0">
              <a:latin typeface="Cambria" pitchFamily="18" charset="0"/>
            </a:endParaRPr>
          </a:p>
        </p:txBody>
      </p:sp>
      <p:sp>
        <p:nvSpPr>
          <p:cNvPr id="2053" name="Прямоугольник 1"/>
          <p:cNvSpPr>
            <a:spLocks noChangeArrowheads="1"/>
          </p:cNvSpPr>
          <p:nvPr/>
        </p:nvSpPr>
        <p:spPr bwMode="auto">
          <a:xfrm>
            <a:off x="522288" y="2690813"/>
            <a:ext cx="8099425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endParaRPr lang="ru-RU" dirty="0">
              <a:latin typeface="Times New Roman" pitchFamily="18" charset="0"/>
            </a:endParaRPr>
          </a:p>
          <a:p>
            <a:pPr algn="r"/>
            <a:endParaRPr lang="ru-RU" dirty="0">
              <a:latin typeface="Times New Roman" pitchFamily="18" charset="0"/>
            </a:endParaRPr>
          </a:p>
          <a:p>
            <a:pPr algn="r"/>
            <a:endParaRPr lang="ru-RU" dirty="0">
              <a:latin typeface="Times New Roman" pitchFamily="18" charset="0"/>
            </a:endParaRPr>
          </a:p>
          <a:p>
            <a:pPr algn="r"/>
            <a:endParaRPr lang="ru-RU" dirty="0">
              <a:latin typeface="Times New Roman" pitchFamily="18" charset="0"/>
            </a:endParaRPr>
          </a:p>
          <a:p>
            <a:pPr algn="r"/>
            <a:endParaRPr lang="ru-RU" dirty="0">
              <a:latin typeface="Times New Roman" pitchFamily="18" charset="0"/>
            </a:endParaRPr>
          </a:p>
          <a:p>
            <a:pPr algn="r"/>
            <a:endParaRPr lang="ru-RU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1547664" y="188913"/>
            <a:ext cx="684076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6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ru-RU" sz="26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Часть учебного плана, формируемая участниками образовательных отношений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79388" y="1989138"/>
            <a:ext cx="8640762" cy="31400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>
                <a:latin typeface="+mn-lt"/>
                <a:cs typeface="+mn-cs"/>
              </a:rPr>
              <a:t>учебные занятия, обеспечивающие различные интересы обучающихся, </a:t>
            </a:r>
            <a:br>
              <a:rPr lang="ru-RU" dirty="0">
                <a:latin typeface="+mn-lt"/>
                <a:cs typeface="+mn-cs"/>
              </a:rPr>
            </a:br>
            <a:r>
              <a:rPr lang="ru-RU" dirty="0">
                <a:latin typeface="+mn-lt"/>
                <a:cs typeface="+mn-cs"/>
              </a:rPr>
              <a:t>в том числе этнокультурные;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>
                <a:latin typeface="+mn-lt"/>
                <a:cs typeface="+mn-cs"/>
              </a:rPr>
              <a:t>увеличение учебных часов, отводимых на изучение отдельных учебных предметов обязательной части; 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>
                <a:latin typeface="+mn-lt"/>
                <a:cs typeface="+mn-cs"/>
              </a:rPr>
              <a:t>введение учебных курсов, обеспечивающих удовлетворение особых образовательных потребностей обучающихся с умственной отсталостью (интеллектуальными нарушениями) и необходимую коррекцию недостатков </a:t>
            </a:r>
            <a:br>
              <a:rPr lang="ru-RU" dirty="0">
                <a:latin typeface="+mn-lt"/>
                <a:cs typeface="+mn-cs"/>
              </a:rPr>
            </a:br>
            <a:r>
              <a:rPr lang="ru-RU" dirty="0">
                <a:latin typeface="+mn-lt"/>
                <a:cs typeface="+mn-cs"/>
              </a:rPr>
              <a:t>в психическом и (или) физическом развитии;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>
                <a:latin typeface="+mn-lt"/>
                <a:cs typeface="+mn-cs"/>
              </a:rPr>
              <a:t>введение учебных курсов для факультативного изучения отдельных учебных предметов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5736" y="882650"/>
            <a:ext cx="6048672" cy="6223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III. </a:t>
            </a: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Коррекционно-развивающая область представлена:</a:t>
            </a:r>
          </a:p>
        </p:txBody>
      </p:sp>
      <p:sp>
        <p:nvSpPr>
          <p:cNvPr id="12292" name="Объект 4"/>
          <p:cNvSpPr>
            <a:spLocks noGrp="1"/>
          </p:cNvSpPr>
          <p:nvPr>
            <p:ph sz="quarter" idx="13"/>
          </p:nvPr>
        </p:nvSpPr>
        <p:spPr>
          <a:xfrm>
            <a:off x="457200" y="2708275"/>
            <a:ext cx="4038600" cy="3417888"/>
          </a:xfrm>
        </p:spPr>
        <p:txBody>
          <a:bodyPr/>
          <a:lstStyle/>
          <a:p>
            <a:pPr marL="136525" indent="0" algn="ctr" eaLnBrk="1" hangingPunct="1">
              <a:buFont typeface="Wingdings 2" pitchFamily="18" charset="2"/>
              <a:buNone/>
            </a:pPr>
            <a:r>
              <a:rPr lang="ru-RU" sz="2400" smtClean="0"/>
              <a:t>коррекционными курсами (логопедические и психокоррекционные занятия)</a:t>
            </a:r>
          </a:p>
        </p:txBody>
      </p:sp>
      <p:sp>
        <p:nvSpPr>
          <p:cNvPr id="12293" name="Объект 7"/>
          <p:cNvSpPr>
            <a:spLocks noGrp="1"/>
          </p:cNvSpPr>
          <p:nvPr>
            <p:ph sz="quarter" idx="14"/>
          </p:nvPr>
        </p:nvSpPr>
        <p:spPr>
          <a:xfrm>
            <a:off x="5292725" y="2781300"/>
            <a:ext cx="3394075" cy="1008063"/>
          </a:xfrm>
        </p:spPr>
        <p:txBody>
          <a:bodyPr/>
          <a:lstStyle/>
          <a:p>
            <a:pPr marL="136525" indent="0" algn="ctr" eaLnBrk="1" hangingPunct="1">
              <a:buFont typeface="Wingdings 2" pitchFamily="18" charset="2"/>
              <a:buNone/>
            </a:pPr>
            <a:r>
              <a:rPr lang="ru-RU" smtClean="0"/>
              <a:t>ритмикой</a:t>
            </a:r>
          </a:p>
        </p:txBody>
      </p:sp>
      <p:cxnSp>
        <p:nvCxnSpPr>
          <p:cNvPr id="7" name="Прямая со стрелкой 6"/>
          <p:cNvCxnSpPr/>
          <p:nvPr/>
        </p:nvCxnSpPr>
        <p:spPr>
          <a:xfrm flipH="1">
            <a:off x="3492500" y="1504950"/>
            <a:ext cx="1584325" cy="9159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5076825" y="1628775"/>
            <a:ext cx="2016125" cy="1008063"/>
          </a:xfrm>
          <a:prstGeom prst="straightConnector1">
            <a:avLst/>
          </a:prstGeom>
          <a:ln w="476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H="1">
            <a:off x="3132138" y="1628775"/>
            <a:ext cx="1944687" cy="100806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ru-RU" sz="2400" b="1" smtClean="0"/>
              <a:t>направления</a:t>
            </a:r>
            <a:r>
              <a:rPr lang="ru-RU" sz="2400" smtClean="0"/>
              <a:t>: спортивно-оздоровительное, нравственное, социальное, общекультурное.</a:t>
            </a:r>
          </a:p>
          <a:p>
            <a:pPr algn="just" eaLnBrk="1" hangingPunct="1"/>
            <a:r>
              <a:rPr lang="ru-RU" sz="2400" b="1" smtClean="0"/>
              <a:t>организационные формы: </a:t>
            </a:r>
            <a:r>
              <a:rPr lang="ru-RU" sz="2400" smtClean="0"/>
              <a:t>индивидуальные и групповые занятия, экскурсии, кружки, секции, соревнования, общественно полезные (трудовые) практики и т. д.</a:t>
            </a:r>
            <a:endParaRPr lang="ru-RU" sz="2400" b="1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6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IV. </a:t>
            </a:r>
            <a:r>
              <a:rPr lang="ru-RU" sz="26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Внеурочная деятельность</a:t>
            </a:r>
            <a:endParaRPr lang="ru-RU" sz="26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eaLnBrk="1" hangingPunct="1">
              <a:buFont typeface="Wingdings" pitchFamily="2" charset="2"/>
              <a:buChar char="Ø"/>
            </a:pPr>
            <a:r>
              <a:rPr lang="ru-RU" sz="2000" b="1" u="sng" smtClean="0">
                <a:latin typeface="Times New Roman" pitchFamily="18" charset="0"/>
                <a:cs typeface="Times New Roman" pitchFamily="18" charset="0"/>
              </a:rPr>
              <a:t>кадровые: 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ru-RU" sz="2000" i="1" smtClean="0">
                <a:latin typeface="Times New Roman" pitchFamily="18" charset="0"/>
                <a:cs typeface="Times New Roman" pitchFamily="18" charset="0"/>
              </a:rPr>
              <a:t>     характеристика необходимой квалификации кадров педагогов, а также кадров, осуществляющих медико-психологическое сопровождение обучающегося с умственной отсталостью (интеллектуальными нарушениями) в системе школьного образования</a:t>
            </a:r>
          </a:p>
          <a:p>
            <a:pPr algn="just" eaLnBrk="1" hangingPunct="1">
              <a:buFont typeface="Wingdings" pitchFamily="2" charset="2"/>
              <a:buChar char="Ø"/>
            </a:pPr>
            <a:r>
              <a:rPr lang="ru-RU" sz="2000" b="1" u="sng" smtClean="0">
                <a:latin typeface="Times New Roman" pitchFamily="18" charset="0"/>
                <a:cs typeface="Times New Roman" pitchFamily="18" charset="0"/>
              </a:rPr>
              <a:t>финансовые:</a:t>
            </a:r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ru-RU" sz="2000" i="1" smtClean="0">
                <a:latin typeface="Times New Roman" pitchFamily="18" charset="0"/>
                <a:cs typeface="Times New Roman" pitchFamily="18" charset="0"/>
              </a:rPr>
              <a:t>параметры соответствующих нормативов и механизмы их исполнения</a:t>
            </a:r>
          </a:p>
          <a:p>
            <a:pPr algn="just" eaLnBrk="1" hangingPunct="1">
              <a:buFont typeface="Wingdings" pitchFamily="2" charset="2"/>
              <a:buChar char="Ø"/>
            </a:pPr>
            <a:r>
              <a:rPr lang="ru-RU" sz="2000" b="1" u="sng" smtClean="0">
                <a:latin typeface="Times New Roman" pitchFamily="18" charset="0"/>
                <a:cs typeface="Times New Roman" pitchFamily="18" charset="0"/>
              </a:rPr>
              <a:t>материально-технические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ru-RU" sz="2000" i="1" smtClean="0">
                <a:latin typeface="Times New Roman" pitchFamily="18" charset="0"/>
                <a:cs typeface="Times New Roman" pitchFamily="18" charset="0"/>
              </a:rPr>
              <a:t>      организация пространства; временного режима обучения; рабочего места; технические средства комфортного доступа к образованию; специальные учебники и рабочие тетради, специальный дидактический материал, специальные компьютерные инструменты обучения.</a:t>
            </a:r>
          </a:p>
          <a:p>
            <a:pPr eaLnBrk="1" hangingPunct="1"/>
            <a:endParaRPr lang="ru-RU" smtClean="0">
              <a:cs typeface="Arial" charset="0"/>
            </a:endParaRPr>
          </a:p>
        </p:txBody>
      </p:sp>
      <p:sp>
        <p:nvSpPr>
          <p:cNvPr id="2969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600" dirty="0" smtClean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Условия реализации АООП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31978"/>
            <a:ext cx="8229600" cy="512407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1800" dirty="0" smtClean="0">
                <a:effectLst/>
                <a:cs typeface="Arial" charset="0"/>
              </a:rPr>
              <a:t/>
            </a:r>
            <a:br>
              <a:rPr lang="ru-RU" sz="1800" dirty="0" smtClean="0">
                <a:effectLst/>
                <a:cs typeface="Arial" charset="0"/>
              </a:rPr>
            </a:br>
            <a:r>
              <a:rPr lang="ru-RU" sz="1800" dirty="0" smtClean="0">
                <a:effectLst/>
                <a:cs typeface="Arial" charset="0"/>
              </a:rPr>
              <a:t/>
            </a:r>
            <a:br>
              <a:rPr lang="ru-RU" sz="1800" dirty="0" smtClean="0">
                <a:effectLst/>
                <a:cs typeface="Arial" charset="0"/>
              </a:rPr>
            </a:br>
            <a:r>
              <a:rPr lang="ru-RU" sz="27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Требования Стандарта  к предметным результатам освоения АООП </a:t>
            </a: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ru-RU" sz="27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endParaRPr lang="ru-RU" sz="27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79375" y="2155825"/>
            <a:ext cx="2949575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  <a:p>
            <a:pPr algn="ctr">
              <a:defRPr/>
            </a:pPr>
            <a:r>
              <a:rPr lang="ru-RU" sz="1600" dirty="0"/>
              <a:t>два уровня овладения предметными результатами: минимальный и достаточный</a:t>
            </a:r>
          </a:p>
          <a:p>
            <a:pPr algn="ctr">
              <a:defRPr/>
            </a:pPr>
            <a:endParaRPr lang="ru-RU" dirty="0"/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3203575" y="2155825"/>
            <a:ext cx="2881313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  <a:p>
            <a:pPr algn="ctr">
              <a:defRPr/>
            </a:pPr>
            <a:r>
              <a:rPr lang="ru-RU" sz="1600" dirty="0"/>
              <a:t>не рассматриваются в качестве основного критерия при переводе в следующий класс</a:t>
            </a:r>
          </a:p>
          <a:p>
            <a:pPr algn="ctr">
              <a:defRPr/>
            </a:pPr>
            <a:endParaRPr lang="ru-RU" dirty="0"/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6192838" y="2090738"/>
            <a:ext cx="2663825" cy="14255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/>
              <a:t>одна из составляющих при оценке результатов итоговой аттестации, проводимой  в форме двух испытаний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554163" y="981075"/>
            <a:ext cx="5970587" cy="100806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b="1" dirty="0"/>
          </a:p>
          <a:p>
            <a:pPr algn="ctr">
              <a:defRPr/>
            </a:pPr>
            <a:r>
              <a:rPr lang="ru-RU" b="1" dirty="0"/>
              <a:t>Предметные результаты</a:t>
            </a:r>
            <a:r>
              <a:rPr lang="ru-RU" dirty="0"/>
              <a:t>:</a:t>
            </a:r>
          </a:p>
          <a:p>
            <a:pPr algn="ctr">
              <a:defRPr/>
            </a:pPr>
            <a:r>
              <a:rPr lang="ru-RU" dirty="0"/>
              <a:t>самостоятельность использования предметных знаний и умений для решения практико-ориентированных задач</a:t>
            </a:r>
          </a:p>
          <a:p>
            <a:pPr algn="ctr">
              <a:defRPr/>
            </a:pP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12713" y="3451225"/>
            <a:ext cx="2947987" cy="936625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defRPr/>
            </a:pPr>
            <a:r>
              <a:rPr lang="ru-RU" sz="1600" dirty="0"/>
              <a:t>минимальный уровень (МУ) является обязательным для большинства обучающихся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208338" y="3451225"/>
            <a:ext cx="2881312" cy="118745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defRPr/>
            </a:pPr>
            <a:r>
              <a:rPr lang="ru-RU" sz="1500" dirty="0" err="1"/>
              <a:t>недостижение</a:t>
            </a:r>
            <a:r>
              <a:rPr lang="ru-RU" sz="1500" dirty="0"/>
              <a:t> МУ по отдельным предметам не является препятствием к продолжению образования по варианту 1 АООП 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203575" y="4797425"/>
            <a:ext cx="2881313" cy="194468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defRPr/>
            </a:pPr>
            <a:r>
              <a:rPr lang="ru-RU" sz="1500" dirty="0"/>
              <a:t>при </a:t>
            </a:r>
            <a:r>
              <a:rPr lang="ru-RU" sz="1500" dirty="0" err="1"/>
              <a:t>недостижении</a:t>
            </a:r>
            <a:r>
              <a:rPr lang="ru-RU" sz="1500" dirty="0"/>
              <a:t> МУ по всем или большинству предметов возможен перевод на второй вариант  АООП или СИПР с согласия родителей (законных представителей) и рекомендации ПМПК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6192838" y="3451225"/>
            <a:ext cx="2663825" cy="1922463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500" dirty="0"/>
              <a:t>первое - предполагает комплексную оценку предметных результатов усвоения обучающимися русского языка, чтения (литературного чтения), математики и основ социальной жизни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192838" y="5516563"/>
            <a:ext cx="2663825" cy="1152525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500" dirty="0"/>
              <a:t>второе - направлено на оценку знаний и умений по выбранному профилю труда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16762"/>
            <a:ext cx="8229600" cy="858753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000" dirty="0" smtClean="0">
                <a:effectLst/>
                <a:cs typeface="Arial" charset="0"/>
              </a:rPr>
              <a:t/>
            </a:r>
            <a:br>
              <a:rPr lang="ru-RU" sz="2000" dirty="0" smtClean="0">
                <a:effectLst/>
                <a:cs typeface="Arial" charset="0"/>
              </a:rPr>
            </a:br>
            <a:r>
              <a:rPr lang="ru-RU" sz="2000" dirty="0" smtClean="0">
                <a:effectLst/>
                <a:cs typeface="Arial" charset="0"/>
              </a:rPr>
              <a:t/>
            </a:r>
            <a:br>
              <a:rPr lang="ru-RU" sz="2000" dirty="0" smtClean="0">
                <a:effectLst/>
                <a:cs typeface="Arial" charset="0"/>
              </a:rPr>
            </a:br>
            <a:r>
              <a:rPr lang="ru-RU" sz="29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Требования Стандарта  к личностным результатам освоения АООП</a:t>
            </a:r>
            <a:r>
              <a:rPr lang="ru-RU" sz="29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ru-RU" sz="29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endParaRPr lang="ru-RU" sz="29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79488" y="1412875"/>
            <a:ext cx="7200900" cy="105886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Личностные результаты</a:t>
            </a:r>
            <a:r>
              <a:rPr lang="ru-RU" i="1" dirty="0"/>
              <a:t> </a:t>
            </a:r>
            <a:r>
              <a:rPr lang="ru-RU" dirty="0"/>
              <a:t>освоения АООП включают индивидуально-личностные качества, жизненные и социальные компетенции обучающегося и ценностные установки.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6388" name="Прямоугольник 4"/>
          <p:cNvSpPr>
            <a:spLocks noChangeArrowheads="1"/>
          </p:cNvSpPr>
          <p:nvPr/>
        </p:nvSpPr>
        <p:spPr bwMode="auto">
          <a:xfrm>
            <a:off x="179388" y="2690813"/>
            <a:ext cx="417671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latin typeface="Cambria" pitchFamily="18" charset="0"/>
              </a:rPr>
              <a:t>. 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79388" y="2609850"/>
            <a:ext cx="3808412" cy="18986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личностные результаты</a:t>
            </a:r>
            <a:r>
              <a:rPr lang="ru-RU" i="1" dirty="0"/>
              <a:t> </a:t>
            </a:r>
            <a:r>
              <a:rPr lang="ru-RU" dirty="0"/>
              <a:t>освоения АООП включают индивидуально-личностные качества, жизненные и социальные компетенции обучающегося и ценностные установки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787900" y="2609850"/>
            <a:ext cx="4105275" cy="18986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оцениваются на основании применения ме­то­да экспертной оценки в форме проведения психолого-медико-педагогического консилиума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 bwMode="white"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900" i="1" u="sng" dirty="0" smtClean="0"/>
              <a:t/>
            </a:r>
            <a:br>
              <a:rPr lang="ru-RU" sz="2900" i="1" u="sng" dirty="0" smtClean="0"/>
            </a:br>
            <a:r>
              <a:rPr lang="ru-RU" sz="2900" i="1" u="sng" dirty="0" smtClean="0"/>
              <a:t/>
            </a:r>
            <a:br>
              <a:rPr lang="ru-RU" sz="2900" i="1" u="sng" dirty="0" smtClean="0"/>
            </a:br>
            <a:r>
              <a:rPr lang="ru-RU" sz="2900" i="1" u="sng" dirty="0" smtClean="0"/>
              <a:t/>
            </a:r>
            <a:br>
              <a:rPr lang="ru-RU" sz="2900" i="1" u="sng" dirty="0" smtClean="0"/>
            </a:br>
            <a:r>
              <a:rPr lang="ru-RU" sz="2900" i="1" u="sng" dirty="0" smtClean="0"/>
              <a:t/>
            </a:r>
            <a:br>
              <a:rPr lang="ru-RU" sz="2900" i="1" u="sng" dirty="0" smtClean="0"/>
            </a:br>
            <a:r>
              <a:rPr lang="ru-RU" sz="2900" i="1" u="sng" dirty="0" smtClean="0"/>
              <a:t/>
            </a:r>
            <a:br>
              <a:rPr lang="ru-RU" sz="2900" i="1" u="sng" dirty="0" smtClean="0"/>
            </a:br>
            <a:r>
              <a:rPr lang="ru-RU" sz="2900" i="1" u="sng" dirty="0" smtClean="0"/>
              <a:t/>
            </a:r>
            <a:br>
              <a:rPr lang="ru-RU" sz="2900" i="1" u="sng" dirty="0" smtClean="0"/>
            </a:br>
            <a:r>
              <a:rPr lang="ru-RU" sz="2900" i="1" u="sng" dirty="0" smtClean="0"/>
              <a:t/>
            </a:r>
            <a:br>
              <a:rPr lang="ru-RU" sz="2900" i="1" u="sng" dirty="0" smtClean="0"/>
            </a:br>
            <a:r>
              <a:rPr lang="ru-RU" b="0" dirty="0" smtClean="0"/>
              <a:t> </a:t>
            </a:r>
            <a:br>
              <a:rPr lang="ru-RU" b="0" dirty="0" smtClean="0"/>
            </a:br>
            <a:endParaRPr lang="en-US" b="0" dirty="0" smtClean="0"/>
          </a:p>
        </p:txBody>
      </p:sp>
      <p:sp>
        <p:nvSpPr>
          <p:cNvPr id="17411" name="Подзаголовок 1"/>
          <p:cNvSpPr>
            <a:spLocks noGrp="1"/>
          </p:cNvSpPr>
          <p:nvPr>
            <p:ph type="subTitle" idx="1"/>
          </p:nvPr>
        </p:nvSpPr>
        <p:spPr>
          <a:xfrm>
            <a:off x="1908175" y="152400"/>
            <a:ext cx="7056438" cy="1244600"/>
          </a:xfrm>
        </p:spPr>
        <p:txBody>
          <a:bodyPr/>
          <a:lstStyle/>
          <a:p>
            <a:pPr eaLnBrk="1" hangingPunct="1"/>
            <a:endParaRPr lang="ru-RU" sz="200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7413" name="Прямоугольник 8"/>
          <p:cNvSpPr>
            <a:spLocks noChangeArrowheads="1"/>
          </p:cNvSpPr>
          <p:nvPr/>
        </p:nvSpPr>
        <p:spPr bwMode="auto">
          <a:xfrm>
            <a:off x="468312" y="2535238"/>
            <a:ext cx="763208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4800" b="1" i="1" dirty="0">
                <a:latin typeface="Cambria" pitchFamily="18" charset="0"/>
              </a:rPr>
              <a:t>Спасибо за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ru-RU" sz="2400" dirty="0" smtClean="0"/>
              <a:t>к  структуре основных образовательных программ, в том числе и адаптированных основных общеобразовательных программ (АООП);</a:t>
            </a:r>
          </a:p>
          <a:p>
            <a:pPr algn="just" eaLnBrk="1" hangingPunct="1"/>
            <a:r>
              <a:rPr lang="ru-RU" sz="2400" dirty="0" smtClean="0"/>
              <a:t>к условиям реализации основных образовательных программ (кадровым, финансовым, материально-техническим и иным условиям);</a:t>
            </a:r>
          </a:p>
          <a:p>
            <a:pPr algn="just" eaLnBrk="1" hangingPunct="1"/>
            <a:r>
              <a:rPr lang="ru-RU" sz="2400" dirty="0" smtClean="0"/>
              <a:t>к результатам освоения основных образовательных программ.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Требования ФГОС: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547813" y="361950"/>
            <a:ext cx="6480175" cy="141128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федеральный государственный образовательный стандарт образования обучающихся с умственной отсталостью (интеллектуальными нарушениями)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763713" y="2420938"/>
            <a:ext cx="6264275" cy="105886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примерная адаптированная основная общеобразовательная программа (АООП) для обучающихся с легкой умственной отсталостью (интеллектуальными нарушениями)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63713" y="4022725"/>
            <a:ext cx="6264275" cy="11969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адаптированная основная общеобразовательная программа для обучающихся с легкой умственной отсталостью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5" name="Стрелка вниз 4"/>
          <p:cNvSpPr/>
          <p:nvPr/>
        </p:nvSpPr>
        <p:spPr>
          <a:xfrm>
            <a:off x="4656138" y="1916113"/>
            <a:ext cx="261937" cy="5048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8" name="Стрелка вниз 7"/>
          <p:cNvSpPr/>
          <p:nvPr/>
        </p:nvSpPr>
        <p:spPr>
          <a:xfrm>
            <a:off x="4597400" y="3516313"/>
            <a:ext cx="261938" cy="5524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2000" dirty="0" smtClean="0">
                <a:cs typeface="Times New Roman" pitchFamily="18" charset="0"/>
              </a:rPr>
              <a:t>включает обязательную часть и часть, формируемую между участниками образовательного процесса в соотношении 70% к 30%;</a:t>
            </a:r>
          </a:p>
          <a:p>
            <a:pPr marL="548640" indent="-411480" algn="just" eaLnBrk="1" fontAlgn="auto" hangingPunct="1">
              <a:spcBef>
                <a:spcPct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2000" dirty="0" smtClean="0">
                <a:cs typeface="Times New Roman" pitchFamily="18" charset="0"/>
              </a:rPr>
              <a:t>соответствует структуре основной образовательной программы начального общего образования, но </a:t>
            </a:r>
            <a:r>
              <a:rPr lang="ru-RU" sz="2000" b="1" u="sng" dirty="0" smtClean="0">
                <a:cs typeface="Times New Roman" pitchFamily="18" charset="0"/>
              </a:rPr>
              <a:t>содержательное наполнение</a:t>
            </a:r>
            <a:r>
              <a:rPr lang="ru-RU" sz="2000" b="1" dirty="0" smtClean="0">
                <a:cs typeface="Times New Roman" pitchFamily="18" charset="0"/>
              </a:rPr>
              <a:t> </a:t>
            </a:r>
            <a:r>
              <a:rPr lang="ru-RU" sz="2000" dirty="0" smtClean="0">
                <a:cs typeface="Times New Roman" pitchFamily="18" charset="0"/>
              </a:rPr>
              <a:t>структурных компонентов </a:t>
            </a:r>
            <a:r>
              <a:rPr lang="ru-RU" sz="2000" b="1" u="sng" dirty="0" smtClean="0">
                <a:cs typeface="Times New Roman" pitchFamily="18" charset="0"/>
              </a:rPr>
              <a:t>изменено</a:t>
            </a:r>
            <a:r>
              <a:rPr lang="ru-RU" sz="2000" dirty="0" smtClean="0">
                <a:cs typeface="Times New Roman" pitchFamily="18" charset="0"/>
              </a:rPr>
              <a:t> с учетом общих и особых образовательных потребностей обучающихся с  легкой умственной отсталостью (интеллектуальными нарушениями);</a:t>
            </a:r>
          </a:p>
          <a:p>
            <a:pPr marL="548640" indent="-411480" algn="just" eaLnBrk="1" fontAlgn="auto" hangingPunct="1">
              <a:spcBef>
                <a:spcPct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2000" dirty="0" smtClean="0">
                <a:cs typeface="Times New Roman" pitchFamily="18" charset="0"/>
              </a:rPr>
              <a:t>реализуется через урочную и внеурочную деятельность в соответствии с санитарно-эпидемиологическими правилами и нормативами;</a:t>
            </a:r>
          </a:p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2000" dirty="0" smtClean="0">
                <a:cs typeface="Times New Roman" pitchFamily="18" charset="0"/>
              </a:rPr>
              <a:t>включает наряду с программой коррекционной работой программы коррекционных занятий, номенклатура которых определяется коррекционно-развивающей областью учебного плана, а содержание – особыми образовательными потребностями обучающихся с легкой </a:t>
            </a:r>
            <a:r>
              <a:rPr lang="ru-RU" sz="2000" dirty="0">
                <a:cs typeface="Times New Roman" pitchFamily="18" charset="0"/>
              </a:rPr>
              <a:t>умственной отсталостью (интеллектуальными </a:t>
            </a:r>
            <a:r>
              <a:rPr lang="ru-RU" sz="2000" dirty="0" smtClean="0">
                <a:cs typeface="Times New Roman" pitchFamily="18" charset="0"/>
              </a:rPr>
              <a:t>нарушениями) 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0975" y="274638"/>
            <a:ext cx="7235825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Общая характеристика структуры АООП для обучающихся с </a:t>
            </a:r>
            <a:r>
              <a:rPr lang="ru-RU" sz="26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легкой</a:t>
            </a: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умственной отсталостью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416824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Варианты сроков освоения требований Стандарта обучающимися с легкой умственной отсталостью</a:t>
            </a:r>
          </a:p>
        </p:txBody>
      </p:sp>
      <p:sp>
        <p:nvSpPr>
          <p:cNvPr id="8" name="Скругленный прямоугольник 4"/>
          <p:cNvSpPr/>
          <p:nvPr/>
        </p:nvSpPr>
        <p:spPr>
          <a:xfrm>
            <a:off x="2482850" y="3016250"/>
            <a:ext cx="4178300" cy="82550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61290" tIns="0" rIns="161290" bIns="0" spcCol="1270" anchor="ctr"/>
          <a:lstStyle/>
          <a:p>
            <a:pPr defTabSz="1377950" fontAlgn="auto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defRPr/>
            </a:pPr>
            <a:endParaRPr lang="ru-RU" sz="3100" dirty="0"/>
          </a:p>
        </p:txBody>
      </p:sp>
      <p:grpSp>
        <p:nvGrpSpPr>
          <p:cNvPr id="6149" name="Группа 8"/>
          <p:cNvGrpSpPr>
            <a:grpSpLocks/>
          </p:cNvGrpSpPr>
          <p:nvPr/>
        </p:nvGrpSpPr>
        <p:grpSpPr bwMode="auto">
          <a:xfrm>
            <a:off x="3419475" y="5133975"/>
            <a:ext cx="5267325" cy="871538"/>
            <a:chOff x="2962656" y="2399169"/>
            <a:chExt cx="5266944" cy="871601"/>
          </a:xfrm>
        </p:grpSpPr>
        <p:sp>
          <p:nvSpPr>
            <p:cNvPr id="10" name="Прямоугольник с двумя скругленными соседними углами 9"/>
            <p:cNvSpPr/>
            <p:nvPr/>
          </p:nvSpPr>
          <p:spPr>
            <a:xfrm rot="5400000">
              <a:off x="5160327" y="201498"/>
              <a:ext cx="871601" cy="5266944"/>
            </a:xfrm>
            <a:prstGeom prst="round2Same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vert="vert270"/>
            <a:lstStyle/>
            <a:p>
              <a:pPr marL="285750" indent="-285750"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ru-RU" sz="1600" dirty="0"/>
                <a:t>1 ступень – дополнительный 1 класс-4 классы</a:t>
              </a:r>
            </a:p>
            <a:p>
              <a:pPr marL="285750" indent="-285750"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ru-RU" sz="1600" dirty="0"/>
                <a:t>2 ступень – 5-9 классы</a:t>
              </a:r>
            </a:p>
            <a:p>
              <a:pPr marL="285750" indent="-285750"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ru-RU" sz="1600" dirty="0"/>
                <a:t>3 ступень – 10-12 классы</a:t>
              </a: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2962656" y="2442035"/>
              <a:ext cx="5224085" cy="78586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Col="1270" anchor="ctr"/>
            <a:lstStyle/>
            <a:p>
              <a:pPr marL="228600" lvl="1" indent="-228600" defTabSz="1066800" fontAlgn="auto">
                <a:lnSpc>
                  <a:spcPct val="90000"/>
                </a:lnSpc>
                <a:spcBef>
                  <a:spcPts val="0"/>
                </a:spcBef>
                <a:spcAft>
                  <a:spcPct val="15000"/>
                </a:spcAft>
                <a:buFontTx/>
                <a:buChar char="••"/>
                <a:defRPr/>
              </a:pPr>
              <a:endParaRPr lang="ru-RU" dirty="0"/>
            </a:p>
            <a:p>
              <a:pPr marL="228600" lvl="1" indent="-228600" defTabSz="1066800" fontAlgn="auto">
                <a:lnSpc>
                  <a:spcPct val="90000"/>
                </a:lnSpc>
                <a:spcBef>
                  <a:spcPts val="0"/>
                </a:spcBef>
                <a:spcAft>
                  <a:spcPct val="15000"/>
                </a:spcAft>
                <a:buFontTx/>
                <a:buChar char="••"/>
                <a:defRPr/>
              </a:pPr>
              <a:endParaRPr lang="ru-RU" sz="24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107950" y="1268413"/>
          <a:ext cx="8928100" cy="54149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89175"/>
                <a:gridCol w="3674895"/>
                <a:gridCol w="2664030"/>
              </a:tblGrid>
              <a:tr h="410464">
                <a:tc gridSpan="3"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Разделы АООП</a:t>
                      </a:r>
                      <a:endParaRPr lang="ru-RU" sz="2000" dirty="0"/>
                    </a:p>
                  </a:txBody>
                  <a:tcPr marL="91431" marR="91431" marT="45722" marB="45722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464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целевой</a:t>
                      </a:r>
                      <a:endParaRPr lang="ru-RU" sz="2000" dirty="0"/>
                    </a:p>
                  </a:txBody>
                  <a:tcPr marL="91431" marR="91431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содержательный</a:t>
                      </a:r>
                      <a:endParaRPr lang="ru-RU" sz="2000" dirty="0"/>
                    </a:p>
                  </a:txBody>
                  <a:tcPr marL="91431" marR="91431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организационный</a:t>
                      </a:r>
                      <a:endParaRPr lang="ru-RU" sz="2000" dirty="0"/>
                    </a:p>
                  </a:txBody>
                  <a:tcPr marL="91431" marR="91431" marT="45722" marB="45722"/>
                </a:tc>
              </a:tr>
              <a:tr h="568334"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/>
                        <a:t>пояснительная записка</a:t>
                      </a:r>
                      <a:endParaRPr lang="ru-RU" sz="1500" b="1" dirty="0"/>
                    </a:p>
                  </a:txBody>
                  <a:tcPr marL="91431" marR="91431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5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программа</a:t>
                      </a:r>
                      <a:r>
                        <a:rPr kumimoji="0" lang="ru-RU" sz="15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5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формирования базовых учебных действий</a:t>
                      </a:r>
                      <a:endParaRPr lang="ru-RU" sz="1500" b="1" dirty="0"/>
                    </a:p>
                  </a:txBody>
                  <a:tcPr marL="91431" marR="91431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5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учебный план</a:t>
                      </a:r>
                      <a:endParaRPr lang="ru-RU" sz="1500" b="1" dirty="0"/>
                    </a:p>
                  </a:txBody>
                  <a:tcPr marL="91431" marR="91431" marT="45722" marB="45722"/>
                </a:tc>
              </a:tr>
              <a:tr h="568334">
                <a:tc>
                  <a:txBody>
                    <a:bodyPr/>
                    <a:lstStyle/>
                    <a:p>
                      <a:pPr algn="ctr"/>
                      <a:r>
                        <a:rPr kumimoji="0" lang="ru-RU" sz="15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планируемые результаты </a:t>
                      </a:r>
                      <a:endParaRPr lang="ru-RU" sz="1500" b="1" dirty="0"/>
                    </a:p>
                  </a:txBody>
                  <a:tcPr marL="91431" marR="91431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5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программы отдельных учебных предметов </a:t>
                      </a:r>
                      <a:endParaRPr lang="ru-RU" sz="1500" b="1" dirty="0"/>
                    </a:p>
                  </a:txBody>
                  <a:tcPr marL="91431" marR="91431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5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система специальных условий </a:t>
                      </a:r>
                      <a:endParaRPr lang="ru-RU" sz="1500" b="1" dirty="0"/>
                    </a:p>
                  </a:txBody>
                  <a:tcPr marL="91431" marR="91431" marT="45722" marB="45722"/>
                </a:tc>
              </a:tr>
              <a:tr h="1041946">
                <a:tc>
                  <a:txBody>
                    <a:bodyPr/>
                    <a:lstStyle/>
                    <a:p>
                      <a:pPr algn="ctr"/>
                      <a:r>
                        <a:rPr kumimoji="0" lang="ru-RU" sz="15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система оценки достижения планируемых результатов </a:t>
                      </a:r>
                      <a:endParaRPr lang="ru-RU" sz="1500" b="1" dirty="0"/>
                    </a:p>
                  </a:txBody>
                  <a:tcPr marL="91431" marR="91431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5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программы коррекционных занятий</a:t>
                      </a:r>
                      <a:endParaRPr lang="ru-RU" sz="1500" b="1" dirty="0"/>
                    </a:p>
                  </a:txBody>
                  <a:tcPr marL="91431" marR="91431" marT="45722" marB="45722"/>
                </a:tc>
                <a:tc>
                  <a:txBody>
                    <a:bodyPr/>
                    <a:lstStyle/>
                    <a:p>
                      <a:pPr algn="ctr"/>
                      <a:endParaRPr lang="ru-RU" sz="1500" b="1" dirty="0"/>
                    </a:p>
                  </a:txBody>
                  <a:tcPr marL="91431" marR="91431" marT="45722" marB="45722"/>
                </a:tc>
              </a:tr>
              <a:tr h="805141">
                <a:tc>
                  <a:txBody>
                    <a:bodyPr/>
                    <a:lstStyle/>
                    <a:p>
                      <a:pPr algn="ctr"/>
                      <a:endParaRPr lang="ru-RU" sz="1500" b="1" dirty="0"/>
                    </a:p>
                  </a:txBody>
                  <a:tcPr marL="91431" marR="91431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5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программа духовно-нравственного развития </a:t>
                      </a:r>
                      <a:endParaRPr lang="ru-RU" sz="1500" b="1" dirty="0"/>
                    </a:p>
                  </a:txBody>
                  <a:tcPr marL="91431" marR="91431" marT="45722" marB="45722"/>
                </a:tc>
                <a:tc>
                  <a:txBody>
                    <a:bodyPr/>
                    <a:lstStyle/>
                    <a:p>
                      <a:pPr algn="ctr"/>
                      <a:endParaRPr lang="ru-RU" sz="1500" b="1" dirty="0"/>
                    </a:p>
                  </a:txBody>
                  <a:tcPr marL="91431" marR="91431" marT="45722" marB="45722"/>
                </a:tc>
              </a:tr>
              <a:tr h="568334">
                <a:tc>
                  <a:txBody>
                    <a:bodyPr/>
                    <a:lstStyle/>
                    <a:p>
                      <a:pPr algn="ctr"/>
                      <a:endParaRPr lang="ru-RU" sz="1500" b="1" dirty="0"/>
                    </a:p>
                  </a:txBody>
                  <a:tcPr marL="91431" marR="91431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5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программа внеурочной деятельности</a:t>
                      </a:r>
                      <a:endParaRPr lang="ru-RU" sz="1500" b="1" dirty="0"/>
                    </a:p>
                  </a:txBody>
                  <a:tcPr marL="91431" marR="91431" marT="45722" marB="45722"/>
                </a:tc>
                <a:tc>
                  <a:txBody>
                    <a:bodyPr/>
                    <a:lstStyle/>
                    <a:p>
                      <a:pPr algn="ctr"/>
                      <a:endParaRPr lang="ru-RU" sz="1500" b="1" dirty="0"/>
                    </a:p>
                  </a:txBody>
                  <a:tcPr marL="91431" marR="91431" marT="45722" marB="45722"/>
                </a:tc>
              </a:tr>
              <a:tr h="1041946">
                <a:tc>
                  <a:txBody>
                    <a:bodyPr/>
                    <a:lstStyle/>
                    <a:p>
                      <a:pPr algn="ctr"/>
                      <a:endParaRPr lang="ru-RU" sz="1500" b="1" dirty="0"/>
                    </a:p>
                  </a:txBody>
                  <a:tcPr marL="91431" marR="91431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5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программа формирования экологической культуры, здорового и безопасного образа жизни</a:t>
                      </a:r>
                      <a:endParaRPr lang="ru-RU" sz="1500" b="1" dirty="0"/>
                    </a:p>
                  </a:txBody>
                  <a:tcPr marL="91431" marR="91431" marT="45722" marB="45722"/>
                </a:tc>
                <a:tc>
                  <a:txBody>
                    <a:bodyPr/>
                    <a:lstStyle/>
                    <a:p>
                      <a:pPr algn="ctr"/>
                      <a:endParaRPr lang="ru-RU" sz="1500" b="1" dirty="0"/>
                    </a:p>
                  </a:txBody>
                  <a:tcPr marL="91431" marR="91431" marT="45722" marB="45722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273" y="224932"/>
            <a:ext cx="7481455" cy="1093534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800" dirty="0" smtClean="0">
                <a:solidFill>
                  <a:schemeClr val="tx1"/>
                </a:solidFill>
                <a:effectLst/>
              </a:rPr>
            </a:br>
            <a:r>
              <a:rPr lang="ru-RU" sz="2800" dirty="0">
                <a:solidFill>
                  <a:schemeClr val="tx1"/>
                </a:solidFill>
                <a:effectLst/>
              </a:rPr>
              <a:t/>
            </a:r>
            <a:br>
              <a:rPr lang="ru-RU" sz="2800" dirty="0">
                <a:solidFill>
                  <a:schemeClr val="tx1"/>
                </a:solidFill>
                <a:effectLst/>
              </a:rPr>
            </a:br>
            <a:r>
              <a:rPr lang="ru-RU" sz="2800" dirty="0" smtClean="0">
                <a:solidFill>
                  <a:schemeClr val="tx1"/>
                </a:solidFill>
                <a:effectLst/>
              </a:rPr>
              <a:t>      </a:t>
            </a:r>
            <a:r>
              <a:rPr lang="ru-RU" sz="27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Структура АООП для обучающихся </a:t>
            </a:r>
            <a:r>
              <a:rPr lang="ru-RU" sz="27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 легкой умственной отсталостью (интеллектуальными нарушениями)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solidFill>
                  <a:schemeClr val="tx1"/>
                </a:solidFill>
                <a:effectLst/>
              </a:rPr>
              <a:t/>
            </a:r>
            <a:br>
              <a:rPr lang="ru-RU" sz="2800" dirty="0">
                <a:solidFill>
                  <a:schemeClr val="tx1"/>
                </a:solidFill>
                <a:effectLst/>
              </a:rPr>
            </a:b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ru-RU" sz="2400" b="1" smtClean="0"/>
              <a:t>Обязательная часть</a:t>
            </a:r>
            <a:r>
              <a:rPr lang="ru-RU" sz="2400" smtClean="0"/>
              <a:t>, которая включает предметные области, каждая из которых представлена определенным набором учебны</a:t>
            </a:r>
            <a:r>
              <a:rPr lang="ru-RU" sz="2400" i="1" smtClean="0"/>
              <a:t>х </a:t>
            </a:r>
            <a:r>
              <a:rPr lang="ru-RU" sz="2400" smtClean="0"/>
              <a:t>предметов</a:t>
            </a:r>
            <a:r>
              <a:rPr lang="ru-RU" sz="2400" i="1" smtClean="0"/>
              <a:t> </a:t>
            </a:r>
            <a:r>
              <a:rPr lang="ru-RU" sz="2400" smtClean="0"/>
              <a:t>;</a:t>
            </a:r>
          </a:p>
          <a:p>
            <a:pPr algn="just" eaLnBrk="1" hangingPunct="1"/>
            <a:r>
              <a:rPr lang="ru-RU" sz="2400" b="1" smtClean="0"/>
              <a:t>Часть формируемая между участниками образовательных отношений  </a:t>
            </a:r>
            <a:r>
              <a:rPr lang="ru-RU" sz="2400" smtClean="0"/>
              <a:t>(вариативная часть);</a:t>
            </a:r>
          </a:p>
          <a:p>
            <a:pPr algn="just" eaLnBrk="1" hangingPunct="1"/>
            <a:r>
              <a:rPr lang="ru-RU" sz="2400" b="1" smtClean="0"/>
              <a:t>Коррекционно-развивающая область;</a:t>
            </a:r>
          </a:p>
          <a:p>
            <a:pPr algn="just" eaLnBrk="1" hangingPunct="1"/>
            <a:r>
              <a:rPr lang="ru-RU" sz="2400" b="1" smtClean="0"/>
              <a:t>Внеурочная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altLang="ru-RU" sz="26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Структура учебного плана: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137160" indent="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/>
              <a:t>Содержание учебного плана реализуется в 3этапа:</a:t>
            </a:r>
          </a:p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/>
              <a:t>I</a:t>
            </a:r>
            <a:r>
              <a:rPr lang="ru-RU" dirty="0"/>
              <a:t> этап ― (дополнительный первый класс ― 1</a:t>
            </a:r>
            <a:r>
              <a:rPr lang="en-US" baseline="30000" dirty="0"/>
              <a:t>I</a:t>
            </a:r>
            <a:r>
              <a:rPr lang="ru-RU" dirty="0"/>
              <a:t>) 1-4 классы;</a:t>
            </a:r>
          </a:p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/>
              <a:t>II</a:t>
            </a:r>
            <a:r>
              <a:rPr lang="ru-RU" dirty="0"/>
              <a:t> этап ― 5-9 классы;</a:t>
            </a:r>
          </a:p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/>
              <a:t>III</a:t>
            </a:r>
            <a:r>
              <a:rPr lang="ru-RU" dirty="0"/>
              <a:t> этап ― 10-12 классы.</a:t>
            </a:r>
          </a:p>
          <a:p>
            <a:pPr marL="137160" indent="45720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/>
              <a:t>Цель </a:t>
            </a:r>
            <a:r>
              <a:rPr lang="en-US" b="1" dirty="0"/>
              <a:t>I</a:t>
            </a:r>
            <a:r>
              <a:rPr lang="ru-RU" b="1" dirty="0"/>
              <a:t>-го этапа</a:t>
            </a:r>
            <a:r>
              <a:rPr lang="ru-RU" dirty="0"/>
              <a:t> состоит в формировании основ предметных знаний и умений, коррекции недостатков психофизического развития обучающихся. </a:t>
            </a:r>
          </a:p>
          <a:p>
            <a:pPr marL="137160" indent="45720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/>
              <a:t>II этап</a:t>
            </a:r>
            <a:r>
              <a:rPr lang="ru-RU" dirty="0"/>
              <a:t> направлен на расширение, углубление и систематизацию знаний и умений обучающихся в обязательных предметных областях, совершенствование навыков адаптации в динамично изменяющемся и развивающемся мире.</a:t>
            </a:r>
          </a:p>
          <a:p>
            <a:pPr marL="137160" indent="45720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/>
              <a:t>На </a:t>
            </a:r>
            <a:r>
              <a:rPr lang="en-US" b="1" dirty="0"/>
              <a:t>III</a:t>
            </a:r>
            <a:r>
              <a:rPr lang="ru-RU" b="1" dirty="0"/>
              <a:t>-м этапе</a:t>
            </a:r>
            <a:r>
              <a:rPr lang="ru-RU" dirty="0"/>
              <a:t> решаются задачи, связанные с углубленной трудовой подготовкой и социализацией обучающихся с умственной отсталостью (интеллектуальными нарушениями), что необходимо для их самостоятельной жизнедеятельности в социальной среде.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ru-RU" sz="26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Этапы реализации учебного плана</a:t>
            </a:r>
            <a:endParaRPr lang="ru-RU" sz="26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6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ru-RU" sz="26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Обязательная часть учебного плана</a:t>
            </a:r>
            <a:endParaRPr lang="ru-RU" sz="26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24000" y="1397000"/>
          <a:ext cx="6696074" cy="51577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029"/>
                <a:gridCol w="2808031"/>
                <a:gridCol w="1260014"/>
              </a:tblGrid>
              <a:tr h="37073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Предметные области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1" marR="6858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Учебные предметы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1" marR="6858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Классы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1" marR="68581" marT="0" marB="0"/>
                </a:tc>
              </a:tr>
              <a:tr h="73605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Язык и речевая практика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1" marR="6858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Русский язык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Чтение</a:t>
                      </a: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(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Литературное чтение</a:t>
                      </a: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Речевая практика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1" marR="6858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1(1</a:t>
                      </a:r>
                      <a:r>
                        <a:rPr lang="en-US" sz="1400" baseline="30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9(</a:t>
                      </a: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1(1</a:t>
                      </a:r>
                      <a:r>
                        <a:rPr lang="en-US" sz="1400" baseline="30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9(</a:t>
                      </a: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1(1</a:t>
                      </a:r>
                      <a:r>
                        <a:rPr lang="en-US" sz="1400" baseline="30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-4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1" marR="68581" marT="0" marB="0"/>
                </a:tc>
              </a:tr>
              <a:tr h="49070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Математика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1" marR="6858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Математика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Информатика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1" marR="6858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1(1</a:t>
                      </a:r>
                      <a:r>
                        <a:rPr lang="en-US" sz="1400" baseline="30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9(</a:t>
                      </a: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7-9(12)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1" marR="68581" marT="0" marB="0"/>
                </a:tc>
              </a:tr>
              <a:tr h="98140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Естествознание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1" marR="6858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Мир природы и человека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Природоведение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Биология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География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1" marR="6858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1(1</a:t>
                      </a:r>
                      <a:r>
                        <a:rPr lang="en-US" sz="1400" baseline="30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-4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5-6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7-9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6-9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1" marR="68581" marT="0" marB="0"/>
                </a:tc>
              </a:tr>
              <a:tr h="122675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Человек и общество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1" marR="6858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Мир истории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История Отечества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Основы социальной жизни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Этика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Обществоведение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1" marR="6858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7-9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5-9(12)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9-12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9-12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1" marR="68581" marT="0" marB="0"/>
                </a:tc>
              </a:tr>
              <a:tr h="49070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Искусство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1" marR="6858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Музыка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Изобразительное искусство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1" marR="6858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1(1</a:t>
                      </a:r>
                      <a:r>
                        <a:rPr lang="en-US" sz="1400" baseline="30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r>
                        <a:rPr lang="en-US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1(1</a:t>
                      </a:r>
                      <a:r>
                        <a:rPr lang="en-US" sz="1400" baseline="30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r>
                        <a:rPr lang="en-US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1" marR="68581" marT="0" marB="0"/>
                </a:tc>
              </a:tr>
              <a:tr h="49070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Технологии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1" marR="6858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Ручной труд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Профильный труд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1" marR="6858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1(1</a:t>
                      </a:r>
                      <a:r>
                        <a:rPr lang="en-US" sz="1400" baseline="30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r>
                        <a:rPr lang="en-US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5-9(12)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1" marR="68581" marT="0" marB="0"/>
                </a:tc>
              </a:tr>
              <a:tr h="37073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Физическая культура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1" marR="6858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Физическая культура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1" marR="6858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1(1</a:t>
                      </a:r>
                      <a:r>
                        <a:rPr lang="en-US" sz="1400" baseline="30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9(</a:t>
                      </a: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1" marR="68581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862</TotalTime>
  <Words>937</Words>
  <Application>Microsoft Office PowerPoint</Application>
  <PresentationFormat>Экран (4:3)</PresentationFormat>
  <Paragraphs>155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Волна</vt:lpstr>
      <vt:lpstr>Презентация PowerPoint</vt:lpstr>
      <vt:lpstr>Требования ФГОС:</vt:lpstr>
      <vt:lpstr>Презентация PowerPoint</vt:lpstr>
      <vt:lpstr>Общая характеристика структуры АООП для обучающихся с легкой умственной отсталостью</vt:lpstr>
      <vt:lpstr>Варианты сроков освоения требований Стандарта обучающимися с легкой умственной отсталостью</vt:lpstr>
      <vt:lpstr>        Структура АООП для обучающихся с легкой умственной отсталостью (интеллектуальными нарушениями)  </vt:lpstr>
      <vt:lpstr>Структура учебного плана:</vt:lpstr>
      <vt:lpstr>Этапы реализации учебного плана</vt:lpstr>
      <vt:lpstr>I. Обязательная часть учебного плана</vt:lpstr>
      <vt:lpstr>II. Часть учебного плана, формируемая участниками образовательных отношений</vt:lpstr>
      <vt:lpstr>III. Коррекционно-развивающая область представлена:</vt:lpstr>
      <vt:lpstr>IV. Внеурочная деятельность</vt:lpstr>
      <vt:lpstr>Условия реализации АООП</vt:lpstr>
      <vt:lpstr>  Требования Стандарта  к предметным результатам освоения АООП   </vt:lpstr>
      <vt:lpstr>  Требования Стандарта  к личностным результатам освоения АООП </vt:lpstr>
      <vt:lpstr>         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Светлана</dc:creator>
  <cp:lastModifiedBy>123</cp:lastModifiedBy>
  <cp:revision>44</cp:revision>
  <cp:lastPrinted>2015-02-13T10:57:15Z</cp:lastPrinted>
  <dcterms:created xsi:type="dcterms:W3CDTF">2015-02-13T05:45:55Z</dcterms:created>
  <dcterms:modified xsi:type="dcterms:W3CDTF">2021-01-13T18:36:49Z</dcterms:modified>
</cp:coreProperties>
</file>