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0" r:id="rId9"/>
    <p:sldId id="266" r:id="rId10"/>
    <p:sldId id="267" r:id="rId11"/>
    <p:sldId id="269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0FF3B-56FB-45CD-883F-DA17EDCADFF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D1B0-0362-4F65-9EFD-23902E25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6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6D1B0-0362-4F65-9EFD-23902E25BE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6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A424E-F075-4D37-8BE1-ECC20CC90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73A5BF-DB2D-4EE4-ACDB-3409F44B6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0140F-5800-4AB7-9B60-C93B0A74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A1C14-F660-4489-A670-460C5C3C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0534B-2DEF-4B1B-BF67-1E4F8D4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0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096E-0876-4A47-8A28-8E4B9E77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B27E89-EBDC-407B-9587-77FCBDECB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29416-F19C-43E4-85DE-42433739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70757-E0F6-4EA9-B34F-C08E70A0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87655-7D48-4E69-A5D1-8C63AB3D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4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0D86B6-A382-4926-B058-F7F83266C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52B41C-93CE-43E9-9C90-029F4A558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0DAC4-0971-4BEC-ABE1-C713DD33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26322-483B-4E88-95E9-1BF54505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55520-0A3B-4150-A3DF-35772472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2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50D8F-8956-4CC6-8DA2-7AC87CA1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102A09-443E-4AF5-BA88-9EEFE88DE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D356-253C-49CA-8D31-DFEA6E5B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F08B5-8C07-430E-88DD-9FF8EB8A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28508-49AB-49A2-A3F7-02590C05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2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68F20-AAC7-4CAA-A8E7-704BC5D5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B1E7-EB75-4950-AF8F-F1D10552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12D32-F1C6-4345-B500-870FB6B1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A3BDA-4938-4023-AE16-024AEF55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234EE-0571-4F3C-A40E-30B1D6AF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7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C05EC-D205-4A56-86A0-B5B0F85C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BAC0B-1326-466A-A64A-6C79FBCA3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32C0D1-D1CA-4630-B31B-19DB7AAB3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DB4F4-ACF2-4095-B1A6-8BE0E1AB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5171F1-069F-4B99-8BB0-69DA36FA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48E25-596E-4952-B946-4F9BE658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9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1EB8-5A78-40D0-8227-BA826A2A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19D45-C190-4CD8-91C9-EA1FF51E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1A36A-65F8-46F0-A38D-EA1E6478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6FAE9C-2F0A-4EDA-9279-D09E0BCF9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272335-4A73-49E6-8434-FA1D7CD7D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D61B65-025A-4633-95A1-019D19EE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88475C-63B9-4FE8-9C4A-AA140866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B36949-75DF-4BC4-AA88-F77F4E3D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1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0F14A-4808-441E-B8A6-1D61F487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CDF56A-3547-4F6F-8598-9BE5E1C8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D2241A-356C-4026-A062-095204EB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BA16A1-81A3-48F3-82B4-874CF471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5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ED5622-C08F-4C37-9189-2C7BE2BB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5E287E-5DB0-4D99-981F-0613E52D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67BEF1-28DC-4260-92B1-C05B82E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8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0BDD3-D2DF-4F44-B92A-8E244FD5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CDED6-CF5C-43A0-92F4-0EFE5E3C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0D635-BB02-4DCF-8A8A-205A23C52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0EEB5-CDFA-43AE-B4C7-9A1B69AE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74554C-7176-46A7-BB37-E2C5FDE8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3D37C-15D1-404B-9AA9-8CDB95F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9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A4275-6068-4CAC-9A13-6F7C37D7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415371-FCB7-4CF8-902D-7A2D291E5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F9BFE-19FD-40E2-83B5-B8AE4E116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688B75-BD16-46D2-AE71-03D226DA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19802C-BF62-4528-BAE4-147506C6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63770C-1F5A-4E63-A20B-DFCEDCF0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4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33740-853E-45E5-97B3-4567BC55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CA6088-E86E-4E9F-817D-CB61E22C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FABA6-1039-4781-AB6E-971756CC9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01B2-45D1-44CB-AEBA-990B3572F21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76876B-52FF-4831-BFD0-E25B0B669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D2A4A-8841-4037-B214-C6ECC7939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C479-A633-4C9C-81B8-7D1C152F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0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04" y="211015"/>
            <a:ext cx="10832123" cy="61335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Gabriola" panose="04040605051002020D02" pitchFamily="82" charset="0"/>
              </a:rPr>
              <a:t>Муниципальное автономное дошкольное образовательное учреждение города Нижневартовска детский сад № 10 «Белочка»</a:t>
            </a:r>
            <a:br>
              <a:rPr lang="ru-RU" sz="2000" b="1" dirty="0">
                <a:latin typeface="Gabriola" panose="04040605051002020D02" pitchFamily="82" charset="0"/>
              </a:rPr>
            </a:br>
            <a:br>
              <a:rPr lang="ru-RU" sz="2000" b="1" dirty="0">
                <a:latin typeface="Gabriola" panose="04040605051002020D02" pitchFamily="82" charset="0"/>
              </a:rPr>
            </a:br>
            <a:br>
              <a:rPr lang="ru-RU" sz="2000" b="1" dirty="0">
                <a:latin typeface="Gabriola" panose="04040605051002020D02" pitchFamily="82" charset="0"/>
              </a:rPr>
            </a:br>
            <a:br>
              <a:rPr lang="ru-RU" sz="2000" b="1" dirty="0">
                <a:latin typeface="Gabriola" panose="04040605051002020D02" pitchFamily="82" charset="0"/>
              </a:rPr>
            </a:br>
            <a:br>
              <a:rPr lang="ru-RU" sz="2000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МИОФУНКЦИОНАЛЬНАЯ ГИМНАСТИКА и 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СУ-ДЖОК ТЕРАПИЯ, 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как </a:t>
            </a:r>
            <a:r>
              <a:rPr lang="ru-RU" b="1" dirty="0" err="1">
                <a:latin typeface="Gabriola" panose="04040605051002020D02" pitchFamily="82" charset="0"/>
              </a:rPr>
              <a:t>здоровьесберегающие</a:t>
            </a:r>
            <a:r>
              <a:rPr lang="ru-RU" b="1" dirty="0">
                <a:latin typeface="Gabriola" panose="04040605051002020D02" pitchFamily="82" charset="0"/>
              </a:rPr>
              <a:t> технологии в профилактике речевых нарушений</a:t>
            </a:r>
            <a:br>
              <a:rPr lang="ru-RU" b="1" dirty="0">
                <a:latin typeface="Gabriola" panose="04040605051002020D02" pitchFamily="82" charset="0"/>
              </a:rPr>
            </a:br>
            <a:br>
              <a:rPr lang="ru-RU" sz="5400" b="1" dirty="0">
                <a:latin typeface="Gabriola" panose="04040605051002020D02" pitchFamily="82" charset="0"/>
              </a:rPr>
            </a:br>
            <a:br>
              <a:rPr lang="ru-RU" sz="5400" b="1" dirty="0">
                <a:latin typeface="Gabriola" panose="04040605051002020D02" pitchFamily="82" charset="0"/>
              </a:rPr>
            </a:br>
            <a:r>
              <a:rPr lang="ru-RU" sz="2400" b="1" dirty="0">
                <a:latin typeface="Bad Script" panose="02000000000000000000" pitchFamily="2" charset="0"/>
              </a:rPr>
              <a:t>Подготовила учитель-логопед высшей категории: М.С. </a:t>
            </a:r>
            <a:r>
              <a:rPr lang="ru-RU" sz="2400" b="1" dirty="0" err="1">
                <a:latin typeface="Bad Script" panose="02000000000000000000" pitchFamily="2" charset="0"/>
              </a:rPr>
              <a:t>Даутова</a:t>
            </a:r>
            <a:endParaRPr lang="ru-RU" sz="2400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5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Century Gothic" panose="020B0502020202020204" pitchFamily="34" charset="0"/>
                <a:ea typeface="+mn-ea"/>
                <a:cs typeface="+mn-cs"/>
              </a:rPr>
              <a:t>Диагностические признаки МФН</a:t>
            </a:r>
            <a:endParaRPr lang="ru-RU" sz="28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A57FF-BE99-42A1-8681-21260EE14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62735" cy="4364160"/>
          </a:xfrm>
        </p:spPr>
        <p:txBody>
          <a:bodyPr/>
          <a:lstStyle/>
          <a:p>
            <a:pPr marL="0" indent="0" algn="just">
              <a:buNone/>
            </a:pPr>
            <a:br>
              <a:rPr lang="ru-RU" sz="3600" b="1" i="1" dirty="0">
                <a:solidFill>
                  <a:srgbClr val="68007F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AD33231-F619-4B2B-9BE4-F7657C291EE4}"/>
              </a:ext>
            </a:extLst>
          </p:cNvPr>
          <p:cNvSpPr/>
          <p:nvPr/>
        </p:nvSpPr>
        <p:spPr>
          <a:xfrm>
            <a:off x="1191066" y="2475914"/>
            <a:ext cx="10034952" cy="4129502"/>
          </a:xfrm>
          <a:prstGeom prst="roundRect">
            <a:avLst/>
          </a:prstGeom>
          <a:solidFill>
            <a:srgbClr val="68007F">
              <a:lumMod val="20000"/>
              <a:lumOff val="80000"/>
            </a:srgbClr>
          </a:solidFill>
          <a:ln w="25400" cap="rnd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Привычка держать рот открытым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Дыхание через рот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Напряжение губ при глотании (инфантильный тип глотания)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Прокладывание языка между зубами при разговоре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Неправильное произношение звуков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6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latin typeface="Century Gothic" panose="020B0502020202020204" pitchFamily="34" charset="0"/>
                <a:ea typeface="+mn-ea"/>
                <a:cs typeface="+mn-cs"/>
              </a:rPr>
              <a:t>Причины МФН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A57FF-BE99-42A1-8681-21260EE14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62735" cy="4364160"/>
          </a:xfrm>
        </p:spPr>
        <p:txBody>
          <a:bodyPr/>
          <a:lstStyle/>
          <a:p>
            <a:pPr marL="0" indent="0" algn="just">
              <a:buNone/>
            </a:pPr>
            <a:br>
              <a:rPr lang="ru-RU" sz="3600" b="1" i="1" dirty="0">
                <a:solidFill>
                  <a:srgbClr val="68007F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7BE4E5F1-06A8-45DE-84B2-4825F420C15B}"/>
              </a:ext>
            </a:extLst>
          </p:cNvPr>
          <p:cNvSpPr/>
          <p:nvPr/>
        </p:nvSpPr>
        <p:spPr>
          <a:xfrm>
            <a:off x="661182" y="1219200"/>
            <a:ext cx="10692618" cy="5486400"/>
          </a:xfrm>
          <a:prstGeom prst="horizontalScroll">
            <a:avLst/>
          </a:prstGeom>
          <a:solidFill>
            <a:srgbClr val="68007F">
              <a:lumMod val="20000"/>
              <a:lumOff val="80000"/>
            </a:srgbClr>
          </a:solidFill>
          <a:ln w="25400" cap="rnd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Генетические – 25%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Вредные привычки (сосание пальца, соски после года, прикусывание губ, щек, языка, прокладывание языка между зубами)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Ротовое дыхание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Вялое сосание и жевание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Раннее удаление молочных зубов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8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605846" cy="6758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rPr>
              <a:t>Данный комплекс является прямым показанием при дыхании ротового типа и патологическом не смыкании губ: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3671" y="1491176"/>
            <a:ext cx="10401887" cy="430471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Губы вытягивают и пытаются в данном положении проговорить сложные слова в течение 30 секунд.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Вытягивают губы, имитируя задувание свечи, после чего широко улыбаются.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При сжатии губ произвести забор воздуха носом и максимально надуть щеки. После этого расположить на щеках кулаки и выдавить ими воздух изо рта таким образом, чтобы губы остались сомкнутыми.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Поочередно набирать воздух, немного надувая сначала нижнюю, затем верхнюю губу. При этом губы должны быть плотно сомкнуты. </a:t>
            </a:r>
          </a:p>
        </p:txBody>
      </p:sp>
    </p:spTree>
    <p:extLst>
      <p:ext uri="{BB962C8B-B14F-4D97-AF65-F5344CB8AC3E}">
        <p14:creationId xmlns:p14="http://schemas.microsoft.com/office/powerpoint/2010/main" val="8542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3046"/>
            <a:ext cx="10331548" cy="55439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Прикусываем верхнюю губу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Прикусываем нижнюю губу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Захватываем верхнюю губу нижней губой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Захватываем нижнюю губу верхней губой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entury Gothic" panose="020B0502020202020204" pitchFamily="34" charset="0"/>
              </a:rPr>
              <a:t>Удерживать полоску картона или специальный </a:t>
            </a:r>
            <a:r>
              <a:rPr lang="ru-RU" sz="2400" dirty="0" err="1">
                <a:latin typeface="Century Gothic" panose="020B0502020202020204" pitchFamily="34" charset="0"/>
              </a:rPr>
              <a:t>межгубный</a:t>
            </a:r>
            <a:r>
              <a:rPr lang="ru-RU" sz="2400" dirty="0">
                <a:latin typeface="Century Gothic" panose="020B0502020202020204" pitchFamily="34" charset="0"/>
              </a:rPr>
              <a:t> диск плотно сжатыми губами. На первых порах необходимо удерживать около 15 минут или до появления усталости, а в дальнейшем довести это время до одного часа.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266" y="1561513"/>
            <a:ext cx="10331548" cy="2546252"/>
          </a:xfr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6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6000" dirty="0">
                <a:latin typeface="Century Gothic" panose="020B0502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071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8018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7030A0"/>
                </a:solidFill>
                <a:latin typeface="Miama Nueva" panose="02000603000000000000" pitchFamily="2" charset="-52"/>
              </a:rPr>
              <a:t>«При любом двигательном тренинге….. упражняются не руки, а мозг..»</a:t>
            </a:r>
            <a:br>
              <a:rPr lang="ru-RU" sz="3600" b="1" dirty="0">
                <a:solidFill>
                  <a:srgbClr val="7030A0"/>
                </a:solidFill>
                <a:latin typeface="Miama Nueva" panose="02000603000000000000" pitchFamily="2" charset="-52"/>
              </a:rPr>
            </a:br>
            <a:r>
              <a:rPr lang="ru-RU" sz="3600" b="1" dirty="0">
                <a:solidFill>
                  <a:srgbClr val="7030A0"/>
                </a:solidFill>
                <a:latin typeface="Miama Nueva" panose="02000603000000000000" pitchFamily="2" charset="-52"/>
              </a:rPr>
              <a:t>Н.А.  Бернштейн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70D54-E357-44C0-8A93-6C7B9CC0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37840"/>
            <a:ext cx="12191999" cy="3945988"/>
          </a:xfrm>
          <a:prstGeom prst="rect">
            <a:avLst/>
          </a:prstGeom>
          <a:gradFill flip="none" rotWithShape="1">
            <a:gsLst>
              <a:gs pos="37000">
                <a:srgbClr val="FFF0BF"/>
              </a:gs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164744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000DBF-FEFB-49F6-971B-70051E5F38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420914"/>
            <a:ext cx="10773229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740229"/>
            <a:ext cx="6999514" cy="50219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для кого не секрет, что развитие речи напрямую связано с развитием мелкой моторики рук малыша. Игольчатая поверхность массажных мячиков благотворно воздействует на нервные окончания и способствует улучшению кровообращения. Кисти рук приобретают хорошую подвижность, гибкость, исчезает скованность движений. </a:t>
            </a:r>
          </a:p>
          <a:p>
            <a:pPr marL="0" indent="0" algn="just">
              <a:buNone/>
            </a:pP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мячики благотворно влияют на развитие тактильной чувствительности – мощный стимул развития у детей восприятия, внимания, памяти, мышления и речи.</a:t>
            </a: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60344F5-EC18-45C1-A13C-1D19BAC1F3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9258" y="595085"/>
            <a:ext cx="3574142" cy="5167085"/>
          </a:xfrm>
          <a:prstGeom prst="rect">
            <a:avLst/>
          </a:prstGeom>
          <a:gradFill>
            <a:gsLst>
              <a:gs pos="20000">
                <a:srgbClr val="FFFF00"/>
              </a:gs>
              <a:gs pos="52000">
                <a:srgbClr val="92D050"/>
              </a:gs>
              <a:gs pos="87000">
                <a:srgbClr val="00B050"/>
              </a:gs>
              <a:gs pos="74000">
                <a:srgbClr val="FF7C80"/>
              </a:gs>
              <a:gs pos="100000">
                <a:srgbClr val="00B0F0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55728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Century Gothic" panose="020B0502020202020204" pitchFamily="34" charset="0"/>
              </a:rPr>
              <a:t>Стихи для игр с су-</a:t>
            </a:r>
            <a:r>
              <a:rPr lang="ru-RU" i="1" dirty="0" err="1">
                <a:latin typeface="Century Gothic" panose="020B0502020202020204" pitchFamily="34" charset="0"/>
              </a:rPr>
              <a:t>джоком</a:t>
            </a:r>
            <a:endParaRPr lang="ru-RU" i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61914" cy="1603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</a:rPr>
              <a:t>Мячик сильно </a:t>
            </a:r>
            <a:r>
              <a:rPr lang="ru-RU" b="1" dirty="0" err="1">
                <a:latin typeface="Century Gothic" panose="020B0502020202020204" pitchFamily="34" charset="0"/>
                <a:ea typeface="Calibri" panose="020F0502020204030204" pitchFamily="34" charset="0"/>
              </a:rPr>
              <a:t>посжимаю</a:t>
            </a:r>
            <a:b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</a:rPr>
              <a:t>И ладошку поменяю.</a:t>
            </a:r>
            <a:b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  <a:t>(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Сжимать мячик правой рукой, затем левой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</a:rPr>
              <a:t>).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3BA7C-CA73-44FB-95E3-E9ECC213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428999"/>
            <a:ext cx="12191999" cy="3429001"/>
          </a:xfrm>
          <a:gradFill>
            <a:gsLst>
              <a:gs pos="20000">
                <a:srgbClr val="FFFF00"/>
              </a:gs>
              <a:gs pos="52000">
                <a:srgbClr val="92D050"/>
              </a:gs>
              <a:gs pos="87000">
                <a:srgbClr val="00B050"/>
              </a:gs>
              <a:gs pos="74000">
                <a:srgbClr val="FF7C80"/>
              </a:gs>
              <a:gs pos="100000">
                <a:srgbClr val="00B0F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Здравствуй, мой любимый мячик! —</a:t>
            </a:r>
          </a:p>
          <a:p>
            <a:pPr mar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Скажет утром каждый пальчик.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(Удержать мяч указательным и большим пальцем, затем средним и большим, безымянным и большим, мизинцем и большим пальцем).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22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044" y="0"/>
            <a:ext cx="10961912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Ежик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Ежик колет нам ладошки,</a:t>
            </a:r>
            <a:endParaRPr lang="ru-RU" sz="2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Поиграем с ним немножко.</a:t>
            </a:r>
            <a:endParaRPr lang="ru-RU" sz="2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Ежик нам ладошки колет –</a:t>
            </a:r>
            <a:endParaRPr lang="ru-RU" sz="2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Ручки к школе нам готовит.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*********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Мячик-ежик мы возьмем,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(подбрасываем мячик вверх)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Покатаем и потрем.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(прокатываем между ладошек)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Вверх подбросим и поймаем,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(опять подбрасываем мячик)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иголки посчитаем.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(пальчиками мнем иголки мячика)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Пустим ежика на стол</a:t>
            </a:r>
            <a:r>
              <a:rPr lang="ru-RU" sz="2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(кладем мячик на стол)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Ручкой ежика прижмем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(ручкой прижимаем мячик)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немножко покатаем…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(катаем мячик)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 ручку поменяем </a:t>
            </a:r>
            <a:r>
              <a:rPr lang="ru-RU" sz="2600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(меняем руки)</a:t>
            </a:r>
            <a:endParaRPr lang="ru-RU" sz="2600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2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3200"/>
            <a:ext cx="10294257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Шарик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Шарик я открыть хочу. 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Правой я рукой кручу. 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Шарик я открыть хочу. 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Левой я рукой кручу.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Крутить правой рукой правую половинку шарика, левой рукой левую половинку шарика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F96E24-CFFD-431D-B90B-4C450DB9B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80" y="203200"/>
            <a:ext cx="2417692" cy="2140857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92D05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875837-6030-4B82-A9A2-8F042CB9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302" y="203200"/>
            <a:ext cx="2569698" cy="2461289"/>
          </a:xfrm>
          <a:prstGeom prst="rect">
            <a:avLst/>
          </a:prstGeom>
          <a:solidFill>
            <a:schemeClr val="accent4">
              <a:alpha val="0"/>
            </a:schemeClr>
          </a:solidFill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3297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Миофункциональная</a:t>
            </a:r>
            <a:r>
              <a:rPr lang="ru-RU" b="1" dirty="0"/>
              <a:t> гимнастика для губ.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664C-703D-49E4-87D7-F519819A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4866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entury Gothic" panose="020B0502020202020204" pitchFamily="34" charset="0"/>
              </a:rPr>
              <a:t>Основная </a:t>
            </a:r>
            <a:r>
              <a:rPr lang="ru-RU" b="1" dirty="0">
                <a:latin typeface="Century Gothic" panose="020B0502020202020204" pitchFamily="34" charset="0"/>
              </a:rPr>
              <a:t>цель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миотерапии</a:t>
            </a:r>
            <a:r>
              <a:rPr lang="ru-RU" dirty="0">
                <a:latin typeface="Century Gothic" panose="020B0502020202020204" pitchFamily="34" charset="0"/>
              </a:rPr>
              <a:t> – восстановить правильное функционирование суставного и мышечного аппарата путем воздействия на них с помощью обычных упражнений, иногда в сочетании с массажем. По своей сути, </a:t>
            </a:r>
            <a:r>
              <a:rPr lang="ru-RU" b="1" dirty="0" err="1">
                <a:latin typeface="Century Gothic" panose="020B0502020202020204" pitchFamily="34" charset="0"/>
              </a:rPr>
              <a:t>миогимнастика</a:t>
            </a:r>
            <a:r>
              <a:rPr lang="ru-RU" b="1" dirty="0">
                <a:latin typeface="Century Gothic" panose="020B0502020202020204" pitchFamily="34" charset="0"/>
              </a:rPr>
              <a:t> – это тренировка мышц челюсти.</a:t>
            </a:r>
          </a:p>
          <a:p>
            <a:pPr marL="0" indent="0" algn="just">
              <a:buNone/>
            </a:pP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3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2000">
              <a:srgbClr val="92D050"/>
            </a:gs>
            <a:gs pos="87000">
              <a:srgbClr val="00B050"/>
            </a:gs>
            <a:gs pos="74000">
              <a:srgbClr val="FF7C8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1A6E-9092-458A-8C09-68C5C7F9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atin typeface="Century Gothic" panose="020B0502020202020204" pitchFamily="34" charset="0"/>
                <a:ea typeface="+mn-ea"/>
                <a:cs typeface="+mn-cs"/>
              </a:rPr>
              <a:t>В последние годы увеличивается число детей с речевыми нарушениями, обусловленными </a:t>
            </a:r>
            <a:r>
              <a:rPr lang="ru-RU" sz="2800" b="1" i="1" dirty="0" err="1">
                <a:latin typeface="Century Gothic" panose="020B0502020202020204" pitchFamily="34" charset="0"/>
                <a:ea typeface="+mn-ea"/>
                <a:cs typeface="+mn-cs"/>
              </a:rPr>
              <a:t>миофункциональными</a:t>
            </a:r>
            <a:r>
              <a:rPr lang="ru-RU" sz="2800" b="1" i="1" dirty="0">
                <a:latin typeface="Century Gothic" panose="020B0502020202020204" pitchFamily="34" charset="0"/>
                <a:ea typeface="+mn-ea"/>
                <a:cs typeface="+mn-cs"/>
              </a:rPr>
              <a:t> нарушениями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A57FF-BE99-42A1-8681-21260EE14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62735" cy="4364160"/>
          </a:xfrm>
        </p:spPr>
        <p:txBody>
          <a:bodyPr/>
          <a:lstStyle/>
          <a:p>
            <a:pPr marL="0" indent="0" algn="just">
              <a:buNone/>
            </a:pPr>
            <a:br>
              <a:rPr lang="ru-RU" sz="3600" b="1" i="1" dirty="0">
                <a:solidFill>
                  <a:srgbClr val="68007F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err="1">
                <a:latin typeface="Century Gothic" panose="020B0502020202020204" pitchFamily="34" charset="0"/>
                <a:ea typeface="+mj-ea"/>
                <a:cs typeface="+mj-cs"/>
              </a:rPr>
              <a:t>Миофункциональные</a:t>
            </a:r>
            <a:r>
              <a:rPr lang="ru-RU" dirty="0">
                <a:latin typeface="Century Gothic" panose="020B0502020202020204" pitchFamily="34" charset="0"/>
                <a:ea typeface="+mj-ea"/>
                <a:cs typeface="+mj-cs"/>
              </a:rPr>
              <a:t> нарушения </a:t>
            </a:r>
            <a:r>
              <a:rPr lang="ru-RU" b="1" dirty="0">
                <a:latin typeface="Century Gothic" panose="020B0502020202020204" pitchFamily="34" charset="0"/>
                <a:ea typeface="+mj-ea"/>
                <a:cs typeface="+mj-cs"/>
              </a:rPr>
              <a:t>(МФН) </a:t>
            </a:r>
            <a:r>
              <a:rPr lang="ru-RU" dirty="0">
                <a:latin typeface="Century Gothic" panose="020B0502020202020204" pitchFamily="34" charset="0"/>
                <a:ea typeface="+mj-ea"/>
                <a:cs typeface="+mj-cs"/>
              </a:rPr>
              <a:t>— это снижение или повышение нормального тонуса жевательных и мимических мышц, возникающие при нарушениях функций зубочелюстной системы (дыхания, глотания, жевания, речи).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11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4456</TotalTime>
  <Words>448</Words>
  <Application>Microsoft Office PowerPoint</Application>
  <PresentationFormat>Широкоэкранный</PresentationFormat>
  <Paragraphs>57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Bad Script</vt:lpstr>
      <vt:lpstr>Bookman Old Style</vt:lpstr>
      <vt:lpstr>Calibri</vt:lpstr>
      <vt:lpstr>Calibri Light</vt:lpstr>
      <vt:lpstr>Century Gothic</vt:lpstr>
      <vt:lpstr>Gabriola</vt:lpstr>
      <vt:lpstr>Miama Nueva</vt:lpstr>
      <vt:lpstr>Times New Roman</vt:lpstr>
      <vt:lpstr>Wingdings</vt:lpstr>
      <vt:lpstr>Тема Office</vt:lpstr>
      <vt:lpstr>Муниципальное автономное дошкольное образовательное учреждение города Нижневартовска детский сад № 10 «Белочка»     МИОФУНКЦИОНАЛЬНАЯ ГИМНАСТИКА и  СУ-ДЖОК ТЕРАПИЯ,  как здоровьесберегающие технологии в профилактике речевых нарушений   Подготовила учитель-логопед высшей категории: М.С. Даутова</vt:lpstr>
      <vt:lpstr>«При любом двигательном тренинге….. упражняются не руки, а мозг..» Н.А.  Бернштейн</vt:lpstr>
      <vt:lpstr>Презентация PowerPoint</vt:lpstr>
      <vt:lpstr>Презентация PowerPoint</vt:lpstr>
      <vt:lpstr>Стихи для игр с су-джоком</vt:lpstr>
      <vt:lpstr>Презентация PowerPoint</vt:lpstr>
      <vt:lpstr>Презентация PowerPoint</vt:lpstr>
      <vt:lpstr>Миофункциональная гимнастика для губ.</vt:lpstr>
      <vt:lpstr>В последние годы увеличивается число детей с речевыми нарушениями, обусловленными миофункциональными нарушениями</vt:lpstr>
      <vt:lpstr>Диагностические признаки МФН</vt:lpstr>
      <vt:lpstr>Причины МФН</vt:lpstr>
      <vt:lpstr>Данный комплекс является прямым показанием при дыхании ротового типа и патологическом не смыкании губ: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2019-11-16T04:50:44Z</dcterms:created>
  <dcterms:modified xsi:type="dcterms:W3CDTF">2019-11-23T16:13:20Z</dcterms:modified>
</cp:coreProperties>
</file>