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17.08.2018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17.08.2018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17.08.2018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857496"/>
            <a:ext cx="7851648" cy="1828800"/>
          </a:xfrm>
        </p:spPr>
        <p:txBody>
          <a:bodyPr>
            <a:normAutofit fontScale="90000"/>
          </a:bodyPr>
          <a:lstStyle/>
          <a:p>
            <a:r>
              <a:rPr lang="ru-RU" dirty="0" smtClean="0"/>
              <a:t> </a:t>
            </a:r>
            <a:br>
              <a:rPr lang="ru-RU" dirty="0" smtClean="0"/>
            </a:br>
            <a:r>
              <a:rPr lang="ru-RU" i="1" u="sng" dirty="0" smtClean="0">
                <a:solidFill>
                  <a:schemeClr val="accent1">
                    <a:lumMod val="50000"/>
                  </a:schemeClr>
                </a:solidFill>
              </a:rPr>
              <a:t>Хореографическое искусство как средство</a:t>
            </a:r>
            <a:br>
              <a:rPr lang="ru-RU" i="1" u="sng" dirty="0" smtClean="0">
                <a:solidFill>
                  <a:schemeClr val="accent1">
                    <a:lumMod val="50000"/>
                  </a:schemeClr>
                </a:solidFill>
              </a:rPr>
            </a:br>
            <a:r>
              <a:rPr lang="ru-RU" i="1" u="sng" dirty="0" smtClean="0">
                <a:solidFill>
                  <a:schemeClr val="accent1">
                    <a:lumMod val="50000"/>
                  </a:schemeClr>
                </a:solidFill>
              </a:rPr>
              <a:t> воспитания детей</a:t>
            </a:r>
            <a:r>
              <a:rPr lang="ru-RU" i="1" u="sng" dirty="0" smtClean="0"/>
              <a:t/>
            </a:r>
            <a:br>
              <a:rPr lang="ru-RU" i="1" u="sng" dirty="0" smtClean="0"/>
            </a:br>
            <a:endParaRPr lang="ru-RU" i="1" u="sng" dirty="0"/>
          </a:p>
        </p:txBody>
      </p:sp>
      <p:sp>
        <p:nvSpPr>
          <p:cNvPr id="3" name="Подзаголовок 2"/>
          <p:cNvSpPr>
            <a:spLocks noGrp="1"/>
          </p:cNvSpPr>
          <p:nvPr>
            <p:ph type="subTitle" idx="1"/>
          </p:nvPr>
        </p:nvSpPr>
        <p:spPr>
          <a:xfrm>
            <a:off x="571472" y="4572008"/>
            <a:ext cx="8215370" cy="2109790"/>
          </a:xfrm>
        </p:spPr>
        <p:txBody>
          <a:bodyPr>
            <a:normAutofit fontScale="47500" lnSpcReduction="20000"/>
          </a:bodyPr>
          <a:lstStyle/>
          <a:p>
            <a:r>
              <a:rPr lang="ru-RU" sz="4300" b="1" u="sng" dirty="0" smtClean="0">
                <a:solidFill>
                  <a:schemeClr val="bg1">
                    <a:lumMod val="95000"/>
                    <a:lumOff val="5000"/>
                  </a:schemeClr>
                </a:solidFill>
              </a:rPr>
              <a:t> </a:t>
            </a:r>
          </a:p>
          <a:p>
            <a:r>
              <a:rPr lang="ru-RU" sz="4300" b="1" u="sng" dirty="0" smtClean="0">
                <a:solidFill>
                  <a:schemeClr val="bg1">
                    <a:lumMod val="95000"/>
                    <a:lumOff val="5000"/>
                  </a:schemeClr>
                </a:solidFill>
              </a:rPr>
              <a:t> </a:t>
            </a:r>
          </a:p>
          <a:p>
            <a:r>
              <a:rPr lang="ru-RU" sz="4300" b="1" u="sng" dirty="0" smtClean="0">
                <a:solidFill>
                  <a:schemeClr val="bg1">
                    <a:lumMod val="95000"/>
                    <a:lumOff val="5000"/>
                  </a:schemeClr>
                </a:solidFill>
              </a:rPr>
              <a:t>Автор работы:</a:t>
            </a:r>
            <a:endParaRPr lang="ru-RU" sz="4300" b="1" u="sng" dirty="0" smtClean="0">
              <a:solidFill>
                <a:schemeClr val="bg1">
                  <a:lumMod val="95000"/>
                  <a:lumOff val="5000"/>
                </a:schemeClr>
              </a:solidFill>
            </a:endParaRPr>
          </a:p>
          <a:p>
            <a:r>
              <a:rPr lang="ru-RU" sz="4300" b="1" u="sng" dirty="0" smtClean="0">
                <a:solidFill>
                  <a:schemeClr val="bg1">
                    <a:lumMod val="95000"/>
                    <a:lumOff val="5000"/>
                  </a:schemeClr>
                </a:solidFill>
              </a:rPr>
              <a:t>Учитель хореографии </a:t>
            </a:r>
          </a:p>
          <a:p>
            <a:r>
              <a:rPr lang="ru-RU" sz="4300" b="1" u="sng" dirty="0" smtClean="0">
                <a:solidFill>
                  <a:schemeClr val="bg1">
                    <a:lumMod val="95000"/>
                    <a:lumOff val="5000"/>
                  </a:schemeClr>
                </a:solidFill>
              </a:rPr>
              <a:t>Кузнецова Ксения Дмитриевна</a:t>
            </a:r>
          </a:p>
          <a:p>
            <a:r>
              <a:rPr lang="ru-RU" sz="4300" b="1" u="sng" dirty="0" smtClean="0">
                <a:solidFill>
                  <a:schemeClr val="bg1">
                    <a:lumMod val="95000"/>
                    <a:lumOff val="5000"/>
                  </a:schemeClr>
                </a:solidFill>
              </a:rPr>
              <a:t> </a:t>
            </a:r>
          </a:p>
          <a:p>
            <a:endParaRPr lang="ru-RU" dirty="0"/>
          </a:p>
        </p:txBody>
      </p:sp>
      <p:sp>
        <p:nvSpPr>
          <p:cNvPr id="22529" name="Rectangle 1"/>
          <p:cNvSpPr>
            <a:spLocks noChangeArrowheads="1"/>
          </p:cNvSpPr>
          <p:nvPr/>
        </p:nvSpPr>
        <p:spPr bwMode="auto">
          <a:xfrm>
            <a:off x="571472" y="357166"/>
            <a:ext cx="8341259"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ХХ</a:t>
            </a:r>
            <a:r>
              <a:rPr kumimoji="0" lang="en-US" sz="16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III</a:t>
            </a:r>
            <a:r>
              <a:rPr kumimoji="0" lang="ru-RU" sz="16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НАУЧНО-ПРАКТИЧЕКАЯ КОНФЕРЕНЦИЯ</a:t>
            </a:r>
            <a:endParaRPr kumimoji="0" lang="ru-RU"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МУНИЦИПАЛЬНОГО БЮДЖЕТНОГО ОБРАЗОВАТЕЛЬНОГО УЧРЕЖДЕНИЯ</a:t>
            </a:r>
            <a:endParaRPr kumimoji="0" lang="ru-RU" sz="1600" b="1" i="0"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СРЕДНЯЯ ОБЩЕОБРАЗОВАТЕЛЬНАЯ ШКОЛА № 48 ИМЕНИ М.Ю. КОЛОМИНА</a:t>
            </a:r>
            <a:r>
              <a:rPr kumimoji="0" lang="ru-RU" sz="1600" b="1" i="0"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1600" b="1" i="0"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sovremennyie-tantsyi.jpg"/>
          <p:cNvPicPr>
            <a:picLocks noChangeAspect="1"/>
          </p:cNvPicPr>
          <p:nvPr/>
        </p:nvPicPr>
        <p:blipFill>
          <a:blip r:embed="rId2"/>
          <a:stretch>
            <a:fillRect/>
          </a:stretch>
        </p:blipFill>
        <p:spPr>
          <a:xfrm>
            <a:off x="714348" y="4143380"/>
            <a:ext cx="3571900" cy="2382763"/>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285720" y="285728"/>
            <a:ext cx="7572428" cy="4857784"/>
          </a:xfrm>
        </p:spPr>
        <p:txBody>
          <a:bodyPr>
            <a:normAutofit/>
          </a:bodyPr>
          <a:lstStyle/>
          <a:p>
            <a:pPr lvl="0">
              <a:buNone/>
            </a:pPr>
            <a:r>
              <a:rPr lang="ru-RU" sz="1900" dirty="0" smtClean="0"/>
              <a:t>9. Встречи с талантливыми творческими людьми. Их рассказ о своей профессии и творчестве имеют сильное эмоциональное воздействие на детей.</a:t>
            </a:r>
          </a:p>
          <a:p>
            <a:pPr lvl="0">
              <a:buNone/>
            </a:pPr>
            <a:r>
              <a:rPr lang="ru-RU" sz="1900" dirty="0" smtClean="0"/>
              <a:t>10. Проведение вечеров отдыха с участием детей и родителей (Новый год, 8 Марта, 23 февраля и т.д.).</a:t>
            </a:r>
          </a:p>
          <a:p>
            <a:pPr lvl="0">
              <a:buNone/>
            </a:pPr>
            <a:r>
              <a:rPr lang="ru-RU" sz="1900" dirty="0" smtClean="0"/>
              <a:t>11. Воспитательным моментом в коллективе является полная занятость детей в репертуаре коллектива. Это является стимулом для занятий, так как дети знают, что никто из них не останется в стороне.</a:t>
            </a:r>
          </a:p>
          <a:p>
            <a:pPr lvl="0">
              <a:buNone/>
            </a:pPr>
            <a:r>
              <a:rPr lang="ru-RU" sz="1900" dirty="0" smtClean="0"/>
              <a:t>12. Большую пользу в художественном воспитании детей принесет изучение танцев других народов.</a:t>
            </a:r>
          </a:p>
          <a:p>
            <a:pPr lvl="0">
              <a:buNone/>
            </a:pPr>
            <a:r>
              <a:rPr lang="ru-RU" sz="1900" dirty="0" smtClean="0"/>
              <a:t>13. Постановка хореографических произведений, вошедших в «золотой» фонд хореографии, оказывает большое эстетическое воздействие на детей.</a:t>
            </a:r>
          </a:p>
          <a:p>
            <a:pPr>
              <a:buNone/>
            </a:pPr>
            <a:endParaRPr lang="ru-RU" dirty="0"/>
          </a:p>
        </p:txBody>
      </p:sp>
      <p:pic>
        <p:nvPicPr>
          <p:cNvPr id="5" name="Рисунок 4" descr="4.jpg"/>
          <p:cNvPicPr>
            <a:picLocks noChangeAspect="1"/>
          </p:cNvPicPr>
          <p:nvPr/>
        </p:nvPicPr>
        <p:blipFill>
          <a:blip r:embed="rId2"/>
          <a:stretch>
            <a:fillRect/>
          </a:stretch>
        </p:blipFill>
        <p:spPr>
          <a:xfrm>
            <a:off x="4357686" y="4251593"/>
            <a:ext cx="3684424" cy="2606407"/>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285860"/>
            <a:ext cx="8229600" cy="1143000"/>
          </a:xfrm>
        </p:spPr>
        <p:txBody>
          <a:bodyPr>
            <a:normAutofit fontScale="90000"/>
          </a:bodyPr>
          <a:lstStyle/>
          <a:p>
            <a:pPr algn="ctr"/>
            <a:r>
              <a:rPr lang="ru-RU" sz="2400" b="1" i="1" u="sng" dirty="0" smtClean="0"/>
              <a:t>Хореографический коллектив в определенном смысле и в определенных условиях способствует разрешению возникающих проблем у детей:</a:t>
            </a:r>
            <a:r>
              <a:rPr lang="ru-RU" sz="2400" dirty="0" smtClean="0"/>
              <a:t/>
            </a:r>
            <a:br>
              <a:rPr lang="ru-RU" sz="2400" dirty="0" smtClean="0"/>
            </a:br>
            <a:r>
              <a:rPr lang="ru-RU" sz="2400" dirty="0" smtClean="0"/>
              <a:t> </a:t>
            </a:r>
            <a:br>
              <a:rPr lang="ru-RU" sz="2400" dirty="0" smtClean="0"/>
            </a:br>
            <a:endParaRPr lang="ru-RU" sz="2400" dirty="0"/>
          </a:p>
        </p:txBody>
      </p:sp>
      <p:sp>
        <p:nvSpPr>
          <p:cNvPr id="3" name="Содержимое 2"/>
          <p:cNvSpPr>
            <a:spLocks noGrp="1"/>
          </p:cNvSpPr>
          <p:nvPr>
            <p:ph idx="1"/>
          </p:nvPr>
        </p:nvSpPr>
        <p:spPr>
          <a:xfrm>
            <a:off x="4600572" y="1928802"/>
            <a:ext cx="4543428" cy="4395798"/>
          </a:xfrm>
        </p:spPr>
        <p:txBody>
          <a:bodyPr>
            <a:normAutofit fontScale="92500" lnSpcReduction="20000"/>
          </a:bodyPr>
          <a:lstStyle/>
          <a:p>
            <a:r>
              <a:rPr lang="ru-RU" dirty="0" smtClean="0"/>
              <a:t>-снимает отрицательные факторы,</a:t>
            </a:r>
          </a:p>
          <a:p>
            <a:r>
              <a:rPr lang="ru-RU" dirty="0" smtClean="0"/>
              <a:t>воспитывает ответственность,</a:t>
            </a:r>
          </a:p>
          <a:p>
            <a:r>
              <a:rPr lang="ru-RU" dirty="0" smtClean="0"/>
              <a:t>убирает тенденцию «исключительности» некоторых детей, </a:t>
            </a:r>
          </a:p>
          <a:p>
            <a:r>
              <a:rPr lang="ru-RU" dirty="0" smtClean="0"/>
              <a:t>бережет ребенка от нездорового соперничества, злорадства, «звездной болезни», </a:t>
            </a:r>
            <a:r>
              <a:rPr lang="ru-RU" u="sng" dirty="0" smtClean="0"/>
              <a:t>что является важной задачей в воспитании детей</a:t>
            </a:r>
            <a:r>
              <a:rPr lang="ru-RU" dirty="0" smtClean="0"/>
              <a:t>.</a:t>
            </a:r>
          </a:p>
          <a:p>
            <a:endParaRPr lang="ru-RU" dirty="0"/>
          </a:p>
        </p:txBody>
      </p:sp>
      <p:pic>
        <p:nvPicPr>
          <p:cNvPr id="4" name="Рисунок 3" descr="Introducing-Non-Traditional-Sports-After-School.jpg"/>
          <p:cNvPicPr>
            <a:picLocks noChangeAspect="1"/>
          </p:cNvPicPr>
          <p:nvPr/>
        </p:nvPicPr>
        <p:blipFill>
          <a:blip r:embed="rId2"/>
          <a:srcRect l="21094" t="9466" r="22656"/>
          <a:stretch>
            <a:fillRect/>
          </a:stretch>
        </p:blipFill>
        <p:spPr>
          <a:xfrm>
            <a:off x="0" y="2071678"/>
            <a:ext cx="4717053" cy="3950942"/>
          </a:xfrm>
          <a:prstGeom prst="rect">
            <a:avLst/>
          </a:prstGeom>
          <a:ln>
            <a:noFill/>
          </a:ln>
          <a:effectLst>
            <a:softEdge rad="112500"/>
          </a:effectLst>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smtClean="0"/>
              <a:t>Глава II. Возрастные и индивидуальные особенности обучения детей искусству хореографии</a:t>
            </a:r>
            <a:r>
              <a:rPr lang="ru-RU" sz="2800" dirty="0" smtClean="0"/>
              <a:t/>
            </a:r>
            <a:br>
              <a:rPr lang="ru-RU" sz="2800" dirty="0" smtClean="0"/>
            </a:br>
            <a:r>
              <a:rPr lang="ru-RU" sz="2800" b="1" dirty="0" smtClean="0">
                <a:solidFill>
                  <a:schemeClr val="tx1">
                    <a:lumMod val="95000"/>
                    <a:lumOff val="5000"/>
                  </a:schemeClr>
                </a:solidFill>
              </a:rPr>
              <a:t>2.1 Анализ возрастных и индивидуальных особенностей детей</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428596" y="1571612"/>
            <a:ext cx="8258204" cy="4752988"/>
          </a:xfrm>
        </p:spPr>
        <p:txBody>
          <a:bodyPr/>
          <a:lstStyle/>
          <a:p>
            <a:r>
              <a:rPr lang="ru-RU" dirty="0" smtClean="0"/>
              <a:t>Педагог-руководитель хореографического класса постоянно занимается эстетическим воспитанием детей, с тем, чтобы они были всесторонне подготовлены к художественному восприятию и созиданию действительности. В основе этого воспитания лежит формирование любви к своей национальной культуре, народному творчеству, интересу и пониманию красоты окружающего мира, общения. Достижение физического совершенства должно стать важной частью воспитания на уроках хореографии.</a:t>
            </a:r>
          </a:p>
          <a:p>
            <a:endParaRPr lang="ru-RU" dirty="0"/>
          </a:p>
        </p:txBody>
      </p:sp>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fontScale="90000"/>
          </a:bodyPr>
          <a:lstStyle/>
          <a:p>
            <a:pPr algn="ctr"/>
            <a:r>
              <a:rPr lang="ru-RU" b="1" u="sng" dirty="0" smtClean="0"/>
              <a:t>Принято считать :</a:t>
            </a:r>
            <a:r>
              <a:rPr lang="ru-RU" dirty="0" smtClean="0"/>
              <a:t/>
            </a:r>
            <a:br>
              <a:rPr lang="ru-RU" dirty="0" smtClean="0"/>
            </a:br>
            <a:endParaRPr lang="ru-RU" dirty="0"/>
          </a:p>
        </p:txBody>
      </p:sp>
      <p:sp>
        <p:nvSpPr>
          <p:cNvPr id="3" name="Содержимое 2"/>
          <p:cNvSpPr>
            <a:spLocks noGrp="1"/>
          </p:cNvSpPr>
          <p:nvPr>
            <p:ph idx="1"/>
          </p:nvPr>
        </p:nvSpPr>
        <p:spPr>
          <a:xfrm>
            <a:off x="642910" y="928670"/>
            <a:ext cx="8001056" cy="3000396"/>
          </a:xfrm>
        </p:spPr>
        <p:txBody>
          <a:bodyPr>
            <a:normAutofit fontScale="92500" lnSpcReduction="20000"/>
          </a:bodyPr>
          <a:lstStyle/>
          <a:p>
            <a:r>
              <a:rPr lang="ru-RU" dirty="0" smtClean="0"/>
              <a:t>от рождения до года — младенческий возраст,</a:t>
            </a:r>
          </a:p>
          <a:p>
            <a:r>
              <a:rPr lang="ru-RU" dirty="0" smtClean="0"/>
              <a:t>от года до 3-х лет — </a:t>
            </a:r>
            <a:r>
              <a:rPr lang="ru-RU" dirty="0" err="1" smtClean="0"/>
              <a:t>преддошкольный</a:t>
            </a:r>
            <a:r>
              <a:rPr lang="ru-RU" dirty="0" smtClean="0"/>
              <a:t> возраст,</a:t>
            </a:r>
          </a:p>
          <a:p>
            <a:r>
              <a:rPr lang="ru-RU" dirty="0" smtClean="0"/>
              <a:t>от 3-х до 6-ти лет — дошкольный возраст,</a:t>
            </a:r>
          </a:p>
          <a:p>
            <a:r>
              <a:rPr lang="ru-RU" dirty="0" smtClean="0"/>
              <a:t>от 6-ти до 12-ти лет — младший школьный возраст,</a:t>
            </a:r>
          </a:p>
          <a:p>
            <a:r>
              <a:rPr lang="ru-RU" dirty="0" smtClean="0"/>
              <a:t>от 12-ти до 15-ти лет — средний школьный возраст(подростковый),</a:t>
            </a:r>
          </a:p>
          <a:p>
            <a:r>
              <a:rPr lang="ru-RU" dirty="0" smtClean="0"/>
              <a:t>от 15-ти до 17-ти лет — старший школьный возраст(юношеский).</a:t>
            </a:r>
          </a:p>
          <a:p>
            <a:endParaRPr lang="ru-RU" dirty="0"/>
          </a:p>
        </p:txBody>
      </p:sp>
      <p:pic>
        <p:nvPicPr>
          <p:cNvPr id="5" name="Рисунок 4" descr="31820111.jpg"/>
          <p:cNvPicPr>
            <a:picLocks noChangeAspect="1"/>
          </p:cNvPicPr>
          <p:nvPr/>
        </p:nvPicPr>
        <p:blipFill>
          <a:blip r:embed="rId2"/>
          <a:stretch>
            <a:fillRect/>
          </a:stretch>
        </p:blipFill>
        <p:spPr>
          <a:xfrm>
            <a:off x="2571736" y="3643314"/>
            <a:ext cx="4595818" cy="3061964"/>
          </a:xfrm>
          <a:prstGeom prst="rect">
            <a:avLst/>
          </a:prstGeom>
          <a:ln>
            <a:noFill/>
          </a:ln>
          <a:effectLst>
            <a:softEdge rad="112500"/>
          </a:effectLst>
        </p:spPr>
      </p:pic>
    </p:spTree>
  </p:cSld>
  <p:clrMapOvr>
    <a:masterClrMapping/>
  </p:clrMapOvr>
  <p:transition>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0" y="4500570"/>
            <a:ext cx="8229600" cy="4389120"/>
          </a:xfrm>
        </p:spPr>
        <p:txBody>
          <a:bodyPr/>
          <a:lstStyle/>
          <a:p>
            <a:r>
              <a:rPr lang="ru-RU" dirty="0" smtClean="0"/>
              <a:t>К 5-6-летнему возрасту дети способны заниматься хореографией, так как </a:t>
            </a:r>
            <a:r>
              <a:rPr lang="ru-RU" dirty="0" err="1" smtClean="0"/>
              <a:t>сформированность</a:t>
            </a:r>
            <a:r>
              <a:rPr lang="ru-RU" dirty="0" smtClean="0"/>
              <a:t> структур и функций мозга ребенка близка по ряду показателей к мозгу взрослого человека.</a:t>
            </a:r>
            <a:endParaRPr lang="ru-RU" dirty="0"/>
          </a:p>
        </p:txBody>
      </p:sp>
      <p:pic>
        <p:nvPicPr>
          <p:cNvPr id="8" name="Рисунок 7" descr="02.jpg"/>
          <p:cNvPicPr>
            <a:picLocks noChangeAspect="1"/>
          </p:cNvPicPr>
          <p:nvPr/>
        </p:nvPicPr>
        <p:blipFill>
          <a:blip r:embed="rId2" cstate="print"/>
          <a:stretch>
            <a:fillRect/>
          </a:stretch>
        </p:blipFill>
        <p:spPr>
          <a:xfrm>
            <a:off x="285720" y="428604"/>
            <a:ext cx="4000500" cy="2667000"/>
          </a:xfrm>
          <a:prstGeom prst="rect">
            <a:avLst/>
          </a:prstGeom>
          <a:ln>
            <a:noFill/>
          </a:ln>
          <a:effectLst>
            <a:softEdge rad="112500"/>
          </a:effectLst>
        </p:spPr>
      </p:pic>
      <p:pic>
        <p:nvPicPr>
          <p:cNvPr id="9" name="Рисунок 8" descr="muz_razv1.jpg"/>
          <p:cNvPicPr>
            <a:picLocks noChangeAspect="1"/>
          </p:cNvPicPr>
          <p:nvPr/>
        </p:nvPicPr>
        <p:blipFill>
          <a:blip r:embed="rId3"/>
          <a:stretch>
            <a:fillRect/>
          </a:stretch>
        </p:blipFill>
        <p:spPr>
          <a:xfrm>
            <a:off x="4429124" y="1555125"/>
            <a:ext cx="4000528" cy="28206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43042" y="0"/>
            <a:ext cx="8229600" cy="4389120"/>
          </a:xfrm>
        </p:spPr>
        <p:txBody>
          <a:bodyPr/>
          <a:lstStyle/>
          <a:p>
            <a:r>
              <a:rPr lang="ru-RU" dirty="0" smtClean="0"/>
              <a:t>К 6-7 годам дети усваивают понятие пола (к противоположному полу относятся терпимо, доброжелательно), начинают сознательно регулировать свое поведение.</a:t>
            </a:r>
            <a:endParaRPr lang="ru-RU" dirty="0"/>
          </a:p>
        </p:txBody>
      </p:sp>
      <p:pic>
        <p:nvPicPr>
          <p:cNvPr id="4" name="Рисунок 3" descr="07.jpg"/>
          <p:cNvPicPr>
            <a:picLocks noChangeAspect="1"/>
          </p:cNvPicPr>
          <p:nvPr/>
        </p:nvPicPr>
        <p:blipFill>
          <a:blip r:embed="rId2"/>
          <a:srcRect l="16749" t="2463" r="12315"/>
          <a:stretch>
            <a:fillRect/>
          </a:stretch>
        </p:blipFill>
        <p:spPr>
          <a:xfrm>
            <a:off x="214282" y="1500174"/>
            <a:ext cx="5143536" cy="2828932"/>
          </a:xfrm>
          <a:prstGeom prst="rect">
            <a:avLst/>
          </a:prstGeom>
          <a:ln>
            <a:noFill/>
          </a:ln>
          <a:effectLst>
            <a:softEdge rad="112500"/>
          </a:effectLst>
        </p:spPr>
      </p:pic>
      <p:pic>
        <p:nvPicPr>
          <p:cNvPr id="5" name="Рисунок 4" descr="story-nt.jpg"/>
          <p:cNvPicPr>
            <a:picLocks noChangeAspect="1"/>
          </p:cNvPicPr>
          <p:nvPr/>
        </p:nvPicPr>
        <p:blipFill>
          <a:blip r:embed="rId3"/>
          <a:stretch>
            <a:fillRect/>
          </a:stretch>
        </p:blipFill>
        <p:spPr>
          <a:xfrm>
            <a:off x="4643438" y="3643314"/>
            <a:ext cx="4269933" cy="2999628"/>
          </a:xfrm>
          <a:prstGeom prst="rect">
            <a:avLst/>
          </a:prstGeom>
          <a:ln>
            <a:noFill/>
          </a:ln>
          <a:effectLst>
            <a:softEdge rad="112500"/>
          </a:effectLst>
        </p:spPr>
      </p:pic>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229600" cy="4389120"/>
          </a:xfrm>
        </p:spPr>
        <p:txBody>
          <a:bodyPr/>
          <a:lstStyle/>
          <a:p>
            <a:r>
              <a:rPr lang="ru-RU" dirty="0" smtClean="0"/>
              <a:t>7-11 лет (1-3 класс) — в этом возрасте происходят качественные и структурные изменения головного мозга (он увеличивается). Происходят изменения и в протекании основных нервных процессов — возбуждения и торможения. </a:t>
            </a:r>
            <a:endParaRPr lang="ru-RU" dirty="0"/>
          </a:p>
        </p:txBody>
      </p:sp>
      <p:pic>
        <p:nvPicPr>
          <p:cNvPr id="4" name="Рисунок 3" descr="12.jpg"/>
          <p:cNvPicPr>
            <a:picLocks noChangeAspect="1"/>
          </p:cNvPicPr>
          <p:nvPr/>
        </p:nvPicPr>
        <p:blipFill>
          <a:blip r:embed="rId2"/>
          <a:stretch>
            <a:fillRect/>
          </a:stretch>
        </p:blipFill>
        <p:spPr>
          <a:xfrm>
            <a:off x="4929190" y="1785926"/>
            <a:ext cx="3597428" cy="4786322"/>
          </a:xfrm>
          <a:prstGeom prst="rect">
            <a:avLst/>
          </a:prstGeom>
          <a:ln>
            <a:noFill/>
          </a:ln>
          <a:effectLst>
            <a:softEdge rad="112500"/>
          </a:effectLst>
        </p:spPr>
      </p:pic>
      <p:pic>
        <p:nvPicPr>
          <p:cNvPr id="5" name="Рисунок 4" descr="487_original.jpg"/>
          <p:cNvPicPr>
            <a:picLocks noChangeAspect="1"/>
          </p:cNvPicPr>
          <p:nvPr/>
        </p:nvPicPr>
        <p:blipFill>
          <a:blip r:embed="rId3"/>
          <a:stretch>
            <a:fillRect/>
          </a:stretch>
        </p:blipFill>
        <p:spPr>
          <a:xfrm>
            <a:off x="0" y="3286124"/>
            <a:ext cx="4786207" cy="3192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4143380"/>
            <a:ext cx="8686800" cy="2181220"/>
          </a:xfrm>
        </p:spPr>
        <p:txBody>
          <a:bodyPr>
            <a:normAutofit/>
          </a:bodyPr>
          <a:lstStyle/>
          <a:p>
            <a:r>
              <a:rPr lang="ru-RU" dirty="0" smtClean="0"/>
              <a:t>11-14 лет (4-8 класс) — в этот период происходят быстрые количественные изменения и качественные перестройки в организме. В этом возрасте нередко появляется раздражительность, обидчивость, вспыльчивость, резкость .</a:t>
            </a:r>
            <a:endParaRPr lang="ru-RU" dirty="0"/>
          </a:p>
        </p:txBody>
      </p:sp>
      <p:pic>
        <p:nvPicPr>
          <p:cNvPr id="5" name="Рисунок 4" descr="balet_deti.jpg"/>
          <p:cNvPicPr>
            <a:picLocks noChangeAspect="1"/>
          </p:cNvPicPr>
          <p:nvPr/>
        </p:nvPicPr>
        <p:blipFill>
          <a:blip r:embed="rId2"/>
          <a:stretch>
            <a:fillRect/>
          </a:stretch>
        </p:blipFill>
        <p:spPr>
          <a:xfrm>
            <a:off x="1643042" y="142852"/>
            <a:ext cx="6143640" cy="4074203"/>
          </a:xfrm>
          <a:prstGeom prst="rect">
            <a:avLst/>
          </a:prstGeom>
        </p:spPr>
      </p:pic>
    </p:spTree>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428604"/>
            <a:ext cx="8229600" cy="4389120"/>
          </a:xfrm>
        </p:spPr>
        <p:txBody>
          <a:bodyPr/>
          <a:lstStyle/>
          <a:p>
            <a:r>
              <a:rPr lang="ru-RU" dirty="0" smtClean="0"/>
              <a:t>15-17 лет (9-11 классы) — в физиологическом отношении это период интенсивного развития мускулатуры, продолжение развития мозга. Юноши и девушки готовы к физической и умственной нагрузке.</a:t>
            </a:r>
            <a:endParaRPr lang="ru-RU" dirty="0"/>
          </a:p>
        </p:txBody>
      </p:sp>
      <p:pic>
        <p:nvPicPr>
          <p:cNvPr id="4" name="Рисунок 3" descr="классический_танец.jpg"/>
          <p:cNvPicPr>
            <a:picLocks noChangeAspect="1"/>
          </p:cNvPicPr>
          <p:nvPr/>
        </p:nvPicPr>
        <p:blipFill>
          <a:blip r:embed="rId2"/>
          <a:stretch>
            <a:fillRect/>
          </a:stretch>
        </p:blipFill>
        <p:spPr>
          <a:xfrm>
            <a:off x="1500166" y="2428847"/>
            <a:ext cx="6286544" cy="4191029"/>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72066" y="500042"/>
            <a:ext cx="3614734" cy="5824558"/>
          </a:xfrm>
        </p:spPr>
        <p:txBody>
          <a:bodyPr/>
          <a:lstStyle/>
          <a:p>
            <a:r>
              <a:rPr lang="ru-RU" dirty="0" smtClean="0"/>
              <a:t>Для успешной работы педагог-руководитель должен разбираться в особенностях каждого возраста. Умело, согласно возрастным особенностям распределять физическую нагрузку.</a:t>
            </a:r>
            <a:endParaRPr lang="ru-RU" dirty="0"/>
          </a:p>
        </p:txBody>
      </p:sp>
      <p:pic>
        <p:nvPicPr>
          <p:cNvPr id="4" name="Рисунок 3" descr="female-ballet-dancer.jpg"/>
          <p:cNvPicPr>
            <a:picLocks noChangeAspect="1"/>
          </p:cNvPicPr>
          <p:nvPr/>
        </p:nvPicPr>
        <p:blipFill>
          <a:blip r:embed="rId2"/>
          <a:stretch>
            <a:fillRect/>
          </a:stretch>
        </p:blipFill>
        <p:spPr>
          <a:xfrm>
            <a:off x="285720" y="428604"/>
            <a:ext cx="4857784" cy="633795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857232"/>
            <a:ext cx="6143668" cy="5643602"/>
          </a:xfrm>
        </p:spPr>
        <p:txBody>
          <a:bodyPr>
            <a:normAutofit fontScale="92500" lnSpcReduction="20000"/>
          </a:bodyPr>
          <a:lstStyle/>
          <a:p>
            <a:r>
              <a:rPr lang="ru-RU" dirty="0" smtClean="0"/>
              <a:t>Хореографическое искусство всегда привлекало к себе внимание детей. Оно приобрело широкое распространение в дошкольных учреждениях, общеобразовательных школах. Хореографические отделения в школах искусств и хореографические школы показали себя на практике как перспективная форма эстетического воспитания детей и подростков, в основе, которой лежит приобщение их к хореографическому искусству. Используя специфические средства искусства танца, заинтересованность детей, преподаватели хореографии имеют возможность проводить большую воспитательную работу.</a:t>
            </a:r>
          </a:p>
          <a:p>
            <a:endParaRPr lang="ru-RU" dirty="0"/>
          </a:p>
        </p:txBody>
      </p:sp>
      <p:pic>
        <p:nvPicPr>
          <p:cNvPr id="5" name="Рисунок 4" descr="image.jpg"/>
          <p:cNvPicPr>
            <a:picLocks noChangeAspect="1"/>
          </p:cNvPicPr>
          <p:nvPr/>
        </p:nvPicPr>
        <p:blipFill>
          <a:blip r:embed="rId2"/>
          <a:srcRect l="18750" t="10416" r="-3125" b="17708"/>
          <a:stretch>
            <a:fillRect/>
          </a:stretch>
        </p:blipFill>
        <p:spPr>
          <a:xfrm>
            <a:off x="6236784" y="1857364"/>
            <a:ext cx="2907216" cy="3714776"/>
          </a:xfrm>
          <a:prstGeom prst="rect">
            <a:avLst/>
          </a:prstGeom>
          <a:ln>
            <a:noFill/>
          </a:ln>
          <a:effectLst>
            <a:softEdge rad="112500"/>
          </a:effectLst>
        </p:spPr>
      </p:pic>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solidFill>
                  <a:schemeClr val="tx1">
                    <a:lumMod val="95000"/>
                    <a:lumOff val="5000"/>
                  </a:schemeClr>
                </a:solidFill>
              </a:rPr>
              <a:t>2.2 Методы воспитательной работы в хореографическом коллективе и их воздействие на повышение активности детей</a:t>
            </a:r>
            <a:r>
              <a:rPr lang="ru-RU" dirty="0" smtClean="0"/>
              <a:t/>
            </a:r>
            <a:br>
              <a:rPr lang="ru-RU" dirty="0" smtClean="0"/>
            </a:br>
            <a:endParaRPr lang="ru-RU" dirty="0"/>
          </a:p>
        </p:txBody>
      </p:sp>
      <p:sp>
        <p:nvSpPr>
          <p:cNvPr id="3" name="Содержимое 2"/>
          <p:cNvSpPr>
            <a:spLocks noGrp="1"/>
          </p:cNvSpPr>
          <p:nvPr>
            <p:ph idx="1"/>
          </p:nvPr>
        </p:nvSpPr>
        <p:spPr>
          <a:xfrm>
            <a:off x="357158" y="1357298"/>
            <a:ext cx="8329642" cy="4967302"/>
          </a:xfrm>
        </p:spPr>
        <p:txBody>
          <a:bodyPr>
            <a:normAutofit fontScale="85000" lnSpcReduction="20000"/>
          </a:bodyPr>
          <a:lstStyle/>
          <a:p>
            <a:pPr>
              <a:buNone/>
            </a:pPr>
            <a:r>
              <a:rPr lang="ru-RU" dirty="0" smtClean="0"/>
              <a:t>Формы можно условно разделить на основные, дополнительные и формы художественно-эстетического самообразования.</a:t>
            </a:r>
          </a:p>
          <a:p>
            <a:r>
              <a:rPr lang="ru-RU" dirty="0" smtClean="0"/>
              <a:t> К </a:t>
            </a:r>
            <a:r>
              <a:rPr lang="ru-RU" b="1" i="1" dirty="0" smtClean="0"/>
              <a:t>основным формам относятся</a:t>
            </a:r>
            <a:r>
              <a:rPr lang="ru-RU" dirty="0" smtClean="0"/>
              <a:t>: просмотр балетных спектаклей, прослушивание музыки, знакомство с творчеством мастеров хореографии. </a:t>
            </a:r>
          </a:p>
          <a:p>
            <a:r>
              <a:rPr lang="ru-RU" b="1" i="1" dirty="0" smtClean="0"/>
              <a:t>Дополнительные формы включают</a:t>
            </a:r>
            <a:r>
              <a:rPr lang="ru-RU" dirty="0" smtClean="0"/>
              <a:t>: коллективные или индивидуальные посещения спектаклей, фильмов, дискотек, но их проведение организуется в свободное и удобное для детей время. </a:t>
            </a:r>
          </a:p>
          <a:p>
            <a:r>
              <a:rPr lang="ru-RU" dirty="0" smtClean="0"/>
              <a:t>К формам </a:t>
            </a:r>
            <a:r>
              <a:rPr lang="ru-RU" b="1" i="1" dirty="0" smtClean="0"/>
              <a:t>художественно-эстетического самообразования относятся:</a:t>
            </a:r>
            <a:r>
              <a:rPr lang="ru-RU" dirty="0" smtClean="0"/>
              <a:t> самостоятельное изучение вопросов теории музыки, балета, чтение книг по хореографии и другим видам искусства с определенной целевой установкой на расширение своих знаний в области хореографии.</a:t>
            </a:r>
          </a:p>
          <a:p>
            <a:pPr>
              <a:buNone/>
            </a:pPr>
            <a:endParaRPr lang="ru-RU" dirty="0" smtClean="0"/>
          </a:p>
          <a:p>
            <a:endParaRPr lang="ru-RU"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301038" cy="846980"/>
          </a:xfrm>
        </p:spPr>
        <p:txBody>
          <a:bodyPr>
            <a:normAutofit/>
          </a:bodyPr>
          <a:lstStyle/>
          <a:p>
            <a:pPr algn="ctr"/>
            <a:r>
              <a:rPr lang="ru-RU" sz="2000" b="1" i="1" u="sng" dirty="0" smtClean="0"/>
              <a:t>Методы можно разделить на словесные, практические, наглядные </a:t>
            </a:r>
            <a:r>
              <a:rPr lang="ru-RU" sz="2000" b="1" i="1" dirty="0" smtClean="0"/>
              <a:t>.</a:t>
            </a:r>
            <a:endParaRPr lang="ru-RU" sz="2000" b="1" i="1" dirty="0"/>
          </a:p>
        </p:txBody>
      </p:sp>
      <p:sp>
        <p:nvSpPr>
          <p:cNvPr id="3" name="Содержимое 2"/>
          <p:cNvSpPr>
            <a:spLocks noGrp="1"/>
          </p:cNvSpPr>
          <p:nvPr>
            <p:ph idx="1"/>
          </p:nvPr>
        </p:nvSpPr>
        <p:spPr>
          <a:xfrm>
            <a:off x="357158" y="1214422"/>
            <a:ext cx="8329642" cy="5110178"/>
          </a:xfrm>
        </p:spPr>
        <p:txBody>
          <a:bodyPr/>
          <a:lstStyle/>
          <a:p>
            <a:r>
              <a:rPr lang="ru-RU" b="1" i="1" dirty="0" smtClean="0"/>
              <a:t>Словесные методы</a:t>
            </a:r>
            <a:r>
              <a:rPr lang="ru-RU" dirty="0" smtClean="0"/>
              <a:t> основываются на объяснении, беседе, рассказе.</a:t>
            </a:r>
          </a:p>
          <a:p>
            <a:r>
              <a:rPr lang="ru-RU" dirty="0" smtClean="0"/>
              <a:t> </a:t>
            </a:r>
            <a:r>
              <a:rPr lang="ru-RU" b="1" i="1" dirty="0" smtClean="0"/>
              <a:t>Практические</a:t>
            </a:r>
            <a:r>
              <a:rPr lang="ru-RU" dirty="0" smtClean="0"/>
              <a:t> — на обучении навыкам хореографии.</a:t>
            </a:r>
          </a:p>
          <a:p>
            <a:r>
              <a:rPr lang="ru-RU" dirty="0" smtClean="0"/>
              <a:t> Важным методом воздействия на детей является </a:t>
            </a:r>
            <a:r>
              <a:rPr lang="ru-RU" b="1" i="1" dirty="0" smtClean="0"/>
              <a:t>наглядный метод</a:t>
            </a:r>
            <a:r>
              <a:rPr lang="ru-RU" dirty="0" smtClean="0"/>
              <a:t>. Этот метод имеет решающее значение в воспитании детей, особенно в младших классах. Они воспроизводят методику исполнения движений своего педагога, впитывают не только грамотный и выразительный показ, но и его возможные ошибки.</a:t>
            </a:r>
          </a:p>
          <a:p>
            <a:endParaRPr lang="ru-RU"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428604"/>
            <a:ext cx="6215106" cy="3357586"/>
          </a:xfrm>
        </p:spPr>
        <p:txBody>
          <a:bodyPr>
            <a:normAutofit lnSpcReduction="10000"/>
          </a:bodyPr>
          <a:lstStyle/>
          <a:p>
            <a:r>
              <a:rPr lang="ru-RU" dirty="0" smtClean="0"/>
              <a:t>Педагог применяет в своей работе наиболее целесообразные методы с учетом возраста детей, их специальной подготовки, уровня эмоциональной отзывчивости, наличия интереса к хореографическому искусству. Увлечение и вдохновение — источник интеллектуального роста личности.</a:t>
            </a:r>
          </a:p>
          <a:p>
            <a:endParaRPr lang="ru-RU" dirty="0"/>
          </a:p>
        </p:txBody>
      </p:sp>
      <p:pic>
        <p:nvPicPr>
          <p:cNvPr id="4" name="Рисунок 3" descr="image (1).jpg"/>
          <p:cNvPicPr>
            <a:picLocks noChangeAspect="1"/>
          </p:cNvPicPr>
          <p:nvPr/>
        </p:nvPicPr>
        <p:blipFill>
          <a:blip r:embed="rId2"/>
          <a:stretch>
            <a:fillRect/>
          </a:stretch>
        </p:blipFill>
        <p:spPr>
          <a:xfrm>
            <a:off x="500034" y="3786190"/>
            <a:ext cx="5429256" cy="2852480"/>
          </a:xfrm>
          <a:prstGeom prst="rect">
            <a:avLst/>
          </a:prstGeom>
          <a:ln>
            <a:noFill/>
          </a:ln>
          <a:effectLst>
            <a:softEdge rad="112500"/>
          </a:effectLst>
        </p:spPr>
      </p:pic>
      <p:pic>
        <p:nvPicPr>
          <p:cNvPr id="5" name="Рисунок 4" descr="depositphotos_46674035-Young-little-girl-ballerina-learning.jpg"/>
          <p:cNvPicPr>
            <a:picLocks noChangeAspect="1"/>
          </p:cNvPicPr>
          <p:nvPr/>
        </p:nvPicPr>
        <p:blipFill>
          <a:blip r:embed="rId3"/>
          <a:srcRect l="13281" t="-6333" r="35937"/>
          <a:stretch>
            <a:fillRect/>
          </a:stretch>
        </p:blipFill>
        <p:spPr>
          <a:xfrm>
            <a:off x="6286512" y="928670"/>
            <a:ext cx="2644719" cy="3686473"/>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642918"/>
            <a:ext cx="8229600" cy="4389120"/>
          </a:xfrm>
        </p:spPr>
        <p:txBody>
          <a:bodyPr/>
          <a:lstStyle/>
          <a:p>
            <a:r>
              <a:rPr lang="ru-RU" b="1" u="sng" dirty="0" smtClean="0"/>
              <a:t>Василий Александрович Сухомлинский писал: </a:t>
            </a:r>
            <a:r>
              <a:rPr lang="ru-RU" i="1" dirty="0" smtClean="0"/>
              <a:t>«Влиять на коллектив воспитанников — значит воодушевлять его стремлениями, желаниями. Коллективное стремление — благороднейшее идейное, моральное единство. Там, где есть коллективное стремление к чему-то высокому и благородному, возникает та великая, непобедимая сила воспитательного влияния коллектива на личность, о которой мечтает вдумчивый воспитатель».</a:t>
            </a:r>
          </a:p>
          <a:p>
            <a:endParaRPr lang="ru-RU" dirty="0"/>
          </a:p>
        </p:txBody>
      </p:sp>
      <p:pic>
        <p:nvPicPr>
          <p:cNvPr id="4" name="Рисунок 3" descr="s8164_1351596453_1.jpg"/>
          <p:cNvPicPr>
            <a:picLocks noChangeAspect="1"/>
          </p:cNvPicPr>
          <p:nvPr/>
        </p:nvPicPr>
        <p:blipFill>
          <a:blip r:embed="rId2"/>
          <a:srcRect t="10811" b="8107"/>
          <a:stretch>
            <a:fillRect/>
          </a:stretch>
        </p:blipFill>
        <p:spPr>
          <a:xfrm>
            <a:off x="4000496" y="4309401"/>
            <a:ext cx="3143272" cy="2548599"/>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5078"/>
            <a:ext cx="4114800" cy="4252922"/>
          </a:xfrm>
        </p:spPr>
        <p:txBody>
          <a:bodyPr>
            <a:normAutofit fontScale="92500"/>
          </a:bodyPr>
          <a:lstStyle/>
          <a:p>
            <a:r>
              <a:rPr lang="ru-RU" dirty="0" smtClean="0"/>
              <a:t>Одним из первых требований преподавателя является соблюдение дисциплины. Дисциплина — это фактор качества организации художественного и учебно-воспитательного процесса. </a:t>
            </a:r>
            <a:endParaRPr lang="ru-RU" dirty="0"/>
          </a:p>
        </p:txBody>
      </p:sp>
      <p:pic>
        <p:nvPicPr>
          <p:cNvPr id="4" name="Рисунок 3" descr="2_Certified_ballet (1).jpg"/>
          <p:cNvPicPr>
            <a:picLocks noChangeAspect="1"/>
          </p:cNvPicPr>
          <p:nvPr/>
        </p:nvPicPr>
        <p:blipFill>
          <a:blip r:embed="rId2" cstate="print"/>
          <a:stretch>
            <a:fillRect/>
          </a:stretch>
        </p:blipFill>
        <p:spPr>
          <a:xfrm>
            <a:off x="2857488" y="0"/>
            <a:ext cx="3214710" cy="2796798"/>
          </a:xfrm>
          <a:prstGeom prst="rect">
            <a:avLst/>
          </a:prstGeom>
          <a:ln>
            <a:noFill/>
          </a:ln>
          <a:effectLst>
            <a:softEdge rad="112500"/>
          </a:effectLst>
        </p:spPr>
      </p:pic>
      <p:pic>
        <p:nvPicPr>
          <p:cNvPr id="5" name="Рисунок 4" descr="fL0fpEtlM-w.jpg"/>
          <p:cNvPicPr>
            <a:picLocks noChangeAspect="1"/>
          </p:cNvPicPr>
          <p:nvPr/>
        </p:nvPicPr>
        <p:blipFill>
          <a:blip r:embed="rId3"/>
          <a:stretch>
            <a:fillRect/>
          </a:stretch>
        </p:blipFill>
        <p:spPr>
          <a:xfrm>
            <a:off x="3922751" y="3143248"/>
            <a:ext cx="5221249" cy="2855918"/>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b="1" i="1" u="sng" dirty="0" smtClean="0"/>
              <a:t>Подводя итоги о проведенном исследовании воспитания детей искусством хореографии, в соответствии с возрастными и индивидуальными особенностями обучения детей следует сделать следующие выводы:</a:t>
            </a:r>
            <a:br>
              <a:rPr lang="ru-RU" sz="2000" b="1" i="1" u="sng" dirty="0" smtClean="0"/>
            </a:br>
            <a:endParaRPr lang="ru-RU" sz="2000" b="1" i="1" u="sng" dirty="0"/>
          </a:p>
        </p:txBody>
      </p:sp>
      <p:sp>
        <p:nvSpPr>
          <p:cNvPr id="3" name="Содержимое 2"/>
          <p:cNvSpPr>
            <a:spLocks noGrp="1"/>
          </p:cNvSpPr>
          <p:nvPr>
            <p:ph idx="1"/>
          </p:nvPr>
        </p:nvSpPr>
        <p:spPr>
          <a:xfrm>
            <a:off x="428596" y="1785926"/>
            <a:ext cx="8258204" cy="4538674"/>
          </a:xfrm>
        </p:spPr>
        <p:txBody>
          <a:bodyPr>
            <a:normAutofit fontScale="92500" lnSpcReduction="10000"/>
          </a:bodyPr>
          <a:lstStyle/>
          <a:p>
            <a:r>
              <a:rPr lang="ru-RU" dirty="0" smtClean="0"/>
              <a:t>начиная занятия с детьми, педагог-хореограф, прежде всего, стремиться заинтересовать детей, научить их любить и понимать искусство танца, которое расширяет сферу их интересов, обогащает их новыми впечатлениями.</a:t>
            </a:r>
          </a:p>
          <a:p>
            <a:r>
              <a:rPr lang="ru-RU" dirty="0" smtClean="0"/>
              <a:t>можно сделать вывод о том, что как важно дать детям грамотную и систематическую подготовку в хореографическом классе. Овладев необходимыми знаниями, навыками и умениями, научившись понимать и осмысливать содержание изучаемого хореографического материала, выразительно его исполнять, дети по-новому, более активно и сознательно начинают относиться к занятиям. </a:t>
            </a:r>
          </a:p>
          <a:p>
            <a:endParaRPr lang="ru-RU" dirty="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142852"/>
            <a:ext cx="8358246" cy="3643338"/>
          </a:xfrm>
        </p:spPr>
        <p:txBody>
          <a:bodyPr>
            <a:normAutofit fontScale="92500"/>
          </a:bodyPr>
          <a:lstStyle/>
          <a:p>
            <a:r>
              <a:rPr lang="ru-RU" dirty="0" smtClean="0"/>
              <a:t>Каждый прожитый день, каждое занятие, репетиция или концерт изменяют интересы и возможности детей. Нельзя сбрасывать со счетов даже самые незначительные характерные черты, проявляющиеся в процессе обучения. Активность детей на занятиях в хореографическом коллективе зависит от творческой инициативы педагога, стремления вести своих учеников к совершенствованию исполнительского мастерства и здоровому духовному развитию.</a:t>
            </a:r>
          </a:p>
          <a:p>
            <a:endParaRPr lang="ru-RU" dirty="0"/>
          </a:p>
        </p:txBody>
      </p:sp>
      <p:pic>
        <p:nvPicPr>
          <p:cNvPr id="5" name="Рисунок 4" descr="мюзикл-1.jpg"/>
          <p:cNvPicPr>
            <a:picLocks noChangeAspect="1"/>
          </p:cNvPicPr>
          <p:nvPr/>
        </p:nvPicPr>
        <p:blipFill>
          <a:blip r:embed="rId2"/>
          <a:stretch>
            <a:fillRect/>
          </a:stretch>
        </p:blipFill>
        <p:spPr>
          <a:xfrm>
            <a:off x="2357422" y="3476625"/>
            <a:ext cx="5072098" cy="3381400"/>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Спасибо за внимание!!!</a:t>
            </a:r>
            <a:endParaRPr lang="ru-RU" dirty="0"/>
          </a:p>
        </p:txBody>
      </p:sp>
      <p:pic>
        <p:nvPicPr>
          <p:cNvPr id="4" name="Содержимое 3" descr="1185944.jpg"/>
          <p:cNvPicPr>
            <a:picLocks noGrp="1" noChangeAspect="1"/>
          </p:cNvPicPr>
          <p:nvPr>
            <p:ph idx="1"/>
          </p:nvPr>
        </p:nvPicPr>
        <p:blipFill>
          <a:blip r:embed="rId2" cstate="print"/>
          <a:stretch>
            <a:fillRect/>
          </a:stretch>
        </p:blipFill>
        <p:spPr>
          <a:xfrm>
            <a:off x="1285852" y="1928802"/>
            <a:ext cx="6584156" cy="4389437"/>
          </a:xfr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642918"/>
            <a:ext cx="8229600" cy="1143000"/>
          </a:xfrm>
        </p:spPr>
        <p:txBody>
          <a:bodyPr/>
          <a:lstStyle/>
          <a:p>
            <a:pPr algn="ctr"/>
            <a:r>
              <a:rPr lang="ru-RU" b="1" u="sng" dirty="0" smtClean="0"/>
              <a:t>Актуальность исследования.</a:t>
            </a:r>
            <a:endParaRPr lang="ru-RU" u="sng" dirty="0"/>
          </a:p>
        </p:txBody>
      </p:sp>
      <p:sp>
        <p:nvSpPr>
          <p:cNvPr id="3" name="Содержимое 2"/>
          <p:cNvSpPr>
            <a:spLocks noGrp="1"/>
          </p:cNvSpPr>
          <p:nvPr>
            <p:ph idx="1"/>
          </p:nvPr>
        </p:nvSpPr>
        <p:spPr/>
        <p:txBody>
          <a:bodyPr>
            <a:normAutofit fontScale="85000" lnSpcReduction="20000"/>
          </a:bodyPr>
          <a:lstStyle/>
          <a:p>
            <a:r>
              <a:rPr lang="ru-RU" dirty="0" smtClean="0"/>
              <a:t> В основе педагогических требований к определению содержания, методики и организационных форм занятий с детьми по хореографии лежит принцип воспитывающего обучения. Воспитание и обучение представляют неразрывное единство. Педагогический процесс строится таким образом, чтобы дети, приобретая знания, овладевая навыками и умениями, одновременно формировали бы свое мировоззрение, приобретали лучшие взгляды и черты характера. Занятия по танцу содействуют эстетическому воспитанию детей, оказывают положительное воздействие на их физическое развитие, способствуют росту их общей культуры, поэтому можно утверждать, что хореографическое искусство имеет богатую возможность широкого осуществления воспитательных задач. Именно поэтому очевидна актуальность и </a:t>
            </a:r>
            <a:r>
              <a:rPr lang="ru-RU" dirty="0" err="1" smtClean="0"/>
              <a:t>востребованность</a:t>
            </a:r>
            <a:r>
              <a:rPr lang="ru-RU" dirty="0" smtClean="0"/>
              <a:t> выбора данной темы.</a:t>
            </a:r>
          </a:p>
          <a:p>
            <a:endParaRPr lang="ru-RU"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928670"/>
            <a:ext cx="8229600" cy="4389120"/>
          </a:xfrm>
        </p:spPr>
        <p:txBody>
          <a:bodyPr/>
          <a:lstStyle/>
          <a:p>
            <a:r>
              <a:rPr lang="ru-RU" b="1" i="1" dirty="0" smtClean="0">
                <a:solidFill>
                  <a:schemeClr val="accent2">
                    <a:lumMod val="50000"/>
                  </a:schemeClr>
                </a:solidFill>
              </a:rPr>
              <a:t>Объект исследование:</a:t>
            </a:r>
            <a:r>
              <a:rPr lang="ru-RU" dirty="0" smtClean="0"/>
              <a:t>  педагогические основы в хореографическом искусстве.</a:t>
            </a:r>
          </a:p>
          <a:p>
            <a:r>
              <a:rPr lang="ru-RU" b="1" i="1" dirty="0" smtClean="0">
                <a:solidFill>
                  <a:schemeClr val="accent2">
                    <a:lumMod val="50000"/>
                  </a:schemeClr>
                </a:solidFill>
              </a:rPr>
              <a:t>Предмет исследования</a:t>
            </a:r>
            <a:r>
              <a:rPr lang="ru-RU" i="1" dirty="0" smtClean="0">
                <a:solidFill>
                  <a:schemeClr val="accent2">
                    <a:lumMod val="50000"/>
                  </a:schemeClr>
                </a:solidFill>
              </a:rPr>
              <a:t>: </a:t>
            </a:r>
            <a:r>
              <a:rPr lang="ru-RU" dirty="0" smtClean="0"/>
              <a:t>особенности воспитания детей искусством хореографии.</a:t>
            </a:r>
          </a:p>
          <a:p>
            <a:r>
              <a:rPr lang="ru-RU" b="1" i="1" dirty="0" smtClean="0">
                <a:solidFill>
                  <a:schemeClr val="accent2">
                    <a:lumMod val="50000"/>
                  </a:schemeClr>
                </a:solidFill>
              </a:rPr>
              <a:t>Цель исследования</a:t>
            </a:r>
            <a:r>
              <a:rPr lang="ru-RU" i="1" dirty="0" smtClean="0">
                <a:solidFill>
                  <a:schemeClr val="accent2">
                    <a:lumMod val="50000"/>
                  </a:schemeClr>
                </a:solidFill>
              </a:rPr>
              <a:t>: </a:t>
            </a:r>
            <a:r>
              <a:rPr lang="ru-RU" dirty="0" smtClean="0"/>
              <a:t>изучение особенностей воспитания детей искусством хореографии.</a:t>
            </a:r>
          </a:p>
          <a:p>
            <a:endParaRPr lang="ru-RU" dirty="0"/>
          </a:p>
        </p:txBody>
      </p:sp>
      <p:pic>
        <p:nvPicPr>
          <p:cNvPr id="4" name="Рисунок 3" descr="f90749be80193c46f2db693b329e5131.jpg"/>
          <p:cNvPicPr>
            <a:picLocks noChangeAspect="1"/>
          </p:cNvPicPr>
          <p:nvPr/>
        </p:nvPicPr>
        <p:blipFill>
          <a:blip r:embed="rId2" cstate="print"/>
          <a:srcRect l="20652" t="-2174"/>
          <a:stretch>
            <a:fillRect/>
          </a:stretch>
        </p:blipFill>
        <p:spPr>
          <a:xfrm>
            <a:off x="2571736" y="3546425"/>
            <a:ext cx="3857652" cy="3311575"/>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Необходимо решить ряд </a:t>
            </a:r>
            <a:r>
              <a:rPr lang="ru-RU" b="1" i="1" u="sng" dirty="0" smtClean="0"/>
              <a:t>задач</a:t>
            </a:r>
            <a:r>
              <a:rPr lang="ru-RU" b="1" dirty="0" smtClean="0"/>
              <a:t>:</a:t>
            </a:r>
            <a:endParaRPr lang="ru-RU" b="1" dirty="0"/>
          </a:p>
        </p:txBody>
      </p:sp>
      <p:sp>
        <p:nvSpPr>
          <p:cNvPr id="3" name="Содержимое 2"/>
          <p:cNvSpPr>
            <a:spLocks noGrp="1"/>
          </p:cNvSpPr>
          <p:nvPr>
            <p:ph idx="1"/>
          </p:nvPr>
        </p:nvSpPr>
        <p:spPr/>
        <p:txBody>
          <a:bodyPr>
            <a:normAutofit fontScale="92500" lnSpcReduction="10000"/>
          </a:bodyPr>
          <a:lstStyle/>
          <a:p>
            <a:r>
              <a:rPr lang="ru-RU" dirty="0" smtClean="0"/>
              <a:t>определить роль хореографического искусства в воспитании культуры детей;</a:t>
            </a:r>
          </a:p>
          <a:p>
            <a:r>
              <a:rPr lang="ru-RU" dirty="0" smtClean="0"/>
              <a:t>рассмотреть хореографическое искусство как средство эстетического воспитания детей;</a:t>
            </a:r>
          </a:p>
          <a:p>
            <a:r>
              <a:rPr lang="ru-RU" dirty="0" smtClean="0"/>
              <a:t>определить формы и методы воспитательной работы в творческом коллективе;</a:t>
            </a:r>
          </a:p>
          <a:p>
            <a:r>
              <a:rPr lang="ru-RU" dirty="0" smtClean="0"/>
              <a:t>изучить возрастные и индивидуальные особенности обучения детей искусству хореографии;</a:t>
            </a:r>
          </a:p>
          <a:p>
            <a:r>
              <a:rPr lang="ru-RU" dirty="0" smtClean="0"/>
              <a:t>проанализировать методы воспитательной работы в хореографическом коллективе и их воздействие на повышение активности детей;</a:t>
            </a:r>
          </a:p>
          <a:p>
            <a:endParaRPr lang="ru-RU"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229600" cy="1143000"/>
          </a:xfrm>
        </p:spPr>
        <p:txBody>
          <a:bodyPr>
            <a:noAutofit/>
          </a:bodyPr>
          <a:lstStyle/>
          <a:p>
            <a:r>
              <a:rPr lang="ru-RU" sz="2800" b="1" u="sng" dirty="0" smtClean="0"/>
              <a:t>Глава </a:t>
            </a:r>
            <a:r>
              <a:rPr lang="en-US" sz="2800" b="1" u="sng" dirty="0" smtClean="0"/>
              <a:t>I</a:t>
            </a:r>
            <a:r>
              <a:rPr lang="ru-RU" sz="2800" b="1" u="sng" dirty="0" smtClean="0"/>
              <a:t> .Роль хореографического искусства в воспитании культуры детей</a:t>
            </a:r>
            <a:r>
              <a:rPr lang="ru-RU" sz="2800" dirty="0" smtClean="0"/>
              <a:t/>
            </a:r>
            <a:br>
              <a:rPr lang="ru-RU" sz="2800" dirty="0" smtClean="0"/>
            </a:br>
            <a:r>
              <a:rPr lang="ru-RU" sz="2800" b="1" i="1" dirty="0" smtClean="0">
                <a:solidFill>
                  <a:schemeClr val="tx1">
                    <a:lumMod val="95000"/>
                    <a:lumOff val="5000"/>
                  </a:schemeClr>
                </a:solidFill>
              </a:rPr>
              <a:t>1.1 Хореографическое искусство как средство эстетического воспитания детей</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214282" y="1785926"/>
            <a:ext cx="5214974" cy="3643338"/>
          </a:xfrm>
        </p:spPr>
        <p:txBody>
          <a:bodyPr>
            <a:normAutofit fontScale="92500"/>
          </a:bodyPr>
          <a:lstStyle/>
          <a:p>
            <a:pPr>
              <a:buNone/>
            </a:pPr>
            <a:r>
              <a:rPr lang="ru-RU" dirty="0" smtClean="0"/>
              <a:t>В формировании эстетической и художественной культуры личности хореографическое искусство является важнейшим аспектом эстетического воспитания. Хореография — это мир красоты движения, звуков, световых красок, костюмов, то есть мир волшебного искусства.</a:t>
            </a:r>
          </a:p>
          <a:p>
            <a:endParaRPr lang="ru-RU" dirty="0"/>
          </a:p>
        </p:txBody>
      </p:sp>
      <p:pic>
        <p:nvPicPr>
          <p:cNvPr id="4" name="Рисунок 3" descr="muz_horeohr1.jpg"/>
          <p:cNvPicPr>
            <a:picLocks noChangeAspect="1"/>
          </p:cNvPicPr>
          <p:nvPr/>
        </p:nvPicPr>
        <p:blipFill>
          <a:blip r:embed="rId2"/>
          <a:stretch>
            <a:fillRect/>
          </a:stretch>
        </p:blipFill>
        <p:spPr>
          <a:xfrm>
            <a:off x="5387280" y="4071942"/>
            <a:ext cx="3756720" cy="2500306"/>
          </a:xfrm>
          <a:prstGeom prst="rect">
            <a:avLst/>
          </a:prstGeo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14348" y="3857604"/>
            <a:ext cx="7858180" cy="3000396"/>
          </a:xfrm>
        </p:spPr>
        <p:txBody>
          <a:bodyPr>
            <a:normAutofit fontScale="92500" lnSpcReduction="10000"/>
          </a:bodyPr>
          <a:lstStyle/>
          <a:p>
            <a:r>
              <a:rPr lang="ru-RU" dirty="0" smtClean="0"/>
              <a:t>Воспитание этикета является одной из сторон на занятиях по хореографии. Приятно видеть, что дети из хореографического класса никогда не пройдут впереди старшего, мальчики подадут руку при выходе из автобуса, сумки и портфели девочек — в руках у мальчиков. Внимание и забота о других — необходимое качество в характере детей, и занятия хореографией решают эти задачи.</a:t>
            </a:r>
          </a:p>
          <a:p>
            <a:endParaRPr lang="ru-RU" dirty="0"/>
          </a:p>
        </p:txBody>
      </p:sp>
      <p:pic>
        <p:nvPicPr>
          <p:cNvPr id="4" name="Рисунок 3" descr="2.jpg"/>
          <p:cNvPicPr>
            <a:picLocks noChangeAspect="1"/>
          </p:cNvPicPr>
          <p:nvPr/>
        </p:nvPicPr>
        <p:blipFill>
          <a:blip r:embed="rId2"/>
          <a:stretch>
            <a:fillRect/>
          </a:stretch>
        </p:blipFill>
        <p:spPr>
          <a:xfrm>
            <a:off x="1571604" y="0"/>
            <a:ext cx="5928037" cy="3954001"/>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00108"/>
            <a:ext cx="8229600" cy="846980"/>
          </a:xfrm>
        </p:spPr>
        <p:txBody>
          <a:bodyPr>
            <a:normAutofit fontScale="90000"/>
          </a:bodyPr>
          <a:lstStyle/>
          <a:p>
            <a:r>
              <a:rPr lang="ru-RU" sz="4000" b="1" u="sng" dirty="0" smtClean="0"/>
              <a:t>1.2 Формы и методы воспитательной работы в творческом коллективе</a:t>
            </a:r>
            <a:r>
              <a:rPr lang="ru-RU" dirty="0" smtClean="0"/>
              <a:t/>
            </a:r>
            <a:br>
              <a:rPr lang="ru-RU" dirty="0" smtClean="0"/>
            </a:br>
            <a:endParaRPr lang="ru-RU" dirty="0"/>
          </a:p>
        </p:txBody>
      </p:sp>
      <p:sp>
        <p:nvSpPr>
          <p:cNvPr id="3" name="Содержимое 2"/>
          <p:cNvSpPr>
            <a:spLocks noGrp="1"/>
          </p:cNvSpPr>
          <p:nvPr>
            <p:ph idx="1"/>
          </p:nvPr>
        </p:nvSpPr>
        <p:spPr>
          <a:xfrm>
            <a:off x="428596" y="1428736"/>
            <a:ext cx="8501122" cy="5000660"/>
          </a:xfrm>
        </p:spPr>
        <p:txBody>
          <a:bodyPr>
            <a:normAutofit lnSpcReduction="10000"/>
          </a:bodyPr>
          <a:lstStyle/>
          <a:p>
            <a:pPr algn="ctr">
              <a:buNone/>
            </a:pPr>
            <a:r>
              <a:rPr lang="ru-RU" sz="1800" b="1" u="sng" dirty="0" smtClean="0"/>
              <a:t>Формы и методы воспитательной работы могут быть различными и зависеть от характера и направленности творческой деятельности коллектива</a:t>
            </a:r>
            <a:r>
              <a:rPr lang="ru-RU" sz="1800" dirty="0" smtClean="0"/>
              <a:t>:</a:t>
            </a:r>
          </a:p>
          <a:p>
            <a:pPr lvl="0">
              <a:buNone/>
            </a:pPr>
            <a:r>
              <a:rPr lang="ru-RU" sz="1800" dirty="0" smtClean="0"/>
              <a:t>1. Педагог, приступая к постановочной работе, рассказывает детям об истории, на основе которой делается постановка, о быте, костюмах, традициях, об образах и характерах, о мотивах их действий и т.д.</a:t>
            </a:r>
          </a:p>
          <a:p>
            <a:pPr>
              <a:buNone/>
            </a:pPr>
            <a:endParaRPr lang="ru-RU" sz="1800" dirty="0" smtClean="0"/>
          </a:p>
          <a:p>
            <a:pPr>
              <a:buNone/>
            </a:pPr>
            <a:endParaRPr lang="ru-RU" sz="1800" dirty="0" smtClean="0"/>
          </a:p>
          <a:p>
            <a:pPr>
              <a:buNone/>
            </a:pPr>
            <a:endParaRPr lang="ru-RU" sz="1800" dirty="0" smtClean="0"/>
          </a:p>
          <a:p>
            <a:pPr>
              <a:buNone/>
            </a:pPr>
            <a:endParaRPr lang="ru-RU" sz="1800" dirty="0" smtClean="0"/>
          </a:p>
          <a:p>
            <a:pPr>
              <a:buNone/>
            </a:pPr>
            <a:endParaRPr lang="ru-RU" sz="1800" dirty="0" smtClean="0"/>
          </a:p>
          <a:p>
            <a:pPr>
              <a:buNone/>
            </a:pPr>
            <a:endParaRPr lang="ru-RU" sz="1800" dirty="0" smtClean="0"/>
          </a:p>
          <a:p>
            <a:pPr>
              <a:buNone/>
            </a:pPr>
            <a:endParaRPr lang="ru-RU" sz="1800" dirty="0" smtClean="0"/>
          </a:p>
          <a:p>
            <a:pPr>
              <a:buNone/>
            </a:pPr>
            <a:endParaRPr lang="ru-RU" sz="1800" dirty="0" smtClean="0"/>
          </a:p>
          <a:p>
            <a:pPr>
              <a:buNone/>
            </a:pPr>
            <a:endParaRPr lang="ru-RU" sz="1800" dirty="0" smtClean="0"/>
          </a:p>
          <a:p>
            <a:pPr lvl="0">
              <a:buNone/>
            </a:pPr>
            <a:r>
              <a:rPr lang="ru-RU" sz="1800" dirty="0" smtClean="0"/>
              <a:t>2. Просмотр специальных фильмов, прослушивание музыки. Коллективный просмотр сближает детей и педагога.</a:t>
            </a:r>
          </a:p>
          <a:p>
            <a:pPr>
              <a:buNone/>
            </a:pPr>
            <a:endParaRPr lang="ru-RU" sz="1800" dirty="0"/>
          </a:p>
        </p:txBody>
      </p:sp>
      <p:pic>
        <p:nvPicPr>
          <p:cNvPr id="4" name="Рисунок 3" descr="хореог.png"/>
          <p:cNvPicPr>
            <a:picLocks noChangeAspect="1"/>
          </p:cNvPicPr>
          <p:nvPr/>
        </p:nvPicPr>
        <p:blipFill>
          <a:blip r:embed="rId2"/>
          <a:stretch>
            <a:fillRect/>
          </a:stretch>
        </p:blipFill>
        <p:spPr>
          <a:xfrm>
            <a:off x="2571736" y="3286124"/>
            <a:ext cx="3643338" cy="2426463"/>
          </a:xfrm>
          <a:prstGeom prst="rect">
            <a:avLst/>
          </a:prstGeo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401080" cy="5967434"/>
          </a:xfrm>
        </p:spPr>
        <p:txBody>
          <a:bodyPr>
            <a:normAutofit lnSpcReduction="10000"/>
          </a:bodyPr>
          <a:lstStyle/>
          <a:p>
            <a:pPr lvl="0">
              <a:buNone/>
            </a:pPr>
            <a:r>
              <a:rPr lang="ru-RU" sz="1800" dirty="0" smtClean="0"/>
              <a:t>3. Воспитывают и традиции, которых в коллективе может быть множество: это и посвящение в хореографы, и переход из младшей группы в старшую, и т.д.</a:t>
            </a:r>
          </a:p>
          <a:p>
            <a:pPr lvl="0">
              <a:buNone/>
            </a:pPr>
            <a:endParaRPr lang="ru-RU" sz="1800" dirty="0" smtClean="0"/>
          </a:p>
          <a:p>
            <a:pPr lvl="0">
              <a:buNone/>
            </a:pPr>
            <a:r>
              <a:rPr lang="ru-RU" sz="1800" dirty="0" smtClean="0"/>
              <a:t>4. Педагог на занятиях пробуждает уважение к общему труду, воспитывает способность подчинить личное общественному.</a:t>
            </a:r>
          </a:p>
          <a:p>
            <a:pPr lvl="0">
              <a:buNone/>
            </a:pPr>
            <a:endParaRPr lang="ru-RU" sz="1800" dirty="0" smtClean="0"/>
          </a:p>
          <a:p>
            <a:pPr lvl="0">
              <a:buNone/>
            </a:pPr>
            <a:r>
              <a:rPr lang="ru-RU" sz="1800" dirty="0" smtClean="0"/>
              <a:t>5. Постановки номеров на современные темы подталкивают на встречи с интересными людьми, к чтению современной литературы, посещению музеев и т.д.</a:t>
            </a:r>
          </a:p>
          <a:p>
            <a:pPr lvl="0">
              <a:buNone/>
            </a:pPr>
            <a:endParaRPr lang="ru-RU" sz="1800" dirty="0" smtClean="0"/>
          </a:p>
          <a:p>
            <a:pPr lvl="0">
              <a:buNone/>
            </a:pPr>
            <a:r>
              <a:rPr lang="ru-RU" sz="1800" dirty="0" smtClean="0"/>
              <a:t>6. Полезен совместный просмотр и совместное обсуждение концертных программ, спектаклей как профессиональных, так и любительских коллективов.</a:t>
            </a:r>
          </a:p>
          <a:p>
            <a:pPr lvl="0">
              <a:buNone/>
            </a:pPr>
            <a:endParaRPr lang="ru-RU" sz="1800" dirty="0" smtClean="0"/>
          </a:p>
          <a:p>
            <a:pPr lvl="0">
              <a:buNone/>
            </a:pPr>
            <a:r>
              <a:rPr lang="ru-RU" sz="1800" dirty="0" smtClean="0"/>
              <a:t>7. Проведение анализа концертных выступлений самого коллектива. Педагог-руководитель обязан остановиться как на положительных, так и на отрицательных моментах программы.</a:t>
            </a:r>
          </a:p>
          <a:p>
            <a:pPr lvl="0">
              <a:buNone/>
            </a:pPr>
            <a:endParaRPr lang="ru-RU" sz="1800" dirty="0" smtClean="0"/>
          </a:p>
          <a:p>
            <a:pPr>
              <a:buNone/>
            </a:pPr>
            <a:r>
              <a:rPr lang="ru-RU" sz="1800" dirty="0" smtClean="0"/>
              <a:t>8. Большую воспитательную работу играют творческие отчеты, обмен опытом между коллективами и творческая помощь друг другу.</a:t>
            </a:r>
          </a:p>
          <a:p>
            <a:pPr lvl="0">
              <a:buNone/>
            </a:pPr>
            <a:endParaRPr lang="ru-RU" sz="1800" dirty="0" smtClean="0"/>
          </a:p>
          <a:p>
            <a:pPr lvl="0">
              <a:buNone/>
            </a:pPr>
            <a:endParaRPr lang="ru-RU" sz="1800" dirty="0" smtClean="0"/>
          </a:p>
          <a:p>
            <a:pPr>
              <a:buNone/>
            </a:pPr>
            <a:endParaRPr lang="ru-RU" sz="1800" dirty="0"/>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80</TotalTime>
  <Words>1397</Words>
  <PresentationFormat>Экран (4:3)</PresentationFormat>
  <Paragraphs>92</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Поток</vt:lpstr>
      <vt:lpstr>  Хореографическое искусство как средство  воспитания детей </vt:lpstr>
      <vt:lpstr>Слайд 2</vt:lpstr>
      <vt:lpstr>Актуальность исследования.</vt:lpstr>
      <vt:lpstr>Слайд 4</vt:lpstr>
      <vt:lpstr>Необходимо решить ряд задач:</vt:lpstr>
      <vt:lpstr>Глава I .Роль хореографического искусства в воспитании культуры детей 1.1 Хореографическое искусство как средство эстетического воспитания детей </vt:lpstr>
      <vt:lpstr>Слайд 7</vt:lpstr>
      <vt:lpstr>1.2 Формы и методы воспитательной работы в творческом коллективе </vt:lpstr>
      <vt:lpstr>Слайд 9</vt:lpstr>
      <vt:lpstr>Слайд 10</vt:lpstr>
      <vt:lpstr>Хореографический коллектив в определенном смысле и в определенных условиях способствует разрешению возникающих проблем у детей:   </vt:lpstr>
      <vt:lpstr>Глава II. Возрастные и индивидуальные особенности обучения детей искусству хореографии 2.1 Анализ возрастных и индивидуальных особенностей детей </vt:lpstr>
      <vt:lpstr>Принято считать : </vt:lpstr>
      <vt:lpstr>Слайд 14</vt:lpstr>
      <vt:lpstr>Слайд 15</vt:lpstr>
      <vt:lpstr>Слайд 16</vt:lpstr>
      <vt:lpstr>Слайд 17</vt:lpstr>
      <vt:lpstr>Слайд 18</vt:lpstr>
      <vt:lpstr>Слайд 19</vt:lpstr>
      <vt:lpstr>2.2 Методы воспитательной работы в хореографическом коллективе и их воздействие на повышение активности детей </vt:lpstr>
      <vt:lpstr>Методы можно разделить на словесные, практические, наглядные .</vt:lpstr>
      <vt:lpstr>Слайд 22</vt:lpstr>
      <vt:lpstr>Слайд 23</vt:lpstr>
      <vt:lpstr>Слайд 24</vt:lpstr>
      <vt:lpstr>Подводя итоги о проведенном исследовании воспитания детей искусством хореографии, в соответствии с возрастными и индивидуальными особенностями обучения детей следует сделать следующие выводы: </vt:lpstr>
      <vt:lpstr>Слайд 26</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Хореографическое искусство как средство  воспитания детей</dc:title>
  <dc:creator>Vadim</dc:creator>
  <cp:lastModifiedBy>Vadim</cp:lastModifiedBy>
  <cp:revision>13</cp:revision>
  <dcterms:created xsi:type="dcterms:W3CDTF">2018-02-08T14:07:11Z</dcterms:created>
  <dcterms:modified xsi:type="dcterms:W3CDTF">2018-08-17T08:21:19Z</dcterms:modified>
</cp:coreProperties>
</file>