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59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71" r:id="rId14"/>
    <p:sldId id="272" r:id="rId15"/>
    <p:sldId id="273" r:id="rId16"/>
    <p:sldId id="274" r:id="rId17"/>
    <p:sldId id="258" r:id="rId18"/>
    <p:sldId id="260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90000"/>
    <a:srgbClr val="0033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5B31-370B-4EAC-BDCF-327508A0096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9DB1A-77FB-448D-B838-0CBB77C12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D1C53-88B2-4FF8-9487-49646084B5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33400" y="1828800"/>
            <a:ext cx="4000500" cy="40386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6E77-C1D0-4DB2-8370-3932C8E85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ets.onas.ru/pets_new_2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4687" r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1500174"/>
            <a:ext cx="60981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3366"/>
                </a:solidFill>
                <a:latin typeface="Georgia" pitchFamily="18" charset="0"/>
              </a:rPr>
              <a:t>Прозвенел звонок весёлый.</a:t>
            </a:r>
          </a:p>
          <a:p>
            <a:r>
              <a:rPr lang="ru-RU" sz="2800" b="1" i="1" dirty="0" smtClean="0">
                <a:solidFill>
                  <a:srgbClr val="003366"/>
                </a:solidFill>
                <a:latin typeface="Georgia" pitchFamily="18" charset="0"/>
              </a:rPr>
              <a:t>Мы начать урок готовы!</a:t>
            </a:r>
          </a:p>
          <a:p>
            <a:r>
              <a:rPr lang="ru-RU" sz="2800" b="1" i="1" dirty="0" smtClean="0">
                <a:solidFill>
                  <a:srgbClr val="003366"/>
                </a:solidFill>
                <a:latin typeface="Georgia" pitchFamily="18" charset="0"/>
              </a:rPr>
              <a:t>Будем слушать, рассуждать</a:t>
            </a:r>
          </a:p>
          <a:p>
            <a:r>
              <a:rPr lang="ru-RU" sz="2800" b="1" i="1" dirty="0" smtClean="0">
                <a:solidFill>
                  <a:srgbClr val="003366"/>
                </a:solidFill>
                <a:latin typeface="Georgia" pitchFamily="18" charset="0"/>
              </a:rPr>
              <a:t>И друг другу помогать!</a:t>
            </a:r>
            <a:endParaRPr lang="ru-RU" b="1" i="1" dirty="0">
              <a:solidFill>
                <a:srgbClr val="0033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7" y="0"/>
            <a:ext cx="3714775" cy="642937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  «Пограничники»</a:t>
            </a: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1071538" y="3429000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«Спасатели</a:t>
            </a: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3687347" cy="299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57752" y="500042"/>
            <a:ext cx="3525839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Полицейские»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13668" r="7731" b="17883"/>
          <a:stretch>
            <a:fillRect/>
          </a:stretch>
        </p:blipFill>
        <p:spPr bwMode="auto">
          <a:xfrm>
            <a:off x="285720" y="3929066"/>
            <a:ext cx="407920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6858"/>
          <a:stretch>
            <a:fillRect/>
          </a:stretch>
        </p:blipFill>
        <p:spPr bwMode="auto">
          <a:xfrm>
            <a:off x="4048696" y="1214422"/>
            <a:ext cx="509530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24"/>
            <a:ext cx="2528878" cy="428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«Ездовые»</a:t>
            </a:r>
            <a:endParaRPr lang="ru-RU" sz="2800" b="1" dirty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Picture 6" descr="41125092_1237237194_11"/>
          <p:cNvPicPr>
            <a:picLocks noChangeAspect="1" noChangeArrowheads="1"/>
          </p:cNvPicPr>
          <p:nvPr/>
        </p:nvPicPr>
        <p:blipFill>
          <a:blip r:embed="rId2" cstate="print"/>
          <a:srcRect l="9803" t="11428" r="3922" b="5714"/>
          <a:stretch>
            <a:fillRect/>
          </a:stretch>
        </p:blipFill>
        <p:spPr bwMode="auto">
          <a:xfrm>
            <a:off x="214282" y="500042"/>
            <a:ext cx="41187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0f8ca111d5a8"/>
          <p:cNvPicPr>
            <a:picLocks noChangeAspect="1" noChangeArrowheads="1"/>
          </p:cNvPicPr>
          <p:nvPr/>
        </p:nvPicPr>
        <p:blipFill>
          <a:blip r:embed="rId3" cstate="print"/>
          <a:srcRect t="13095"/>
          <a:stretch>
            <a:fillRect/>
          </a:stretch>
        </p:blipFill>
        <p:spPr bwMode="auto">
          <a:xfrm>
            <a:off x="4572000" y="500042"/>
            <a:ext cx="4286280" cy="237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500034" y="3214686"/>
            <a:ext cx="3214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Поводыри» </a:t>
            </a:r>
            <a:endParaRPr lang="ru-RU" sz="2800" dirty="0">
              <a:solidFill>
                <a:srgbClr val="003399"/>
              </a:solidFill>
              <a:latin typeface="Georgia" pitchFamily="18" charset="0"/>
            </a:endParaRPr>
          </a:p>
        </p:txBody>
      </p:sp>
      <p:pic>
        <p:nvPicPr>
          <p:cNvPr id="26629" name="Picture 8" descr="228093_8558-550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40849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5500694" y="6215082"/>
            <a:ext cx="2662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«Циркачи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72132" y="0"/>
            <a:ext cx="252887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«Пастухи»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r="12150" b="3333"/>
          <a:stretch>
            <a:fillRect/>
          </a:stretch>
        </p:blipFill>
        <p:spPr bwMode="auto">
          <a:xfrm>
            <a:off x="5357818" y="2857496"/>
            <a:ext cx="2960753" cy="346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Как ухаживать за кошкой</a:t>
            </a:r>
          </a:p>
        </p:txBody>
      </p:sp>
      <p:pic>
        <p:nvPicPr>
          <p:cNvPr id="5" name="Picture 2" descr="D:\Документы к13\Рабочий стол\урок открытыйй\img51.jpg"/>
          <p:cNvPicPr>
            <a:picLocks noChangeAspect="1" noChangeArrowheads="1"/>
          </p:cNvPicPr>
          <p:nvPr/>
        </p:nvPicPr>
        <p:blipFill>
          <a:blip r:embed="rId2" cstate="print"/>
          <a:srcRect l="31809" t="13357" r="31750" b="50853"/>
          <a:stretch>
            <a:fillRect/>
          </a:stretch>
        </p:blipFill>
        <p:spPr bwMode="auto">
          <a:xfrm>
            <a:off x="0" y="428604"/>
            <a:ext cx="478759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Документы к13\Рабочий стол\урок открытыйй\img51.jpg"/>
          <p:cNvPicPr>
            <a:picLocks noChangeAspect="1" noChangeArrowheads="1"/>
          </p:cNvPicPr>
          <p:nvPr/>
        </p:nvPicPr>
        <p:blipFill>
          <a:blip r:embed="rId2" cstate="print"/>
          <a:srcRect l="32054" t="50980" r="33421" b="10533"/>
          <a:stretch>
            <a:fillRect/>
          </a:stretch>
        </p:blipFill>
        <p:spPr bwMode="auto">
          <a:xfrm>
            <a:off x="3762369" y="3286124"/>
            <a:ext cx="516734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Georgia" pitchFamily="18" charset="0"/>
              </a:rPr>
              <a:t>Ветеринар — </a:t>
            </a:r>
            <a:r>
              <a:rPr lang="ru-RU" sz="2800" b="1" i="1" dirty="0" smtClean="0">
                <a:solidFill>
                  <a:srgbClr val="990000"/>
                </a:solidFill>
                <a:latin typeface="Georgia" pitchFamily="18" charset="0"/>
              </a:rPr>
              <a:t>специалист, занимающийся лечением животных</a:t>
            </a:r>
            <a:endParaRPr lang="ru-RU" sz="2800" b="1" i="1" dirty="0">
              <a:solidFill>
                <a:srgbClr val="990000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74058"/>
            <a:ext cx="7500990" cy="484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к13\Рабочий стол\урок открытыйй\img31.jpg"/>
          <p:cNvPicPr>
            <a:picLocks noChangeAspect="1" noChangeArrowheads="1"/>
          </p:cNvPicPr>
          <p:nvPr/>
        </p:nvPicPr>
        <p:blipFill>
          <a:blip r:embed="rId2" cstate="print"/>
          <a:srcRect l="18750" t="56250" r="20313" b="3125"/>
          <a:stretch>
            <a:fillRect/>
          </a:stretch>
        </p:blipFill>
        <p:spPr bwMode="auto">
          <a:xfrm>
            <a:off x="2500298" y="3357562"/>
            <a:ext cx="628659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Документы к13\Рабочий стол\урок открытыйй\img31.jpg"/>
          <p:cNvPicPr>
            <a:picLocks noChangeAspect="1" noChangeArrowheads="1"/>
          </p:cNvPicPr>
          <p:nvPr/>
        </p:nvPicPr>
        <p:blipFill>
          <a:blip r:embed="rId2" cstate="print"/>
          <a:srcRect l="17968" t="14583" r="18750" b="45834"/>
          <a:stretch>
            <a:fillRect/>
          </a:stretch>
        </p:blipFill>
        <p:spPr bwMode="auto">
          <a:xfrm>
            <a:off x="214282" y="571480"/>
            <a:ext cx="624330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Как ухаживать за собакой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0"/>
            <a:ext cx="822960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Как ухаживать за кошкой и собакой</a:t>
            </a:r>
          </a:p>
        </p:txBody>
      </p:sp>
      <p:pic>
        <p:nvPicPr>
          <p:cNvPr id="3" name="Picture 5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643206" cy="233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42918"/>
            <a:ext cx="3786214" cy="244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143248"/>
            <a:ext cx="371654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256683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642918"/>
            <a:ext cx="22205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643446"/>
            <a:ext cx="4071966" cy="20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7885" r="30000" b="9353"/>
          <a:stretch>
            <a:fillRect/>
          </a:stretch>
        </p:blipFill>
        <p:spPr bwMode="auto">
          <a:xfrm>
            <a:off x="214282" y="214290"/>
            <a:ext cx="4357718" cy="26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4071966" cy="333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артинка 48 из 6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459485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428604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Georgia" pitchFamily="18" charset="0"/>
              </a:rPr>
              <a:t>Откуда берутся бездомные кошки и  собаки?</a:t>
            </a:r>
            <a:endParaRPr lang="ru-RU" sz="3200" b="1" dirty="0">
              <a:solidFill>
                <a:srgbClr val="99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42908" y="214290"/>
            <a:ext cx="7072332" cy="54387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R="0" lvl="0" indent="0" algn="ctr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Однажды я встретил бездомную кошку: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- Как ваши дела?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- Ничего, понемножку…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- Я слышал, что вы тяжело заболели…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- Болела.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- Так значит, лежали в постели?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- Лежала на улице много недель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Бездомной, мне некуда ставить постель.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Подумала я: «Странно, что в мире огромном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Нет места собакам и кошкам бездомным».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- Вы слышали, кошка? Пойдёмте со мной –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Темнеет, и значит, пора нам домой!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Мы шли с ней по улице гордо и смело –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Я молча, а кошка тихонечко пела.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О чём она пела? Возможно о том,</a:t>
            </a:r>
            <a:b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Что каждому нужен свой собственный дом.</a:t>
            </a:r>
            <a:endParaRPr lang="ru-RU" sz="2100" b="1" dirty="0">
              <a:solidFill>
                <a:srgbClr val="003366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18 из 5899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143092"/>
            <a:ext cx="559571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8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Мы </a:t>
            </a:r>
            <a:r>
              <a:rPr lang="ru-RU" sz="4800" b="1" dirty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в ответе за тех, кого </a:t>
            </a:r>
            <a:r>
              <a:rPr lang="ru-RU" sz="4800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приручили.</a:t>
            </a:r>
            <a:r>
              <a:rPr lang="ru-RU" sz="4800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r" eaLnBrk="0" hangingPunct="0"/>
            <a:r>
              <a:rPr lang="ru-RU" sz="3200" b="1" i="1" dirty="0" err="1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Антуан</a:t>
            </a:r>
            <a:r>
              <a:rPr lang="ru-RU" sz="3200" b="1" i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 де Сент-Экзюпери</a:t>
            </a:r>
            <a:endParaRPr lang="ru-RU" sz="3600" dirty="0">
              <a:solidFill>
                <a:srgbClr val="0033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AEB2D-FF0B-4886-BBE8-1740B28E9AEC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539750" y="765175"/>
            <a:ext cx="8064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« Они бы попросили дом и любящих хозяев».</a:t>
            </a:r>
          </a:p>
          <a:p>
            <a:pPr eaLnBrk="0" hangingPunct="0"/>
            <a:r>
              <a:rPr lang="ru-RU" sz="3200" b="1" dirty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«Бездомные собаки и кошки хотели бы, чтобы их взяли с холодной улицы домой и хорошо покормили»</a:t>
            </a:r>
          </a:p>
          <a:p>
            <a:pPr eaLnBrk="0" hangingPunct="0"/>
            <a:r>
              <a:rPr lang="ru-RU" sz="3200" b="1" dirty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«Породистые собаки попросили бы хозяина отвезти на выставку»</a:t>
            </a:r>
          </a:p>
          <a:p>
            <a:pPr eaLnBrk="0" hangingPunct="0"/>
            <a:r>
              <a:rPr lang="ru-RU" sz="3200" b="1" dirty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«Чтобы погладили ласковой рукой, поиграли с ней»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Давайте закончим предложения:</a:t>
            </a:r>
          </a:p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Сегодня я понял, что …</a:t>
            </a:r>
          </a:p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Я никогда не буду …</a:t>
            </a:r>
          </a:p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Я всегда буду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>
            <a:normAutofit/>
          </a:bodyPr>
          <a:lstStyle/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Кто любит собак и прочих животных,</a:t>
            </a:r>
          </a:p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Серьёзных котят и щенков беззаботных,</a:t>
            </a:r>
          </a:p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Кто может любить и козла, и осла,</a:t>
            </a:r>
          </a:p>
          <a:p>
            <a:pPr marL="0" eaLnBrk="0" hangingPunct="0"/>
            <a:r>
              <a:rPr lang="ru-RU" b="1" dirty="0" smtClean="0">
                <a:solidFill>
                  <a:srgbClr val="003366"/>
                </a:solidFill>
                <a:latin typeface="Georgia" pitchFamily="18" charset="0"/>
                <a:cs typeface="Times New Roman" pitchFamily="18" charset="0"/>
              </a:rPr>
              <a:t>Тот людям вовек не сделает зла.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898" t="7410" r="5154" b="4898"/>
          <a:stretch>
            <a:fillRect/>
          </a:stretch>
        </p:blipFill>
        <p:spPr bwMode="auto">
          <a:xfrm>
            <a:off x="214282" y="357166"/>
            <a:ext cx="872348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Овчар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21725" cy="631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714620"/>
            <a:ext cx="9144000" cy="3931104"/>
            <a:chOff x="0" y="2714620"/>
            <a:chExt cx="9144000" cy="39311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14620"/>
              <a:ext cx="9144000" cy="3931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4500570"/>
              <a:ext cx="500034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10"/>
          <p:cNvSpPr txBox="1">
            <a:spLocks/>
          </p:cNvSpPr>
          <p:nvPr/>
        </p:nvSpPr>
        <p:spPr>
          <a:xfrm>
            <a:off x="500034" y="857232"/>
            <a:ext cx="8229600" cy="301148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Тема урока: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«Почему мы любим кошек и собак?»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-71462"/>
            <a:ext cx="86439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99"/>
                </a:solidFill>
                <a:latin typeface="Georgia" pitchFamily="18" charset="0"/>
              </a:rPr>
              <a:t>Задачи урока: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rgbClr val="003399"/>
                </a:solidFill>
                <a:latin typeface="Georgia" pitchFamily="18" charset="0"/>
              </a:rPr>
              <a:t>обсудим наше отношение к домашним питомцам;</a:t>
            </a:r>
          </a:p>
          <a:p>
            <a:pPr marL="355600" indent="-355600"/>
            <a:endParaRPr lang="ru-RU" sz="4000" b="1" i="1" dirty="0" smtClean="0">
              <a:solidFill>
                <a:srgbClr val="003399"/>
              </a:solidFill>
              <a:latin typeface="Georgia" pitchFamily="18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rgbClr val="003399"/>
                </a:solidFill>
                <a:latin typeface="Georgia" pitchFamily="18" charset="0"/>
              </a:rPr>
              <a:t>научимся ухаживать за кошкой и собакой.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32590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6429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«Профессии» кошек</a:t>
            </a:r>
          </a:p>
        </p:txBody>
      </p:sp>
      <p:pic>
        <p:nvPicPr>
          <p:cNvPr id="21506" name="Picture 7" descr="Картинка 7 из 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28" t="17647" r="10638" b="11764"/>
          <a:stretch>
            <a:fillRect/>
          </a:stretch>
        </p:blipFill>
        <p:spPr bwMode="auto">
          <a:xfrm>
            <a:off x="214282" y="1142984"/>
            <a:ext cx="4357718" cy="255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85720" y="64291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Охотники»</a:t>
            </a:r>
          </a:p>
        </p:txBody>
      </p:sp>
      <p:pic>
        <p:nvPicPr>
          <p:cNvPr id="21508" name="Picture 15" descr="img_11b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929090" cy="257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285720" y="3643314"/>
            <a:ext cx="3463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Лекари»</a:t>
            </a:r>
            <a:endParaRPr lang="ru-RU" sz="2400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21512" name="Прямоугольник 9"/>
          <p:cNvSpPr>
            <a:spLocks noChangeArrowheads="1"/>
          </p:cNvSpPr>
          <p:nvPr/>
        </p:nvSpPr>
        <p:spPr bwMode="auto">
          <a:xfrm>
            <a:off x="5643570" y="3714752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   «Артисты»</a:t>
            </a:r>
            <a:endParaRPr lang="ru-RU" sz="2400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4643438" y="571480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«Синоптики»</a:t>
            </a:r>
            <a:endParaRPr lang="ru-RU" sz="2400" b="1" dirty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678" y="4214818"/>
            <a:ext cx="439332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14818"/>
            <a:ext cx="4357686" cy="250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волки"/>
          <p:cNvPicPr>
            <a:picLocks noChangeAspect="1" noChangeArrowheads="1"/>
          </p:cNvPicPr>
          <p:nvPr/>
        </p:nvPicPr>
        <p:blipFill>
          <a:blip r:embed="rId2" cstate="print"/>
          <a:srcRect l="13636" t="5406"/>
          <a:stretch>
            <a:fillRect/>
          </a:stretch>
        </p:blipFill>
        <p:spPr>
          <a:xfrm>
            <a:off x="3857620" y="214290"/>
            <a:ext cx="511904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72"/>
            <a:ext cx="4786346" cy="367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214282" y="500042"/>
            <a:ext cx="35718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Дикие </a:t>
            </a:r>
            <a:endParaRPr lang="ru-RU" sz="28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родственники </a:t>
            </a:r>
          </a:p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собак</a:t>
            </a:r>
            <a:endParaRPr lang="ru-RU" sz="2800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4786345" y="3786190"/>
            <a:ext cx="4500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Человек </a:t>
            </a:r>
            <a:endParaRPr lang="ru-RU" sz="28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приручил </a:t>
            </a:r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собаку </a:t>
            </a:r>
            <a:endParaRPr lang="ru-RU" sz="28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еще </a:t>
            </a:r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в каменном веке</a:t>
            </a:r>
            <a:endParaRPr lang="ru-RU" sz="2800" dirty="0">
              <a:solidFill>
                <a:srgbClr val="0033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5572132" y="2571744"/>
            <a:ext cx="2571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«Охотники»</a:t>
            </a: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1214414" y="4429132"/>
            <a:ext cx="2285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«Ищейки»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142852"/>
            <a:ext cx="57823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«Профессии» собак</a:t>
            </a:r>
            <a:br>
              <a:rPr lang="ru-RU" sz="3200" b="1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Собаки на службе людей</a:t>
            </a:r>
            <a:r>
              <a:rPr lang="ru-RU" b="1" i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714908" cy="314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11076"/>
          <a:stretch>
            <a:fillRect/>
          </a:stretch>
        </p:blipFill>
        <p:spPr bwMode="auto">
          <a:xfrm>
            <a:off x="4572000" y="328612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254</Words>
  <Application>Microsoft Office PowerPoint</Application>
  <PresentationFormat>Экран (4:3)</PresentationFormat>
  <Paragraphs>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«Профессии» кошек</vt:lpstr>
      <vt:lpstr>Слайд 8</vt:lpstr>
      <vt:lpstr>Слайд 9</vt:lpstr>
      <vt:lpstr>  «Пограничники»</vt:lpstr>
      <vt:lpstr>«Ездовые»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к37а</dc:creator>
  <cp:lastModifiedBy>к37а</cp:lastModifiedBy>
  <cp:revision>44</cp:revision>
  <dcterms:modified xsi:type="dcterms:W3CDTF">2020-03-19T04:06:25Z</dcterms:modified>
</cp:coreProperties>
</file>