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8" r:id="rId3"/>
    <p:sldId id="259" r:id="rId4"/>
    <p:sldId id="268" r:id="rId5"/>
    <p:sldId id="274" r:id="rId6"/>
    <p:sldId id="273" r:id="rId7"/>
    <p:sldId id="272" r:id="rId8"/>
    <p:sldId id="267" r:id="rId9"/>
    <p:sldId id="262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E530C-A6B0-4841-BDEC-705C0FBB3AFB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5549D-8459-4B84-962B-424059B5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54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5549D-8459-4B84-962B-424059B5518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44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28" y="476672"/>
            <a:ext cx="7049960" cy="144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Present Continuous-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Настоящее продолженное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время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437112"/>
            <a:ext cx="8143932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>УМК: «</a:t>
            </a:r>
            <a:r>
              <a:rPr lang="en-US" dirty="0" smtClean="0"/>
              <a:t>Rainbow English</a:t>
            </a:r>
            <a:r>
              <a:rPr lang="ru-RU" dirty="0" smtClean="0"/>
              <a:t>», 4 класс общеобразовательных учреждений (авторы О.В. Афанасьева и И.В. Михеева)</a:t>
            </a:r>
          </a:p>
          <a:p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Выполнила: </a:t>
            </a:r>
            <a:r>
              <a:rPr lang="ru-RU" b="1" dirty="0" err="1" smtClean="0">
                <a:latin typeface="+mj-lt"/>
                <a:cs typeface="Times New Roman" panose="02020603050405020304" pitchFamily="18" charset="0"/>
              </a:rPr>
              <a:t>Каниева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+mj-lt"/>
                <a:cs typeface="Times New Roman" panose="02020603050405020304" pitchFamily="18" charset="0"/>
              </a:rPr>
              <a:t>Элиза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+mj-lt"/>
                <a:cs typeface="Times New Roman" panose="02020603050405020304" pitchFamily="18" charset="0"/>
              </a:rPr>
              <a:t>Канатбековна</a:t>
            </a:r>
            <a:endParaRPr lang="ru-RU" b="1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415" y="29672"/>
            <a:ext cx="2608668" cy="2922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803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Вопросительная форма в </a:t>
            </a:r>
            <a:r>
              <a:rPr lang="en-US" dirty="0" smtClean="0"/>
              <a:t>Present Continuous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В вопросительном предложении вспомогательный глагол </a:t>
            </a:r>
            <a:r>
              <a:rPr lang="en-US" sz="2700" dirty="0" smtClean="0"/>
              <a:t>be </a:t>
            </a:r>
            <a:r>
              <a:rPr lang="ru-RU" sz="2700" dirty="0" smtClean="0"/>
              <a:t>выносится на место перед подлежащим, а основной глагол остается после него: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4077072"/>
            <a:ext cx="4038600" cy="269831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Am I playing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r>
              <a:rPr lang="en-US" dirty="0" smtClean="0"/>
              <a:t>Are you playing?</a:t>
            </a:r>
          </a:p>
          <a:p>
            <a:endParaRPr lang="en-US" dirty="0"/>
          </a:p>
          <a:p>
            <a:r>
              <a:rPr lang="en-US" dirty="0" smtClean="0"/>
              <a:t>Is he/she/ it playing?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4077072"/>
            <a:ext cx="4038600" cy="269831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Are we playing?</a:t>
            </a:r>
          </a:p>
          <a:p>
            <a:endParaRPr lang="en-US" dirty="0"/>
          </a:p>
          <a:p>
            <a:r>
              <a:rPr lang="en-US" dirty="0" smtClean="0"/>
              <a:t>Are you playing?</a:t>
            </a:r>
          </a:p>
          <a:p>
            <a:endParaRPr lang="en-US" dirty="0"/>
          </a:p>
          <a:p>
            <a:r>
              <a:rPr lang="en-US" dirty="0" smtClean="0"/>
              <a:t>Are they playing?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222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4000504"/>
            <a:ext cx="5643602" cy="1066800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 smtClean="0"/>
              <a:t>T</a:t>
            </a:r>
            <a:r>
              <a:rPr lang="de-DE" sz="4400" dirty="0" err="1" smtClean="0"/>
              <a:t>hanks</a:t>
            </a:r>
            <a:r>
              <a:rPr lang="de-DE" sz="4400" dirty="0" smtClean="0"/>
              <a:t> </a:t>
            </a:r>
            <a:r>
              <a:rPr lang="de-DE" sz="4400" dirty="0" err="1" smtClean="0"/>
              <a:t>for</a:t>
            </a:r>
            <a:r>
              <a:rPr lang="de-DE" sz="4400" dirty="0" smtClean="0"/>
              <a:t> </a:t>
            </a:r>
            <a:r>
              <a:rPr lang="de-DE" sz="4400" dirty="0" err="1" smtClean="0"/>
              <a:t>watching</a:t>
            </a:r>
            <a:r>
              <a:rPr lang="de-DE" sz="4400" dirty="0" smtClean="0"/>
              <a:t>! 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770483"/>
            <a:ext cx="3025119" cy="30185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539552" y="908720"/>
            <a:ext cx="7461472" cy="5866730"/>
          </a:xfrm>
        </p:spPr>
        <p:txBody>
          <a:bodyPr>
            <a:normAutofit/>
          </a:bodyPr>
          <a:lstStyle/>
          <a:p>
            <a:r>
              <a:rPr lang="ru-RU" dirty="0" smtClean="0"/>
              <a:t>Чтобы рассказать о том, что происходит сейчас, в данный момент времени используется время, которое называется </a:t>
            </a:r>
            <a:r>
              <a:rPr lang="ru-RU" i="1" dirty="0" smtClean="0"/>
              <a:t>настоящим продолженным.</a:t>
            </a:r>
          </a:p>
          <a:p>
            <a:endParaRPr lang="ru-RU" dirty="0" smtClean="0"/>
          </a:p>
          <a:p>
            <a:r>
              <a:rPr lang="ru-RU" dirty="0" smtClean="0"/>
              <a:t>В этом случае употребляется</a:t>
            </a:r>
          </a:p>
          <a:p>
            <a:r>
              <a:rPr lang="ru-RU" dirty="0" smtClean="0"/>
              <a:t>1)вспомогательный глагол </a:t>
            </a:r>
            <a:r>
              <a:rPr lang="en-US" b="1" dirty="0" smtClean="0"/>
              <a:t>be</a:t>
            </a:r>
            <a:r>
              <a:rPr lang="ru-RU" b="1" dirty="0" smtClean="0"/>
              <a:t>,</a:t>
            </a:r>
            <a:r>
              <a:rPr lang="ru-RU" dirty="0" smtClean="0"/>
              <a:t>который имеет формы </a:t>
            </a:r>
            <a:r>
              <a:rPr lang="en-US" b="1" dirty="0" smtClean="0"/>
              <a:t>am, is</a:t>
            </a:r>
            <a:r>
              <a:rPr lang="en-US" b="1" dirty="0" smtClean="0"/>
              <a:t>, are </a:t>
            </a:r>
            <a:r>
              <a:rPr lang="ru-RU" dirty="0" smtClean="0"/>
              <a:t>в зависимости от подлежащего (местоимения).</a:t>
            </a:r>
          </a:p>
          <a:p>
            <a:r>
              <a:rPr lang="ru-RU" dirty="0" smtClean="0"/>
              <a:t>2)основной глагол  с окончанием </a:t>
            </a:r>
            <a:r>
              <a:rPr lang="en-US" b="1" dirty="0" err="1" smtClean="0"/>
              <a:t>ing</a:t>
            </a:r>
            <a:r>
              <a:rPr lang="en-US" dirty="0" smtClean="0"/>
              <a:t> </a:t>
            </a:r>
            <a:r>
              <a:rPr lang="ru-RU" dirty="0" smtClean="0"/>
              <a:t>на конце.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r>
              <a:rPr lang="ru-RU" dirty="0" smtClean="0"/>
              <a:t>.Например.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99856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b="1" dirty="0" smtClean="0"/>
              <a:t>am</a:t>
            </a:r>
            <a:r>
              <a:rPr lang="en-US" dirty="0" smtClean="0"/>
              <a:t> read</a:t>
            </a:r>
            <a:r>
              <a:rPr lang="en-US" b="1" dirty="0" smtClean="0"/>
              <a:t>ing</a:t>
            </a:r>
            <a:r>
              <a:rPr lang="en-US" dirty="0" smtClean="0"/>
              <a:t> </a:t>
            </a:r>
            <a:r>
              <a:rPr lang="en-US" u="sng" dirty="0" smtClean="0"/>
              <a:t>now</a:t>
            </a:r>
            <a:r>
              <a:rPr lang="en-US" dirty="0" smtClean="0"/>
              <a:t>. – </a:t>
            </a:r>
            <a:r>
              <a:rPr lang="ru-RU" dirty="0" smtClean="0"/>
              <a:t>Я</a:t>
            </a:r>
            <a:r>
              <a:rPr lang="ru-RU" b="1" dirty="0" smtClean="0"/>
              <a:t> читаю</a:t>
            </a:r>
            <a:r>
              <a:rPr lang="ru-RU" dirty="0" smtClean="0"/>
              <a:t> </a:t>
            </a:r>
            <a:r>
              <a:rPr lang="ru-RU" u="sng" dirty="0" smtClean="0"/>
              <a:t>сейчас</a:t>
            </a:r>
            <a:r>
              <a:rPr lang="ru-RU" dirty="0" smtClean="0"/>
              <a:t>.</a:t>
            </a:r>
            <a:endParaRPr lang="ru-RU" i="1" dirty="0" smtClean="0"/>
          </a:p>
          <a:p>
            <a:r>
              <a:rPr lang="en-US" dirty="0" smtClean="0"/>
              <a:t>He</a:t>
            </a:r>
            <a:r>
              <a:rPr lang="ru-RU" dirty="0" smtClean="0"/>
              <a:t>/</a:t>
            </a:r>
            <a:r>
              <a:rPr lang="en-US" dirty="0" smtClean="0"/>
              <a:t>She </a:t>
            </a:r>
            <a:r>
              <a:rPr lang="en-US" b="1" dirty="0" smtClean="0"/>
              <a:t>is </a:t>
            </a:r>
            <a:r>
              <a:rPr lang="en-US" dirty="0" smtClean="0"/>
              <a:t>read</a:t>
            </a:r>
            <a:r>
              <a:rPr lang="en-US" b="1" dirty="0" smtClean="0"/>
              <a:t>ing</a:t>
            </a:r>
            <a:r>
              <a:rPr lang="en-US" dirty="0" smtClean="0"/>
              <a:t> </a:t>
            </a:r>
            <a:r>
              <a:rPr lang="en-US" u="sng" dirty="0" smtClean="0"/>
              <a:t>now</a:t>
            </a:r>
            <a:r>
              <a:rPr lang="en-US" dirty="0" smtClean="0"/>
              <a:t>. – </a:t>
            </a:r>
            <a:r>
              <a:rPr lang="ru-RU" dirty="0" smtClean="0"/>
              <a:t>Он</a:t>
            </a:r>
            <a:r>
              <a:rPr lang="en-US" dirty="0" smtClean="0"/>
              <a:t>/</a:t>
            </a:r>
            <a:r>
              <a:rPr lang="ru-RU" dirty="0" smtClean="0"/>
              <a:t>Она читает </a:t>
            </a:r>
            <a:r>
              <a:rPr lang="ru-RU" u="sng" dirty="0" smtClean="0"/>
              <a:t>сейчас</a:t>
            </a:r>
            <a:endParaRPr lang="ru-RU" i="1" u="sng" dirty="0" smtClean="0"/>
          </a:p>
          <a:p>
            <a:r>
              <a:rPr lang="en-US" dirty="0" smtClean="0"/>
              <a:t>We</a:t>
            </a:r>
            <a:r>
              <a:rPr lang="ru-RU" dirty="0" smtClean="0"/>
              <a:t>/</a:t>
            </a:r>
            <a:r>
              <a:rPr lang="en-US" dirty="0" smtClean="0"/>
              <a:t>You/They </a:t>
            </a:r>
            <a:r>
              <a:rPr lang="en-US" b="1" dirty="0" smtClean="0"/>
              <a:t>are</a:t>
            </a:r>
            <a:r>
              <a:rPr lang="en-US" dirty="0" smtClean="0"/>
              <a:t> read</a:t>
            </a:r>
            <a:r>
              <a:rPr lang="en-US" b="1" dirty="0" smtClean="0"/>
              <a:t>ing</a:t>
            </a:r>
            <a:r>
              <a:rPr lang="en-US" dirty="0" smtClean="0"/>
              <a:t> </a:t>
            </a:r>
            <a:r>
              <a:rPr lang="en-US" u="sng" dirty="0" smtClean="0"/>
              <a:t>now</a:t>
            </a:r>
            <a:r>
              <a:rPr lang="en-US" dirty="0" smtClean="0"/>
              <a:t>.-</a:t>
            </a:r>
            <a:r>
              <a:rPr lang="ru-RU" dirty="0" smtClean="0"/>
              <a:t>Мы/Ты/Вы/Они </a:t>
            </a:r>
            <a:r>
              <a:rPr lang="ru-RU" dirty="0" smtClean="0"/>
              <a:t>читаем/читаешь/читаете/читают сейчас.</a:t>
            </a:r>
            <a:endParaRPr lang="ru-RU" i="1" dirty="0"/>
          </a:p>
        </p:txBody>
      </p:sp>
      <p:sp>
        <p:nvSpPr>
          <p:cNvPr id="8194" name="AutoShape 2" descr="Cartoon little boy playing piano Royalty Free Vector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Cartoon little boy playing piano Royalty Free Vector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Cartoon little boy playing piano Royalty Free Vector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023" y="551688"/>
            <a:ext cx="1764489" cy="2249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  <a:t>Present Continuous</a:t>
            </a:r>
            <a:r>
              <a:rPr lang="ru-RU" sz="3100" dirty="0" smtClean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ru-RU" sz="3100" dirty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  <a:t>слова-спутники </a:t>
            </a:r>
            <a:r>
              <a:rPr lang="ru-RU" sz="3100" dirty="0" smtClean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  <a:t>настоящего продолженного </a:t>
            </a:r>
            <a:r>
              <a:rPr lang="ru-RU" sz="3100" dirty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  <a:t>времени</a:t>
            </a:r>
            <a:r>
              <a:rPr lang="ru-RU" dirty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>
                <a:solidFill>
                  <a:srgbClr val="2D4191"/>
                </a:solidFill>
                <a:latin typeface="Tahoma" pitchFamily="34" charset="0"/>
                <a:cs typeface="Tahoma" pitchFamily="34" charset="0"/>
              </a:rPr>
            </a:b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sz="half" idx="1"/>
          </p:nvPr>
        </p:nvSpPr>
        <p:spPr>
          <a:xfrm>
            <a:off x="457200" y="2420889"/>
            <a:ext cx="4038600" cy="396044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английском языке в предложениях, построенных в 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настоящем продолженном </a:t>
            </a:r>
            <a:r>
              <a:rPr lang="ru-RU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времени (</a:t>
            </a:r>
            <a:r>
              <a:rPr lang="en-US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Present Continuous) </a:t>
            </a:r>
            <a:r>
              <a:rPr lang="ru-RU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можно встретить слова-подсказки, указывающие, что действие 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происходит сейчас. </a:t>
            </a:r>
            <a:endParaRPr lang="ru-RU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endParaRPr lang="ru-RU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endParaRPr lang="ru-RU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Выпиши и запомни эти слова:</a:t>
            </a:r>
          </a:p>
          <a:p>
            <a:endParaRPr lang="en-US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now– 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сейчас</a:t>
            </a:r>
            <a:endParaRPr lang="ru-RU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right now-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прямо сейчас</a:t>
            </a:r>
            <a:endParaRPr lang="ru-RU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а</a:t>
            </a:r>
            <a:r>
              <a:rPr lang="en-US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t this moment-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в данный (настоящий)момент</a:t>
            </a:r>
          </a:p>
          <a:p>
            <a:r>
              <a:rPr lang="en-US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s</a:t>
            </a:r>
            <a:r>
              <a:rPr lang="en-US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till-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еще, все еще, до сих пор</a:t>
            </a:r>
            <a:endParaRPr lang="ru-RU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  <a:p>
            <a:endParaRPr lang="en-US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0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Образование глаголов в </a:t>
            </a:r>
            <a:r>
              <a:rPr lang="en-US" dirty="0"/>
              <a:t>Present Continuous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1832102"/>
          </a:xfrm>
        </p:spPr>
        <p:txBody>
          <a:bodyPr/>
          <a:lstStyle/>
          <a:p>
            <a:r>
              <a:rPr lang="ru-RU" dirty="0" smtClean="0"/>
              <a:t>Если инфинитив оканчивается на немое –</a:t>
            </a:r>
            <a:r>
              <a:rPr lang="ru-RU" dirty="0" smtClean="0"/>
              <a:t>е</a:t>
            </a:r>
            <a:r>
              <a:rPr lang="en-US" dirty="0" smtClean="0"/>
              <a:t>,</a:t>
            </a:r>
            <a:r>
              <a:rPr lang="ru-RU" dirty="0" smtClean="0"/>
              <a:t>то </a:t>
            </a:r>
            <a:r>
              <a:rPr lang="ru-RU" dirty="0" smtClean="0"/>
              <a:t>перед окончанием –</a:t>
            </a:r>
            <a:r>
              <a:rPr lang="en-US" dirty="0" err="1" smtClean="0"/>
              <a:t>ing</a:t>
            </a:r>
            <a:r>
              <a:rPr lang="ru-RU" dirty="0" smtClean="0"/>
              <a:t> оно опускается.</a:t>
            </a:r>
          </a:p>
          <a:p>
            <a:r>
              <a:rPr lang="ru-RU" dirty="0" smtClean="0"/>
              <a:t>Пример: </a:t>
            </a:r>
            <a:r>
              <a:rPr lang="en-US" dirty="0" smtClean="0"/>
              <a:t>to write-wri</a:t>
            </a:r>
            <a:r>
              <a:rPr lang="en-US" u="sng" dirty="0" smtClean="0"/>
              <a:t>ting</a:t>
            </a:r>
            <a:endParaRPr lang="ru-RU" u="sng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1832102"/>
          </a:xfrm>
        </p:spPr>
        <p:txBody>
          <a:bodyPr/>
          <a:lstStyle/>
          <a:p>
            <a:r>
              <a:rPr lang="ru-RU" dirty="0" smtClean="0"/>
              <a:t>Если инфинитив заканчивается на </a:t>
            </a:r>
            <a:r>
              <a:rPr lang="en-US" dirty="0" smtClean="0"/>
              <a:t>–y, </a:t>
            </a:r>
            <a:r>
              <a:rPr lang="ru-RU" dirty="0" smtClean="0"/>
              <a:t>то окончание </a:t>
            </a:r>
            <a:r>
              <a:rPr lang="en-US" dirty="0" smtClean="0"/>
              <a:t>-</a:t>
            </a:r>
            <a:r>
              <a:rPr lang="en-US" dirty="0" err="1" smtClean="0"/>
              <a:t>ing</a:t>
            </a:r>
            <a:r>
              <a:rPr lang="en-US" dirty="0" smtClean="0"/>
              <a:t>  </a:t>
            </a:r>
            <a:r>
              <a:rPr lang="ru-RU" dirty="0" smtClean="0"/>
              <a:t>просто добавляется к инфинитиву</a:t>
            </a:r>
            <a:r>
              <a:rPr lang="en-US" dirty="0"/>
              <a:t>.</a:t>
            </a:r>
            <a:endParaRPr lang="ru-RU" dirty="0" smtClean="0"/>
          </a:p>
          <a:p>
            <a:r>
              <a:rPr lang="ru-RU" dirty="0" smtClean="0"/>
              <a:t>Пример:</a:t>
            </a:r>
            <a:r>
              <a:rPr lang="en-US" dirty="0" smtClean="0"/>
              <a:t>to play-pla</a:t>
            </a:r>
            <a:r>
              <a:rPr lang="en-US" u="sng" dirty="0" smtClean="0"/>
              <a:t>ying</a:t>
            </a:r>
            <a:endParaRPr lang="ru-RU" u="sng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4581128"/>
            <a:ext cx="4041648" cy="2013590"/>
          </a:xfrm>
        </p:spPr>
        <p:txBody>
          <a:bodyPr/>
          <a:lstStyle/>
          <a:p>
            <a:r>
              <a:rPr lang="ru-RU" dirty="0" smtClean="0"/>
              <a:t>Если инфинитив оканчивается на одну согласную, то конечная согласная удваивается.</a:t>
            </a:r>
          </a:p>
          <a:p>
            <a:r>
              <a:rPr lang="ru-RU" dirty="0" smtClean="0"/>
              <a:t>Пример: </a:t>
            </a:r>
            <a:r>
              <a:rPr lang="en-US" dirty="0" smtClean="0"/>
              <a:t>to sit-sit</a:t>
            </a:r>
            <a:r>
              <a:rPr lang="en-US" b="1" u="sng" dirty="0" smtClean="0"/>
              <a:t>ting</a:t>
            </a:r>
            <a:endParaRPr lang="ru-RU" b="1" u="sng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4581127"/>
            <a:ext cx="4041775" cy="2013591"/>
          </a:xfrm>
        </p:spPr>
        <p:txBody>
          <a:bodyPr/>
          <a:lstStyle/>
          <a:p>
            <a:r>
              <a:rPr lang="ru-RU" dirty="0" smtClean="0"/>
              <a:t>Окончание/суффикс </a:t>
            </a:r>
            <a:r>
              <a:rPr lang="en-US" dirty="0" smtClean="0"/>
              <a:t>–</a:t>
            </a:r>
            <a:r>
              <a:rPr lang="en-US" b="1" dirty="0" err="1" smtClean="0"/>
              <a:t>ing</a:t>
            </a:r>
            <a:r>
              <a:rPr lang="ru-RU" b="1" dirty="0" smtClean="0"/>
              <a:t> </a:t>
            </a:r>
            <a:r>
              <a:rPr lang="ru-RU" dirty="0" smtClean="0"/>
              <a:t>всегда произносится как носовой звук </a:t>
            </a:r>
            <a:r>
              <a:rPr lang="en-US" dirty="0" smtClean="0"/>
              <a:t>[-IN] </a:t>
            </a:r>
            <a:r>
              <a:rPr lang="ru-RU" dirty="0" smtClean="0"/>
              <a:t>в котором не должен слышаться звук </a:t>
            </a:r>
            <a:r>
              <a:rPr lang="en-US" dirty="0" smtClean="0"/>
              <a:t>[g].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41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Образование глаголов в </a:t>
            </a:r>
            <a:r>
              <a:rPr lang="en-US" dirty="0" smtClean="0"/>
              <a:t>Present Continuous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67744" y="2249424"/>
            <a:ext cx="3096344" cy="4525963"/>
          </a:xfrm>
        </p:spPr>
        <p:txBody>
          <a:bodyPr/>
          <a:lstStyle/>
          <a:p>
            <a:r>
              <a:rPr lang="en-US" dirty="0" smtClean="0"/>
              <a:t>Run</a:t>
            </a:r>
          </a:p>
          <a:p>
            <a:r>
              <a:rPr lang="en-US" dirty="0" smtClean="0"/>
              <a:t>Ride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Write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Finish</a:t>
            </a:r>
          </a:p>
          <a:p>
            <a:r>
              <a:rPr lang="en-US" dirty="0" smtClean="0"/>
              <a:t>Get</a:t>
            </a:r>
          </a:p>
          <a:p>
            <a:r>
              <a:rPr lang="en-US" dirty="0" smtClean="0"/>
              <a:t>Dress</a:t>
            </a:r>
          </a:p>
          <a:p>
            <a:r>
              <a:rPr lang="en-US" dirty="0"/>
              <a:t>S</a:t>
            </a:r>
            <a:r>
              <a:rPr lang="en-US" dirty="0" smtClean="0"/>
              <a:t>wim</a:t>
            </a:r>
          </a:p>
          <a:p>
            <a:r>
              <a:rPr lang="en-US" dirty="0" smtClean="0"/>
              <a:t>Play</a:t>
            </a:r>
          </a:p>
          <a:p>
            <a:r>
              <a:rPr lang="en-US" dirty="0" smtClean="0"/>
              <a:t>Spell</a:t>
            </a:r>
          </a:p>
          <a:p>
            <a:r>
              <a:rPr lang="en-US" dirty="0"/>
              <a:t>G</a:t>
            </a:r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12160" y="2249424"/>
            <a:ext cx="2674640" cy="4525963"/>
          </a:xfrm>
        </p:spPr>
        <p:txBody>
          <a:bodyPr/>
          <a:lstStyle/>
          <a:p>
            <a:r>
              <a:rPr lang="en-US" dirty="0" smtClean="0"/>
              <a:t>Running</a:t>
            </a:r>
          </a:p>
          <a:p>
            <a:r>
              <a:rPr lang="en-US" dirty="0" smtClean="0"/>
              <a:t>Riding</a:t>
            </a:r>
          </a:p>
          <a:p>
            <a:r>
              <a:rPr lang="en-US" dirty="0" smtClean="0"/>
              <a:t>Reading</a:t>
            </a:r>
          </a:p>
          <a:p>
            <a:r>
              <a:rPr lang="en-US" dirty="0" smtClean="0"/>
              <a:t>Writing</a:t>
            </a:r>
          </a:p>
          <a:p>
            <a:r>
              <a:rPr lang="en-US" dirty="0" smtClean="0"/>
              <a:t>Beginning</a:t>
            </a:r>
          </a:p>
          <a:p>
            <a:r>
              <a:rPr lang="en-US" dirty="0" smtClean="0"/>
              <a:t>Finishing</a:t>
            </a:r>
          </a:p>
          <a:p>
            <a:r>
              <a:rPr lang="en-US" dirty="0" smtClean="0"/>
              <a:t>Getting</a:t>
            </a:r>
          </a:p>
          <a:p>
            <a:r>
              <a:rPr lang="en-US" dirty="0" smtClean="0"/>
              <a:t>Dressing</a:t>
            </a:r>
          </a:p>
          <a:p>
            <a:r>
              <a:rPr lang="en-US" dirty="0" smtClean="0"/>
              <a:t>Swimming</a:t>
            </a:r>
          </a:p>
          <a:p>
            <a:r>
              <a:rPr lang="en-US" dirty="0" smtClean="0"/>
              <a:t>Playing</a:t>
            </a:r>
          </a:p>
          <a:p>
            <a:r>
              <a:rPr lang="en-US" dirty="0" smtClean="0"/>
              <a:t>Spelling</a:t>
            </a:r>
          </a:p>
          <a:p>
            <a:r>
              <a:rPr lang="en-US" dirty="0" smtClean="0"/>
              <a:t>Going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79794"/>
            <a:ext cx="259228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09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692697"/>
            <a:ext cx="7772400" cy="1368152"/>
          </a:xfrm>
        </p:spPr>
        <p:txBody>
          <a:bodyPr/>
          <a:lstStyle/>
          <a:p>
            <a:r>
              <a:rPr lang="ru-RU" sz="2800" dirty="0" smtClean="0"/>
              <a:t>Посмотри на следующие предложения и скажи в каких говорится о том, что действие происходит сейчас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3384376"/>
          </a:xfrm>
        </p:spPr>
        <p:txBody>
          <a:bodyPr/>
          <a:lstStyle/>
          <a:p>
            <a:pPr marL="502920" indent="-457200">
              <a:buAutoNum type="arabicParenR"/>
            </a:pPr>
            <a:r>
              <a:rPr lang="en-US" dirty="0" smtClean="0"/>
              <a:t>Mary and Ann are swimming now.</a:t>
            </a:r>
          </a:p>
          <a:p>
            <a:pPr marL="502920" indent="-457200">
              <a:buAutoNum type="arabicParenR"/>
            </a:pPr>
            <a:r>
              <a:rPr lang="en-US" dirty="0" smtClean="0"/>
              <a:t>The boy is watching television.</a:t>
            </a:r>
          </a:p>
          <a:p>
            <a:pPr marL="502920" indent="-457200">
              <a:buAutoNum type="arabicParenR"/>
            </a:pPr>
            <a:r>
              <a:rPr lang="en-US" dirty="0" smtClean="0"/>
              <a:t>Nick gets up at six.</a:t>
            </a:r>
          </a:p>
          <a:p>
            <a:pPr marL="502920" indent="-457200">
              <a:buAutoNum type="arabicParenR"/>
            </a:pPr>
            <a:r>
              <a:rPr lang="en-US" dirty="0" smtClean="0"/>
              <a:t>Ted is listening to music.</a:t>
            </a:r>
          </a:p>
          <a:p>
            <a:pPr marL="502920" indent="-457200">
              <a:buAutoNum type="arabicParenR"/>
            </a:pPr>
            <a:r>
              <a:rPr lang="en-US" dirty="0" smtClean="0"/>
              <a:t>We usually dress in our bedrooms.</a:t>
            </a:r>
          </a:p>
          <a:p>
            <a:pPr marL="502920" indent="-457200">
              <a:buAutoNum type="arabicParenR"/>
            </a:pPr>
            <a:r>
              <a:rPr lang="en-US" dirty="0" smtClean="0"/>
              <a:t>The film finishes at eight. </a:t>
            </a:r>
          </a:p>
          <a:p>
            <a:pPr marL="502920" indent="-457200">
              <a:buAutoNum type="arabicParenR"/>
            </a:pPr>
            <a:r>
              <a:rPr lang="en-US" dirty="0" smtClean="0"/>
              <a:t>They are having lunch.</a:t>
            </a:r>
          </a:p>
          <a:p>
            <a:pPr marL="502920" indent="-457200">
              <a:buAutoNum type="arabicParenR"/>
            </a:pPr>
            <a:r>
              <a:rPr lang="en-US" dirty="0" smtClean="0"/>
              <a:t>They have breakfast at 9 a.m.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23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Краткая форма глаголов в </a:t>
            </a:r>
            <a:r>
              <a:rPr lang="en-US" dirty="0"/>
              <a:t>P</a:t>
            </a:r>
            <a:r>
              <a:rPr lang="en-US" dirty="0" smtClean="0"/>
              <a:t>resent Continuous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20889"/>
            <a:ext cx="3754760" cy="374441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 am playing.</a:t>
            </a:r>
          </a:p>
          <a:p>
            <a:r>
              <a:rPr lang="en-US" dirty="0" smtClean="0"/>
              <a:t>He is playing.</a:t>
            </a:r>
          </a:p>
          <a:p>
            <a:r>
              <a:rPr lang="en-US" dirty="0" smtClean="0"/>
              <a:t>She is playing.</a:t>
            </a:r>
          </a:p>
          <a:p>
            <a:r>
              <a:rPr lang="en-US" dirty="0" smtClean="0"/>
              <a:t>It is playing.</a:t>
            </a:r>
          </a:p>
          <a:p>
            <a:r>
              <a:rPr lang="en-US" dirty="0" smtClean="0"/>
              <a:t>We are playing.</a:t>
            </a:r>
          </a:p>
          <a:p>
            <a:r>
              <a:rPr lang="en-US" dirty="0" smtClean="0"/>
              <a:t>You are playing.</a:t>
            </a:r>
          </a:p>
          <a:p>
            <a:r>
              <a:rPr lang="en-US" dirty="0" smtClean="0"/>
              <a:t>They are playing.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420889"/>
            <a:ext cx="4038600" cy="345638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I’m playing.</a:t>
            </a:r>
          </a:p>
          <a:p>
            <a:r>
              <a:rPr lang="en-US" dirty="0" smtClean="0"/>
              <a:t>He’s </a:t>
            </a:r>
            <a:r>
              <a:rPr lang="en-US" dirty="0"/>
              <a:t>playing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She’s playing.</a:t>
            </a:r>
          </a:p>
          <a:p>
            <a:r>
              <a:rPr lang="en-US" dirty="0" smtClean="0"/>
              <a:t>It’s playing.</a:t>
            </a:r>
          </a:p>
          <a:p>
            <a:r>
              <a:rPr lang="en-US" dirty="0" smtClean="0"/>
              <a:t>We’re playing.</a:t>
            </a:r>
          </a:p>
          <a:p>
            <a:r>
              <a:rPr lang="en-US" dirty="0" smtClean="0"/>
              <a:t>You’re playing.</a:t>
            </a:r>
          </a:p>
          <a:p>
            <a:r>
              <a:rPr lang="en-US" dirty="0" smtClean="0"/>
              <a:t>They’re </a:t>
            </a:r>
            <a:r>
              <a:rPr lang="en-US" dirty="0"/>
              <a:t>playing.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6379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Чтобы сказать, что какое-либо действие в данный момент не происходит, в предложение после форм </a:t>
            </a:r>
            <a:r>
              <a:rPr lang="en-US" sz="2400" b="1" dirty="0" smtClean="0"/>
              <a:t>am,is,are</a:t>
            </a:r>
            <a:r>
              <a:rPr lang="en-US" sz="2400" dirty="0" smtClean="0"/>
              <a:t> </a:t>
            </a:r>
            <a:r>
              <a:rPr lang="ru-RU" sz="2400" dirty="0" smtClean="0"/>
              <a:t>следует поставить отрицание </a:t>
            </a:r>
            <a:r>
              <a:rPr lang="en-US" sz="2400" b="1" dirty="0" smtClean="0"/>
              <a:t>not- (</a:t>
            </a:r>
            <a:r>
              <a:rPr lang="ru-RU" sz="2400" b="1" dirty="0" smtClean="0"/>
              <a:t>не)</a:t>
            </a:r>
            <a:endParaRPr lang="ru-RU" sz="24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361560"/>
          </a:xfrm>
        </p:spPr>
        <p:txBody>
          <a:bodyPr/>
          <a:lstStyle/>
          <a:p>
            <a:r>
              <a:rPr lang="en-US" dirty="0" smtClean="0"/>
              <a:t>I am (I’m) not jumping now.</a:t>
            </a:r>
          </a:p>
          <a:p>
            <a:endParaRPr lang="en-US" dirty="0" smtClean="0"/>
          </a:p>
          <a:p>
            <a:r>
              <a:rPr lang="en-US" dirty="0" smtClean="0"/>
              <a:t>He is not (He’s not/ he isn’t) cooking now.</a:t>
            </a:r>
          </a:p>
          <a:p>
            <a:endParaRPr lang="en-US" dirty="0" smtClean="0"/>
          </a:p>
          <a:p>
            <a:r>
              <a:rPr lang="en-US" dirty="0" smtClean="0"/>
              <a:t>We are not ( We’re not/ We aren’t) washing up now.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222</TotalTime>
  <Words>507</Words>
  <Application>Microsoft Office PowerPoint</Application>
  <PresentationFormat>Экран (4:3)</PresentationFormat>
  <Paragraphs>102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Calibri</vt:lpstr>
      <vt:lpstr>Georgia</vt:lpstr>
      <vt:lpstr>Tahoma</vt:lpstr>
      <vt:lpstr>Times New Roman</vt:lpstr>
      <vt:lpstr>Trebuchet MS</vt:lpstr>
      <vt:lpstr>Wingdings 2</vt:lpstr>
      <vt:lpstr>Городская</vt:lpstr>
      <vt:lpstr>Present Continuous- Настоящее продолженное  время</vt:lpstr>
      <vt:lpstr>Презентация PowerPoint</vt:lpstr>
      <vt:lpstr>For example.Например.</vt:lpstr>
      <vt:lpstr>Present Continuous: слова-спутники настоящего продолженного времени </vt:lpstr>
      <vt:lpstr>Образование глаголов в Present Continuous</vt:lpstr>
      <vt:lpstr>Образование глаголов в Present Continuous</vt:lpstr>
      <vt:lpstr>Посмотри на следующие предложения и скажи в каких говорится о том, что действие происходит сейчас.</vt:lpstr>
      <vt:lpstr>Краткая форма глаголов в Present Continuous</vt:lpstr>
      <vt:lpstr>Чтобы сказать, что какое-либо действие в данный момент не происходит, в предложение после форм am,is,are следует поставить отрицание not- (не)</vt:lpstr>
      <vt:lpstr>Вопросительная форма в Present Continuous В вопросительном предложении вспомогательный глагол be выносится на место перед подлежащим, а основной глагол остается после него: </vt:lpstr>
      <vt:lpstr>Thanks for watching!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Грамматика в </dc:title>
  <dc:creator>Катя</dc:creator>
  <cp:lastModifiedBy>Пользователь</cp:lastModifiedBy>
  <cp:revision>26</cp:revision>
  <dcterms:created xsi:type="dcterms:W3CDTF">2020-04-27T11:23:54Z</dcterms:created>
  <dcterms:modified xsi:type="dcterms:W3CDTF">2021-01-25T12:10:22Z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169624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D8.0.4</vt:lpwstr>
  </property>
</Properties>
</file>