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67" r:id="rId6"/>
    <p:sldId id="259" r:id="rId7"/>
    <p:sldId id="260" r:id="rId8"/>
    <p:sldId id="274" r:id="rId9"/>
    <p:sldId id="275" r:id="rId10"/>
    <p:sldId id="289" r:id="rId11"/>
    <p:sldId id="290" r:id="rId12"/>
    <p:sldId id="261" r:id="rId13"/>
    <p:sldId id="262" r:id="rId14"/>
    <p:sldId id="263" r:id="rId15"/>
    <p:sldId id="264" r:id="rId16"/>
    <p:sldId id="265" r:id="rId17"/>
    <p:sldId id="268" r:id="rId18"/>
    <p:sldId id="269" r:id="rId19"/>
    <p:sldId id="270" r:id="rId20"/>
    <p:sldId id="271" r:id="rId21"/>
    <p:sldId id="272" r:id="rId22"/>
    <p:sldId id="273" r:id="rId23"/>
    <p:sldId id="276" r:id="rId24"/>
    <p:sldId id="277" r:id="rId25"/>
    <p:sldId id="278" r:id="rId26"/>
    <p:sldId id="279" r:id="rId27"/>
    <p:sldId id="280" r:id="rId28"/>
    <p:sldId id="291" r:id="rId29"/>
    <p:sldId id="292" r:id="rId30"/>
    <p:sldId id="281" r:id="rId31"/>
    <p:sldId id="282" r:id="rId32"/>
    <p:sldId id="284" r:id="rId33"/>
    <p:sldId id="285" r:id="rId34"/>
    <p:sldId id="286" r:id="rId35"/>
    <p:sldId id="293" r:id="rId36"/>
    <p:sldId id="287" r:id="rId37"/>
    <p:sldId id="288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BF3B8-D7BE-48A0-879A-A1932B98AE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4557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E56C4-A7E2-43CE-B6EB-AD9F4002E7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224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3861B-9A1F-403D-A19B-DD4C695D9C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6768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122F9-1D53-416D-954D-7F1D8B8087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208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ECD2D-059F-47AA-AC18-847BE06726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717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F5A5A-C658-4873-A395-7DD4E162AB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411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3DEB7-A307-4ED6-A0BE-3718719351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595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4BE7E6-57FE-4CF5-833F-2E6B53D7A2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720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C7781-3549-4673-A77D-C93DD970A7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950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D5B97-E4C9-410F-A0FB-50702FAF8F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300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A726F-AFE5-4437-925D-5BFE61D7D6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410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49221E-DFC8-4EBF-B04B-8ED7F2E4D93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196752"/>
            <a:ext cx="7772400" cy="2838673"/>
          </a:xfrm>
        </p:spPr>
        <p:txBody>
          <a:bodyPr/>
          <a:lstStyle/>
          <a:p>
            <a:r>
              <a:rPr lang="ru-RU" altLang="ru-RU" b="1" dirty="0" smtClean="0">
                <a:solidFill>
                  <a:srgbClr val="7030A0"/>
                </a:solidFill>
                <a:latin typeface="+mn-lt"/>
              </a:rPr>
              <a:t>«Что я знаю о </a:t>
            </a:r>
            <a:r>
              <a:rPr lang="ru-RU" altLang="ru-RU" b="1" smtClean="0">
                <a:solidFill>
                  <a:srgbClr val="7030A0"/>
                </a:solidFill>
                <a:latin typeface="+mn-lt"/>
              </a:rPr>
              <a:t>народах России» </a:t>
            </a:r>
            <a:endParaRPr lang="ru-RU" altLang="ru-RU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5157788"/>
            <a:ext cx="6400800" cy="792162"/>
          </a:xfrm>
        </p:spPr>
        <p:txBody>
          <a:bodyPr/>
          <a:lstStyle/>
          <a:p>
            <a:endParaRPr lang="ru-RU" alt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4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</a:rPr>
              <a:t>У </a:t>
            </a:r>
            <a:r>
              <a:rPr lang="ru-RU" sz="4400" dirty="0">
                <a:solidFill>
                  <a:schemeClr val="tx1"/>
                </a:solidFill>
              </a:rPr>
              <a:t>какого народа имеется в доме «комната гостя»?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12515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4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5400" dirty="0" smtClean="0">
                <a:solidFill>
                  <a:schemeClr val="bg1"/>
                </a:solidFill>
              </a:rPr>
              <a:t>Кавказский народ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88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>
              <a:solidFill>
                <a:srgbClr val="FFFF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lvl="0" indent="0" algn="just">
              <a:buNone/>
            </a:pPr>
            <a:r>
              <a:rPr lang="ru-RU" dirty="0">
                <a:solidFill>
                  <a:schemeClr val="tx1"/>
                </a:solidFill>
              </a:rPr>
              <a:t>Как называется последний многодневный пост в году. Он начинается 15 (28 по новому стилю) ноября и продолжается до 25 декабря (7 января), длится сорок дней и потому именуется в Церковном уставе, как и Великий пост, </a:t>
            </a:r>
            <a:r>
              <a:rPr lang="ru-RU" dirty="0" err="1">
                <a:solidFill>
                  <a:schemeClr val="tx1"/>
                </a:solidFill>
              </a:rPr>
              <a:t>Четыредесятницей</a:t>
            </a:r>
            <a:r>
              <a:rPr lang="ru-RU" dirty="0">
                <a:solidFill>
                  <a:schemeClr val="tx1"/>
                </a:solidFill>
              </a:rPr>
              <a:t>. Поскольку заговенье на пост приходится в день памяти св. апостола Филиппа (14 ноября ст. ст.), то этот пост называют также Филипповым. </a:t>
            </a:r>
            <a:endParaRPr lang="ru-RU" alt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>
              <a:solidFill>
                <a:srgbClr val="FFFF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alt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91680" y="3278594"/>
            <a:ext cx="582721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 smtClean="0">
                <a:solidFill>
                  <a:schemeClr val="bg1"/>
                </a:solidFill>
                <a:latin typeface="+mn-lt"/>
              </a:rPr>
              <a:t>Рождественский пост</a:t>
            </a:r>
            <a:endParaRPr lang="ru-RU" sz="44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>
              <a:solidFill>
                <a:srgbClr val="FFFF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lvl="0" indent="0" algn="just">
              <a:buNone/>
            </a:pPr>
            <a:r>
              <a:rPr lang="ru-RU" sz="2800" dirty="0">
                <a:solidFill>
                  <a:schemeClr val="tx1"/>
                </a:solidFill>
              </a:rPr>
              <a:t>Массовый и популярный праздник татарского народа. Включает в себя народные гуляния, различные обряды и игры. Дословно означает «Праздник Плуга». Женщины на праздник надевают свои самые красивые украшения, в гривы лошадей вплетают ленточки, подвешивают к дуге колокольчики. Все собираются на майдане – большом  лугу. Развлечений на празднике великое множество. Главное - национальная борьба - </a:t>
            </a:r>
            <a:r>
              <a:rPr lang="ru-RU" sz="2800" dirty="0" err="1">
                <a:solidFill>
                  <a:schemeClr val="tx1"/>
                </a:solidFill>
              </a:rPr>
              <a:t>курэш</a:t>
            </a:r>
            <a:r>
              <a:rPr lang="ru-RU" sz="2800" dirty="0">
                <a:solidFill>
                  <a:schemeClr val="tx1"/>
                </a:solidFill>
              </a:rPr>
              <a:t>. Как называется праздник? </a:t>
            </a:r>
            <a:endParaRPr lang="ru-RU" alt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>
              <a:solidFill>
                <a:srgbClr val="FFFF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556792"/>
            <a:ext cx="8229600" cy="4525963"/>
          </a:xfrm>
        </p:spPr>
        <p:txBody>
          <a:bodyPr/>
          <a:lstStyle/>
          <a:p>
            <a:pPr marL="0" lvl="0" indent="0" algn="ctr">
              <a:buNone/>
            </a:pPr>
            <a:endParaRPr lang="ru-RU" sz="5400" dirty="0" smtClean="0">
              <a:solidFill>
                <a:schemeClr val="bg1"/>
              </a:solidFill>
            </a:endParaRPr>
          </a:p>
          <a:p>
            <a:pPr marL="0" lvl="0" indent="0" algn="ctr">
              <a:buNone/>
            </a:pPr>
            <a:r>
              <a:rPr lang="ru-RU" sz="5400" dirty="0" smtClean="0">
                <a:solidFill>
                  <a:schemeClr val="bg1"/>
                </a:solidFill>
              </a:rPr>
              <a:t>Сабантуй</a:t>
            </a:r>
          </a:p>
          <a:p>
            <a:endParaRPr lang="ru-RU" altLang="ru-RU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>
              <a:solidFill>
                <a:srgbClr val="FFFF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29600" cy="466997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Одной из интереснейших народных традиций азербайджанцев является праздник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Навруз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». Как вы считаете что это 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переводе  означает? 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«Новый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день» - праздник весны, радости,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обновления природы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Праздник начало зимы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Праздник мира и добра </a:t>
            </a:r>
          </a:p>
          <a:p>
            <a:pPr marL="514350" indent="-514350" algn="just">
              <a:buAutoNum type="arabicPeriod"/>
            </a:pP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alt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0" indent="0" algn="ctr">
              <a:buNone/>
            </a:pPr>
            <a:r>
              <a:rPr lang="ru-RU" sz="4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«Новый день» - праздник весны, радости, обновления природы.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312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какой праздник украшают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дом срезанной вербой,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пекут 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сдобные хлеба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красят 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яйца (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Крашенки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посещают 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церковь,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ходят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друг к другу в гости,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обмениваются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встрече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крашенками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приветствуют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друг друга: «Христос воскрес!» - «Воистину воскрес!»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093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54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5400" dirty="0" smtClean="0">
                <a:solidFill>
                  <a:schemeClr val="bg1"/>
                </a:solidFill>
              </a:rPr>
              <a:t>Пасха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20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solidFill>
                  <a:schemeClr val="tx1"/>
                </a:solidFill>
              </a:rPr>
              <a:t>Они </a:t>
            </a:r>
            <a:r>
              <a:rPr lang="ru-RU" sz="4000" dirty="0">
                <a:solidFill>
                  <a:schemeClr val="tx1"/>
                </a:solidFill>
              </a:rPr>
              <a:t>поклоняются культу медведя и бережно хранят мифы, легенды и предания своих </a:t>
            </a:r>
            <a:r>
              <a:rPr lang="ru-RU" sz="4000" dirty="0" smtClean="0">
                <a:solidFill>
                  <a:schemeClr val="tx1"/>
                </a:solidFill>
              </a:rPr>
              <a:t>предков. </a:t>
            </a:r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tx1"/>
                </a:solidFill>
              </a:rPr>
              <a:t>О каких народах идет речь?</a:t>
            </a:r>
            <a:endParaRPr lang="ru-RU" sz="4000" dirty="0"/>
          </a:p>
          <a:p>
            <a:pPr marL="0" indent="0" algn="ctr">
              <a:buNone/>
            </a:pPr>
            <a:endParaRPr lang="ru-RU" altLang="ru-RU" sz="4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4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</a:rPr>
              <a:t>У </a:t>
            </a:r>
            <a:r>
              <a:rPr lang="ru-RU" sz="4400" dirty="0">
                <a:solidFill>
                  <a:schemeClr val="tx1"/>
                </a:solidFill>
              </a:rPr>
              <a:t>какого народа национальное блюдо </a:t>
            </a:r>
            <a:r>
              <a:rPr lang="ru-RU" sz="4400" dirty="0" err="1">
                <a:solidFill>
                  <a:schemeClr val="tx1"/>
                </a:solidFill>
              </a:rPr>
              <a:t>чак-чак</a:t>
            </a:r>
            <a:r>
              <a:rPr lang="ru-RU" sz="4400" dirty="0">
                <a:solidFill>
                  <a:schemeClr val="tx1"/>
                </a:solidFill>
              </a:rPr>
              <a:t>?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61676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8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4800" dirty="0" smtClean="0">
                <a:solidFill>
                  <a:schemeClr val="bg1"/>
                </a:solidFill>
              </a:rPr>
              <a:t>Татарский народ 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89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4400" dirty="0">
                <a:solidFill>
                  <a:schemeClr val="tx1"/>
                </a:solidFill>
              </a:rPr>
              <a:t>Сегодня промежуток времени в 7 дней мы называем неделей. А как  называли его наши предки?</a:t>
            </a:r>
            <a:r>
              <a:rPr lang="ru-RU" sz="4400" b="1" dirty="0">
                <a:solidFill>
                  <a:schemeClr val="tx1"/>
                </a:solidFill>
              </a:rPr>
              <a:t>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84651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8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5400" dirty="0" smtClean="0">
                <a:solidFill>
                  <a:schemeClr val="bg1"/>
                </a:solidFill>
              </a:rPr>
              <a:t>Седмица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06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>
              <a:buNone/>
            </a:pPr>
            <a:r>
              <a:rPr lang="ru-RU" sz="4000" dirty="0" smtClean="0">
                <a:solidFill>
                  <a:schemeClr val="tx1"/>
                </a:solidFill>
              </a:rPr>
              <a:t>В </a:t>
            </a:r>
            <a:r>
              <a:rPr lang="ru-RU" sz="4000" dirty="0">
                <a:solidFill>
                  <a:schemeClr val="tx1"/>
                </a:solidFill>
              </a:rPr>
              <a:t>Древней Руси деньгами служили серебряные бруски. Их называли гривны. Если вещь стоила меньше, чем брусок, то от нее отрубали половину. Как называлась отрубленная часть бруска?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8518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8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4800" dirty="0" smtClean="0">
                <a:solidFill>
                  <a:schemeClr val="bg1"/>
                </a:solidFill>
              </a:rPr>
              <a:t>Рубль 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4400" dirty="0"/>
              <a:t>П</a:t>
            </a:r>
            <a:r>
              <a:rPr lang="ru-RU" sz="4400" dirty="0" smtClean="0">
                <a:solidFill>
                  <a:schemeClr val="tx1"/>
                </a:solidFill>
              </a:rPr>
              <a:t>редмет, родиной которого Россия не является, но,  тем не менее,  ни один иностранец не покидает нашу страну, не купив его в качестве сувенира. </a:t>
            </a:r>
            <a:endParaRPr lang="ru-RU" sz="4400" dirty="0" smtClean="0"/>
          </a:p>
          <a:p>
            <a:pPr algn="just"/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73845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8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5400" dirty="0" smtClean="0">
                <a:solidFill>
                  <a:schemeClr val="bg1"/>
                </a:solidFill>
              </a:rPr>
              <a:t>Матрешка 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25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800" dirty="0" smtClean="0"/>
          </a:p>
          <a:p>
            <a:pPr marL="0" indent="0" algn="ctr">
              <a:buNone/>
            </a:pPr>
            <a:r>
              <a:rPr lang="ru-RU" sz="4800" dirty="0" smtClean="0"/>
              <a:t>Какая страна является родиной матрешки?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60366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54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5400" dirty="0" smtClean="0">
                <a:solidFill>
                  <a:schemeClr val="bg1"/>
                </a:solidFill>
              </a:rPr>
              <a:t>Япония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3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altLang="ru-RU" sz="44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altLang="ru-RU" sz="4800" b="1" dirty="0" smtClean="0">
                <a:solidFill>
                  <a:schemeClr val="bg1"/>
                </a:solidFill>
              </a:rPr>
              <a:t>Коренные малочисленные народы Севера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8061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ru-RU" sz="4000" dirty="0" smtClean="0">
                <a:solidFill>
                  <a:schemeClr val="tx1"/>
                </a:solidFill>
              </a:rPr>
              <a:t>О какой народности идет речь? На </a:t>
            </a:r>
            <a:r>
              <a:rPr lang="ru-RU" sz="4000" dirty="0">
                <a:solidFill>
                  <a:schemeClr val="tx1"/>
                </a:solidFill>
              </a:rPr>
              <a:t>новоселье гости должны принести по булке. Также, по традиции, перед входом в новое жилище гости кидают через порог пригоршню монет.</a:t>
            </a:r>
          </a:p>
          <a:p>
            <a:pPr algn="just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9099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54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5400" dirty="0" smtClean="0">
                <a:solidFill>
                  <a:schemeClr val="bg1"/>
                </a:solidFill>
              </a:rPr>
              <a:t>Украинцы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14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just">
              <a:buNone/>
            </a:pPr>
            <a:r>
              <a:rPr lang="ru-RU" sz="3600" dirty="0" smtClean="0">
                <a:solidFill>
                  <a:schemeClr val="tx1"/>
                </a:solidFill>
              </a:rPr>
              <a:t>О каком предмете идет речь: </a:t>
            </a:r>
          </a:p>
          <a:p>
            <a:pPr marL="0" indent="0" algn="just">
              <a:buNone/>
            </a:pPr>
            <a:r>
              <a:rPr lang="ru-RU" sz="3600" dirty="0"/>
              <a:t>-</a:t>
            </a:r>
            <a:r>
              <a:rPr lang="ru-RU" sz="3600" dirty="0" smtClean="0">
                <a:solidFill>
                  <a:schemeClr val="tx1"/>
                </a:solidFill>
              </a:rPr>
              <a:t>при </a:t>
            </a:r>
            <a:r>
              <a:rPr lang="ru-RU" sz="3600" dirty="0">
                <a:solidFill>
                  <a:schemeClr val="tx1"/>
                </a:solidFill>
              </a:rPr>
              <a:t>необходимости может стать    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chemeClr val="tx1"/>
                </a:solidFill>
              </a:rPr>
              <a:t>мешком;</a:t>
            </a:r>
          </a:p>
          <a:p>
            <a:pPr marL="0" indent="0" algn="just">
              <a:buNone/>
            </a:pPr>
            <a:r>
              <a:rPr lang="ru-RU" sz="3600" dirty="0"/>
              <a:t>-</a:t>
            </a:r>
            <a:r>
              <a:rPr lang="ru-RU" sz="3600" dirty="0" smtClean="0">
                <a:solidFill>
                  <a:schemeClr val="tx1"/>
                </a:solidFill>
              </a:rPr>
              <a:t>имеет </a:t>
            </a:r>
            <a:r>
              <a:rPr lang="ru-RU" sz="3600" dirty="0">
                <a:solidFill>
                  <a:schemeClr val="tx1"/>
                </a:solidFill>
              </a:rPr>
              <a:t>дальнего родственника, который </a:t>
            </a:r>
            <a:r>
              <a:rPr lang="ru-RU" sz="3600" dirty="0" smtClean="0">
                <a:solidFill>
                  <a:schemeClr val="tx1"/>
                </a:solidFill>
              </a:rPr>
              <a:t>-может </a:t>
            </a:r>
            <a:r>
              <a:rPr lang="ru-RU" sz="3600" dirty="0">
                <a:solidFill>
                  <a:schemeClr val="tx1"/>
                </a:solidFill>
              </a:rPr>
              <a:t>передвигаться по воздуху.</a:t>
            </a:r>
          </a:p>
          <a:p>
            <a:pPr marL="0" indent="0" algn="just">
              <a:buNone/>
            </a:pPr>
            <a:r>
              <a:rPr lang="ru-RU" sz="3600" dirty="0" smtClean="0">
                <a:solidFill>
                  <a:schemeClr val="tx1"/>
                </a:solidFill>
              </a:rPr>
              <a:t>может </a:t>
            </a:r>
            <a:r>
              <a:rPr lang="ru-RU" sz="3600" dirty="0">
                <a:solidFill>
                  <a:schemeClr val="tx1"/>
                </a:solidFill>
              </a:rPr>
              <a:t>стать напутствием на дорогу</a:t>
            </a:r>
            <a:r>
              <a:rPr lang="ru-RU" sz="3600" dirty="0" smtClean="0">
                <a:solidFill>
                  <a:schemeClr val="tx1"/>
                </a:solidFill>
              </a:rPr>
              <a:t>; </a:t>
            </a:r>
            <a:r>
              <a:rPr lang="ru-RU" sz="3600" dirty="0">
                <a:solidFill>
                  <a:schemeClr val="tx1"/>
                </a:solidFill>
              </a:rPr>
              <a:t>«Напоит, накормит, спать уложит»     </a:t>
            </a:r>
          </a:p>
          <a:p>
            <a:pPr algn="just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4040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8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4800" dirty="0" smtClean="0">
                <a:solidFill>
                  <a:schemeClr val="bg1"/>
                </a:solidFill>
              </a:rPr>
              <a:t>Скатерть 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57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Поговоркой какой народности является данное высказывание? «Куда </a:t>
            </a:r>
            <a:r>
              <a:rPr lang="ru-RU" sz="3600" b="1" dirty="0">
                <a:solidFill>
                  <a:schemeClr val="tx1"/>
                </a:solidFill>
              </a:rPr>
              <a:t>не приходит гость, туда не приходит и благодать</a:t>
            </a:r>
            <a:r>
              <a:rPr lang="ru-RU" sz="3600" b="1" dirty="0" smtClean="0">
                <a:solidFill>
                  <a:schemeClr val="tx1"/>
                </a:solidFill>
              </a:rPr>
              <a:t>».</a:t>
            </a:r>
            <a:endParaRPr lang="ru-RU" sz="3600" dirty="0" smtClean="0"/>
          </a:p>
          <a:p>
            <a:pPr marL="514350" indent="-514350" algn="just">
              <a:buAutoNum type="arabicPeriod"/>
            </a:pPr>
            <a:r>
              <a:rPr lang="ru-RU" sz="3600" dirty="0" smtClean="0"/>
              <a:t>Народы России</a:t>
            </a:r>
          </a:p>
          <a:p>
            <a:pPr marL="514350" indent="-514350" algn="just">
              <a:buAutoNum type="arabicPeriod"/>
            </a:pPr>
            <a:r>
              <a:rPr lang="ru-RU" sz="3600" dirty="0" smtClean="0"/>
              <a:t>Народы Кавказа</a:t>
            </a:r>
          </a:p>
          <a:p>
            <a:pPr marL="514350" indent="-514350" algn="just">
              <a:buAutoNum type="arabicPeriod"/>
            </a:pPr>
            <a:r>
              <a:rPr lang="ru-RU" sz="3600" dirty="0" smtClean="0"/>
              <a:t>Народы </a:t>
            </a:r>
            <a:r>
              <a:rPr lang="ru-RU" sz="3600" dirty="0"/>
              <a:t>У</a:t>
            </a:r>
            <a:r>
              <a:rPr lang="ru-RU" sz="3600" dirty="0" smtClean="0"/>
              <a:t>краины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7801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4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Народы </a:t>
            </a:r>
            <a:r>
              <a:rPr lang="ru-RU" sz="4400" dirty="0">
                <a:solidFill>
                  <a:schemeClr val="bg1"/>
                </a:solidFill>
              </a:rPr>
              <a:t>К</a:t>
            </a:r>
            <a:r>
              <a:rPr lang="ru-RU" sz="4400" dirty="0" smtClean="0">
                <a:solidFill>
                  <a:schemeClr val="bg1"/>
                </a:solidFill>
              </a:rPr>
              <a:t>авказа 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22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ru-RU" sz="4400" dirty="0">
                <a:solidFill>
                  <a:schemeClr val="tx1"/>
                </a:solidFill>
              </a:rPr>
              <a:t>Какой праздник разговения сменяет у мусульман тридцатидневный пост Рамадан?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97189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endParaRPr lang="ru-RU" sz="4800" dirty="0" smtClean="0">
              <a:solidFill>
                <a:schemeClr val="bg1"/>
              </a:solidFill>
            </a:endParaRPr>
          </a:p>
          <a:p>
            <a:pPr marL="0" lvl="0" indent="0" algn="ctr">
              <a:buNone/>
            </a:pPr>
            <a:r>
              <a:rPr lang="ru-RU" sz="4800" dirty="0" smtClean="0">
                <a:solidFill>
                  <a:schemeClr val="bg1"/>
                </a:solidFill>
              </a:rPr>
              <a:t>Ураза-байрам</a:t>
            </a:r>
          </a:p>
          <a:p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3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>
              <a:solidFill>
                <a:srgbClr val="FFFF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lvl="0" indent="0" algn="just">
              <a:buNone/>
            </a:pPr>
            <a:r>
              <a:rPr lang="ru-RU" sz="3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Известный до сих пор праздник — очень древний, языческий. В древности был связан с поминанием предков: отсюда обычай поедания блинов — поминальной еды. В то же время этот праздник напоминал о приходе весны. Сжигание соломенного чучела, олицетворяющего зиму, сопровождалось весельем и состязаниями. Как называется праздник? </a:t>
            </a:r>
            <a:endParaRPr lang="ru-RU" sz="3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alt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endParaRPr lang="ru-RU" sz="5400" dirty="0" smtClean="0">
              <a:solidFill>
                <a:schemeClr val="bg1"/>
              </a:solidFill>
            </a:endParaRPr>
          </a:p>
          <a:p>
            <a:pPr marL="0" lvl="0" indent="0" algn="ctr">
              <a:buNone/>
            </a:pPr>
            <a:r>
              <a:rPr lang="ru-RU" sz="6000" dirty="0" smtClean="0">
                <a:solidFill>
                  <a:schemeClr val="bg1"/>
                </a:solidFill>
              </a:rPr>
              <a:t>Масленица</a:t>
            </a:r>
          </a:p>
          <a:p>
            <a:pPr algn="ctr"/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77056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>
              <a:solidFill>
                <a:srgbClr val="FFFF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400" dirty="0">
                <a:solidFill>
                  <a:schemeClr val="tx1"/>
                </a:solidFill>
              </a:rPr>
              <a:t>Какой народ пьёт </a:t>
            </a:r>
            <a:r>
              <a:rPr lang="ru-RU" sz="4400" dirty="0" smtClean="0">
                <a:solidFill>
                  <a:schemeClr val="tx1"/>
                </a:solidFill>
              </a:rPr>
              <a:t>чай </a:t>
            </a:r>
            <a:r>
              <a:rPr lang="ru-RU" sz="4400" dirty="0">
                <a:solidFill>
                  <a:schemeClr val="tx1"/>
                </a:solidFill>
              </a:rPr>
              <a:t>из </a:t>
            </a:r>
            <a:r>
              <a:rPr lang="ru-RU" sz="4400" dirty="0" smtClean="0">
                <a:solidFill>
                  <a:schemeClr val="tx1"/>
                </a:solidFill>
              </a:rPr>
              <a:t>пиал</a:t>
            </a:r>
            <a:r>
              <a:rPr lang="ru-RU" sz="4400" dirty="0" smtClean="0"/>
              <a:t>?</a:t>
            </a:r>
          </a:p>
          <a:p>
            <a:pPr marL="0" indent="0" algn="ctr">
              <a:buNone/>
            </a:pPr>
            <a:endParaRPr lang="ru-RU" alt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>
              <a:solidFill>
                <a:srgbClr val="FFFF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altLang="ru-RU" sz="54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altLang="ru-RU" sz="5400" b="1" dirty="0" smtClean="0">
                <a:solidFill>
                  <a:schemeClr val="bg1"/>
                </a:solidFill>
              </a:rPr>
              <a:t>Узбекский </a:t>
            </a:r>
          </a:p>
          <a:p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 algn="just">
              <a:buNone/>
            </a:pPr>
            <a:r>
              <a:rPr lang="ru-RU" sz="3600" dirty="0">
                <a:solidFill>
                  <a:schemeClr val="tx1"/>
                </a:solidFill>
              </a:rPr>
              <a:t>В какой праздник, по народному поверью,  «птица гнезда не вьет, девушка косу не </a:t>
            </a:r>
            <a:r>
              <a:rPr lang="ru-RU" sz="3600" dirty="0" smtClean="0">
                <a:solidFill>
                  <a:schemeClr val="tx1"/>
                </a:solidFill>
              </a:rPr>
              <a:t>плетет».</a:t>
            </a:r>
          </a:p>
          <a:p>
            <a:pPr marL="0" indent="0">
              <a:buNone/>
            </a:pPr>
            <a:r>
              <a:rPr lang="ru-RU" sz="3600" dirty="0" smtClean="0"/>
              <a:t>1. Покров день</a:t>
            </a:r>
          </a:p>
          <a:p>
            <a:pPr marL="0" indent="0">
              <a:buNone/>
            </a:pPr>
            <a:r>
              <a:rPr lang="ru-RU" sz="3600" dirty="0" smtClean="0"/>
              <a:t>2. </a:t>
            </a:r>
            <a:r>
              <a:rPr lang="ru-RU" sz="3600" dirty="0"/>
              <a:t>П</a:t>
            </a:r>
            <a:r>
              <a:rPr lang="ru-RU" sz="3600" dirty="0" smtClean="0"/>
              <a:t>раздник Благовещенья, когда  дева Мария узнала благую весть - она родит будущего Спасителя).</a:t>
            </a:r>
          </a:p>
          <a:p>
            <a:pPr marL="0" indent="0">
              <a:buNone/>
            </a:pPr>
            <a:r>
              <a:rPr lang="ru-RU" sz="3600" dirty="0" smtClean="0"/>
              <a:t>3. Масленица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574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bg1"/>
                </a:solidFill>
              </a:rPr>
              <a:t>П</a:t>
            </a:r>
            <a:r>
              <a:rPr lang="ru-RU" sz="3600" b="1" dirty="0" smtClean="0">
                <a:solidFill>
                  <a:schemeClr val="bg1"/>
                </a:solidFill>
              </a:rPr>
              <a:t>раздник Благовещенья, когда  дева Мария узнала благую весть - она родит будущего Спасителя</a:t>
            </a:r>
            <a:r>
              <a:rPr lang="ru-RU" sz="3600" b="1" dirty="0">
                <a:solidFill>
                  <a:schemeClr val="bg1"/>
                </a:solidFill>
              </a:rPr>
              <a:t>.</a:t>
            </a:r>
            <a:endParaRPr lang="ru-RU" sz="3600" dirty="0" smtClean="0"/>
          </a:p>
          <a:p>
            <a:pPr marL="0" indent="0" algn="ctr">
              <a:buNone/>
            </a:pP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4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лубая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Голубая</Template>
  <TotalTime>215</TotalTime>
  <Words>612</Words>
  <Application>Microsoft Office PowerPoint</Application>
  <PresentationFormat>Экран (4:3)</PresentationFormat>
  <Paragraphs>70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9" baseType="lpstr">
      <vt:lpstr>Arial</vt:lpstr>
      <vt:lpstr>Голубая</vt:lpstr>
      <vt:lpstr>«Что я знаю о народах России»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DDGroup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«Урок мира – терпимость». Многонациональный Нижневартовск.</dc:title>
  <dc:creator>Ася</dc:creator>
  <cp:lastModifiedBy>Светлана</cp:lastModifiedBy>
  <cp:revision>12</cp:revision>
  <dcterms:created xsi:type="dcterms:W3CDTF">2014-10-17T03:21:37Z</dcterms:created>
  <dcterms:modified xsi:type="dcterms:W3CDTF">2021-01-26T09:37:31Z</dcterms:modified>
</cp:coreProperties>
</file>